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notesMasterIdLst>
    <p:notesMasterId r:id="rId97"/>
  </p:notesMasterIdLst>
  <p:handoutMasterIdLst>
    <p:handoutMasterId r:id="rId98"/>
  </p:handoutMasterIdLst>
  <p:sldIdLst>
    <p:sldId id="257" r:id="rId3"/>
    <p:sldId id="375" r:id="rId4"/>
    <p:sldId id="258" r:id="rId5"/>
    <p:sldId id="361" r:id="rId6"/>
    <p:sldId id="377" r:id="rId7"/>
    <p:sldId id="260" r:id="rId8"/>
    <p:sldId id="326" r:id="rId9"/>
    <p:sldId id="376" r:id="rId10"/>
    <p:sldId id="327" r:id="rId11"/>
    <p:sldId id="328" r:id="rId12"/>
    <p:sldId id="329" r:id="rId13"/>
    <p:sldId id="330" r:id="rId14"/>
    <p:sldId id="331" r:id="rId15"/>
    <p:sldId id="261" r:id="rId16"/>
    <p:sldId id="262" r:id="rId17"/>
    <p:sldId id="332" r:id="rId18"/>
    <p:sldId id="263" r:id="rId19"/>
    <p:sldId id="378" r:id="rId20"/>
    <p:sldId id="333" r:id="rId21"/>
    <p:sldId id="379" r:id="rId22"/>
    <p:sldId id="302" r:id="rId23"/>
    <p:sldId id="309" r:id="rId24"/>
    <p:sldId id="305" r:id="rId25"/>
    <p:sldId id="306" r:id="rId26"/>
    <p:sldId id="307" r:id="rId27"/>
    <p:sldId id="334" r:id="rId28"/>
    <p:sldId id="335" r:id="rId29"/>
    <p:sldId id="308" r:id="rId30"/>
    <p:sldId id="380" r:id="rId31"/>
    <p:sldId id="264" r:id="rId32"/>
    <p:sldId id="337" r:id="rId33"/>
    <p:sldId id="265" r:id="rId34"/>
    <p:sldId id="338" r:id="rId35"/>
    <p:sldId id="266" r:id="rId36"/>
    <p:sldId id="267" r:id="rId37"/>
    <p:sldId id="268" r:id="rId38"/>
    <p:sldId id="270" r:id="rId39"/>
    <p:sldId id="273" r:id="rId40"/>
    <p:sldId id="320" r:id="rId41"/>
    <p:sldId id="277" r:id="rId42"/>
    <p:sldId id="381" r:id="rId43"/>
    <p:sldId id="341" r:id="rId44"/>
    <p:sldId id="382" r:id="rId45"/>
    <p:sldId id="278" r:id="rId46"/>
    <p:sldId id="310" r:id="rId47"/>
    <p:sldId id="343" r:id="rId48"/>
    <p:sldId id="312" r:id="rId49"/>
    <p:sldId id="313" r:id="rId50"/>
    <p:sldId id="280" r:id="rId51"/>
    <p:sldId id="342" r:id="rId52"/>
    <p:sldId id="281" r:id="rId53"/>
    <p:sldId id="283" r:id="rId54"/>
    <p:sldId id="344" r:id="rId55"/>
    <p:sldId id="383" r:id="rId56"/>
    <p:sldId id="287" r:id="rId57"/>
    <p:sldId id="346" r:id="rId58"/>
    <p:sldId id="347" r:id="rId59"/>
    <p:sldId id="348" r:id="rId60"/>
    <p:sldId id="387" r:id="rId61"/>
    <p:sldId id="350" r:id="rId62"/>
    <p:sldId id="351" r:id="rId63"/>
    <p:sldId id="352" r:id="rId64"/>
    <p:sldId id="353" r:id="rId65"/>
    <p:sldId id="321" r:id="rId66"/>
    <p:sldId id="354" r:id="rId67"/>
    <p:sldId id="286" r:id="rId68"/>
    <p:sldId id="291" r:id="rId69"/>
    <p:sldId id="292" r:id="rId70"/>
    <p:sldId id="293" r:id="rId71"/>
    <p:sldId id="294" r:id="rId72"/>
    <p:sldId id="355" r:id="rId73"/>
    <p:sldId id="385" r:id="rId74"/>
    <p:sldId id="386" r:id="rId75"/>
    <p:sldId id="295" r:id="rId76"/>
    <p:sldId id="296" r:id="rId77"/>
    <p:sldId id="297" r:id="rId78"/>
    <p:sldId id="298" r:id="rId79"/>
    <p:sldId id="316" r:id="rId80"/>
    <p:sldId id="318" r:id="rId81"/>
    <p:sldId id="300" r:id="rId82"/>
    <p:sldId id="301" r:id="rId83"/>
    <p:sldId id="358" r:id="rId84"/>
    <p:sldId id="319" r:id="rId85"/>
    <p:sldId id="359" r:id="rId86"/>
    <p:sldId id="362" r:id="rId87"/>
    <p:sldId id="363" r:id="rId88"/>
    <p:sldId id="364" r:id="rId89"/>
    <p:sldId id="366" r:id="rId90"/>
    <p:sldId id="367" r:id="rId91"/>
    <p:sldId id="368" r:id="rId92"/>
    <p:sldId id="369" r:id="rId93"/>
    <p:sldId id="370" r:id="rId94"/>
    <p:sldId id="372" r:id="rId95"/>
    <p:sldId id="371" r:id="rId96"/>
  </p:sldIdLst>
  <p:sldSz cx="9144000" cy="6858000" type="screen4x3"/>
  <p:notesSz cx="6797675" cy="9928225"/>
  <p:defaultTextStyle>
    <a:defPPr>
      <a:defRPr lang="zh-TW"/>
    </a:defPPr>
    <a:lvl1pPr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pitchFamily="34" charset="0"/>
        <a:ea typeface="新細明體" pitchFamily="18" charset="-120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pitchFamily="34" charset="0"/>
        <a:ea typeface="新細明體" pitchFamily="18" charset="-120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pitchFamily="34" charset="0"/>
        <a:ea typeface="新細明體" pitchFamily="18" charset="-120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pitchFamily="34" charset="0"/>
        <a:ea typeface="新細明體" pitchFamily="18" charset="-120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pitchFamily="34" charset="0"/>
        <a:ea typeface="新細明體" pitchFamily="18" charset="-120"/>
        <a:cs typeface="+mn-cs"/>
      </a:defRPr>
    </a:lvl5pPr>
    <a:lvl6pPr marL="2286000" algn="l" defTabSz="914400" rtl="0" eaLnBrk="1" latinLnBrk="0" hangingPunct="1">
      <a:defRPr kumimoji="1" kern="1200">
        <a:solidFill>
          <a:schemeClr val="tx1"/>
        </a:solidFill>
        <a:latin typeface="Calibri" pitchFamily="34" charset="0"/>
        <a:ea typeface="新細明體" pitchFamily="18" charset="-120"/>
        <a:cs typeface="+mn-cs"/>
      </a:defRPr>
    </a:lvl6pPr>
    <a:lvl7pPr marL="2743200" algn="l" defTabSz="914400" rtl="0" eaLnBrk="1" latinLnBrk="0" hangingPunct="1">
      <a:defRPr kumimoji="1" kern="1200">
        <a:solidFill>
          <a:schemeClr val="tx1"/>
        </a:solidFill>
        <a:latin typeface="Calibri" pitchFamily="34" charset="0"/>
        <a:ea typeface="新細明體" pitchFamily="18" charset="-120"/>
        <a:cs typeface="+mn-cs"/>
      </a:defRPr>
    </a:lvl7pPr>
    <a:lvl8pPr marL="3200400" algn="l" defTabSz="914400" rtl="0" eaLnBrk="1" latinLnBrk="0" hangingPunct="1">
      <a:defRPr kumimoji="1" kern="1200">
        <a:solidFill>
          <a:schemeClr val="tx1"/>
        </a:solidFill>
        <a:latin typeface="Calibri" pitchFamily="34" charset="0"/>
        <a:ea typeface="新細明體" pitchFamily="18" charset="-120"/>
        <a:cs typeface="+mn-cs"/>
      </a:defRPr>
    </a:lvl8pPr>
    <a:lvl9pPr marL="3657600" algn="l" defTabSz="914400" rtl="0" eaLnBrk="1" latinLnBrk="0" hangingPunct="1">
      <a:defRPr kumimoji="1" kern="1200">
        <a:solidFill>
          <a:schemeClr val="tx1"/>
        </a:solidFill>
        <a:latin typeface="Calibri" pitchFamily="34" charset="0"/>
        <a:ea typeface="新細明體" pitchFamily="18" charset="-120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606" autoAdjust="0"/>
    <p:restoredTop sz="94201" autoAdjust="0"/>
  </p:normalViewPr>
  <p:slideViewPr>
    <p:cSldViewPr>
      <p:cViewPr>
        <p:scale>
          <a:sx n="90" d="100"/>
          <a:sy n="90" d="100"/>
        </p:scale>
        <p:origin x="-1392" y="355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90" d="100"/>
        <a:sy n="90" d="100"/>
      </p:scale>
      <p:origin x="0" y="7992"/>
    </p:cViewPr>
  </p:sorterViewPr>
  <p:notesViewPr>
    <p:cSldViewPr>
      <p:cViewPr varScale="1">
        <p:scale>
          <a:sx n="56" d="100"/>
          <a:sy n="56" d="100"/>
        </p:scale>
        <p:origin x="-3288" y="-101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76" Type="http://schemas.openxmlformats.org/officeDocument/2006/relationships/slide" Target="slides/slide74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97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87" Type="http://schemas.openxmlformats.org/officeDocument/2006/relationships/slide" Target="slides/slide85.xml"/><Relationship Id="rId102" Type="http://schemas.openxmlformats.org/officeDocument/2006/relationships/tableStyles" Target="tableStyle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100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93" Type="http://schemas.openxmlformats.org/officeDocument/2006/relationships/slide" Target="slides/slide91.xml"/><Relationship Id="rId98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presProps" Target="presProps.xml"/><Relationship Id="rId10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wmf"/><Relationship Id="rId1" Type="http://schemas.openxmlformats.org/officeDocument/2006/relationships/image" Target="../media/image147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0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2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5.wmf"/></Relationships>
</file>

<file path=ppt/drawings/_rels/vmlDrawing15.v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wmf"/><Relationship Id="rId1" Type="http://schemas.openxmlformats.org/officeDocument/2006/relationships/image" Target="../media/image157.wmf"/></Relationships>
</file>

<file path=ppt/drawings/_rels/vmlDrawing16.v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wmf"/><Relationship Id="rId1" Type="http://schemas.openxmlformats.org/officeDocument/2006/relationships/image" Target="../media/image160.wmf"/></Relationships>
</file>

<file path=ppt/drawings/_rels/vmlDrawing17.v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wmf"/><Relationship Id="rId1" Type="http://schemas.openxmlformats.org/officeDocument/2006/relationships/image" Target="../media/image162.w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4.wmf"/></Relationships>
</file>

<file path=ppt/drawings/_rels/vmlDrawing19.v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wmf"/><Relationship Id="rId1" Type="http://schemas.openxmlformats.org/officeDocument/2006/relationships/image" Target="../media/image166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wmf"/></Relationships>
</file>

<file path=ppt/drawings/_rels/vmlDrawing20.v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wmf"/><Relationship Id="rId2" Type="http://schemas.openxmlformats.org/officeDocument/2006/relationships/image" Target="../media/image189.wmf"/><Relationship Id="rId1" Type="http://schemas.openxmlformats.org/officeDocument/2006/relationships/image" Target="../media/image188.wmf"/></Relationships>
</file>

<file path=ppt/drawings/_rels/vmlDrawing2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92.wmf"/><Relationship Id="rId1" Type="http://schemas.openxmlformats.org/officeDocument/2006/relationships/image" Target="../media/image191.w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4.w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5.wmf"/></Relationships>
</file>

<file path=ppt/drawings/_rels/vmlDrawing2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97.wmf"/><Relationship Id="rId1" Type="http://schemas.openxmlformats.org/officeDocument/2006/relationships/image" Target="../media/image196.w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9.wmf"/></Relationships>
</file>

<file path=ppt/drawings/_rels/vmlDrawing26.v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wmf"/><Relationship Id="rId2" Type="http://schemas.openxmlformats.org/officeDocument/2006/relationships/image" Target="../media/image201.wmf"/><Relationship Id="rId1" Type="http://schemas.openxmlformats.org/officeDocument/2006/relationships/image" Target="../media/image200.wmf"/><Relationship Id="rId4" Type="http://schemas.openxmlformats.org/officeDocument/2006/relationships/image" Target="../media/image203.w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8.wmf"/></Relationships>
</file>

<file path=ppt/drawings/_rels/vmlDrawing28.vml.rels><?xml version="1.0" encoding="UTF-8" standalone="yes"?>
<Relationships xmlns="http://schemas.openxmlformats.org/package/2006/relationships"><Relationship Id="rId2" Type="http://schemas.openxmlformats.org/officeDocument/2006/relationships/image" Target="../media/image221.wmf"/><Relationship Id="rId1" Type="http://schemas.openxmlformats.org/officeDocument/2006/relationships/image" Target="../media/image220.wmf"/></Relationships>
</file>

<file path=ppt/drawings/_rels/vmlDrawing29.vml.rels><?xml version="1.0" encoding="UTF-8" standalone="yes"?>
<Relationships xmlns="http://schemas.openxmlformats.org/package/2006/relationships"><Relationship Id="rId3" Type="http://schemas.openxmlformats.org/officeDocument/2006/relationships/image" Target="../media/image232.wmf"/><Relationship Id="rId2" Type="http://schemas.openxmlformats.org/officeDocument/2006/relationships/image" Target="../media/image231.wmf"/><Relationship Id="rId1" Type="http://schemas.openxmlformats.org/officeDocument/2006/relationships/image" Target="../media/image230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7.wmf"/><Relationship Id="rId1" Type="http://schemas.openxmlformats.org/officeDocument/2006/relationships/image" Target="../media/image6.w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3.wmf"/></Relationships>
</file>

<file path=ppt/drawings/_rels/vmlDrawing3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36.wmf"/><Relationship Id="rId1" Type="http://schemas.openxmlformats.org/officeDocument/2006/relationships/image" Target="../media/image235.wmf"/></Relationships>
</file>

<file path=ppt/drawings/_rels/vmlDrawing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4.wmf"/></Relationships>
</file>

<file path=ppt/drawings/_rels/vmlDrawing33.vml.rels><?xml version="1.0" encoding="UTF-8" standalone="yes"?>
<Relationships xmlns="http://schemas.openxmlformats.org/package/2006/relationships"><Relationship Id="rId2" Type="http://schemas.openxmlformats.org/officeDocument/2006/relationships/image" Target="../media/image246.wmf"/><Relationship Id="rId1" Type="http://schemas.openxmlformats.org/officeDocument/2006/relationships/image" Target="../media/image245.wmf"/></Relationships>
</file>

<file path=ppt/drawings/_rels/vmlDrawing34.v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wmf"/><Relationship Id="rId2" Type="http://schemas.openxmlformats.org/officeDocument/2006/relationships/image" Target="../media/image249.wmf"/><Relationship Id="rId1" Type="http://schemas.openxmlformats.org/officeDocument/2006/relationships/image" Target="../media/image248.wmf"/></Relationships>
</file>

<file path=ppt/drawings/_rels/vmlDrawing35.vml.rels><?xml version="1.0" encoding="UTF-8" standalone="yes"?>
<Relationships xmlns="http://schemas.openxmlformats.org/package/2006/relationships"><Relationship Id="rId2" Type="http://schemas.openxmlformats.org/officeDocument/2006/relationships/image" Target="../media/image254.wmf"/><Relationship Id="rId1" Type="http://schemas.openxmlformats.org/officeDocument/2006/relationships/image" Target="../media/image253.wmf"/></Relationships>
</file>

<file path=ppt/drawings/_rels/vmlDrawing36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/Relationships>
</file>

<file path=ppt/drawings/_rels/vmlDrawing3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4.wmf"/></Relationships>
</file>

<file path=ppt/drawings/_rels/vmlDrawing3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5.wmf"/></Relationships>
</file>

<file path=ppt/drawings/_rels/vmlDrawing39.vml.rels><?xml version="1.0" encoding="UTF-8" standalone="yes"?>
<Relationships xmlns="http://schemas.openxmlformats.org/package/2006/relationships"><Relationship Id="rId2" Type="http://schemas.openxmlformats.org/officeDocument/2006/relationships/image" Target="../media/image277.wmf"/><Relationship Id="rId1" Type="http://schemas.openxmlformats.org/officeDocument/2006/relationships/image" Target="../media/image276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/Relationships>
</file>

<file path=ppt/drawings/_rels/vmlDrawing4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9.wmf"/></Relationships>
</file>

<file path=ppt/drawings/_rels/vmlDrawing4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81.wmf"/><Relationship Id="rId1" Type="http://schemas.openxmlformats.org/officeDocument/2006/relationships/image" Target="../media/image280.wmf"/></Relationships>
</file>

<file path=ppt/drawings/_rels/vmlDrawing4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3.wmf"/></Relationships>
</file>

<file path=ppt/drawings/_rels/vmlDrawing4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5.wmf"/></Relationships>
</file>

<file path=ppt/drawings/_rels/vmlDrawing44.vml.rels><?xml version="1.0" encoding="UTF-8" standalone="yes"?>
<Relationships xmlns="http://schemas.openxmlformats.org/package/2006/relationships"><Relationship Id="rId3" Type="http://schemas.openxmlformats.org/officeDocument/2006/relationships/image" Target="../media/image289.wmf"/><Relationship Id="rId2" Type="http://schemas.openxmlformats.org/officeDocument/2006/relationships/image" Target="../media/image288.wmf"/><Relationship Id="rId1" Type="http://schemas.openxmlformats.org/officeDocument/2006/relationships/image" Target="../media/image287.wmf"/></Relationships>
</file>

<file path=ppt/drawings/_rels/vmlDrawing4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1.wmf"/></Relationships>
</file>

<file path=ppt/drawings/_rels/vmlDrawing46.vml.rels><?xml version="1.0" encoding="UTF-8" standalone="yes"?>
<Relationships xmlns="http://schemas.openxmlformats.org/package/2006/relationships"><Relationship Id="rId2" Type="http://schemas.openxmlformats.org/officeDocument/2006/relationships/image" Target="../media/image293.wmf"/><Relationship Id="rId1" Type="http://schemas.openxmlformats.org/officeDocument/2006/relationships/image" Target="../media/image292.wmf"/></Relationships>
</file>

<file path=ppt/drawings/_rels/vmlDrawing47.vml.rels><?xml version="1.0" encoding="UTF-8" standalone="yes"?>
<Relationships xmlns="http://schemas.openxmlformats.org/package/2006/relationships"><Relationship Id="rId2" Type="http://schemas.openxmlformats.org/officeDocument/2006/relationships/image" Target="../media/image297.wmf"/><Relationship Id="rId1" Type="http://schemas.openxmlformats.org/officeDocument/2006/relationships/image" Target="../media/image296.wmf"/></Relationships>
</file>

<file path=ppt/drawings/_rels/vmlDrawing48.vml.rels><?xml version="1.0" encoding="UTF-8" standalone="yes"?>
<Relationships xmlns="http://schemas.openxmlformats.org/package/2006/relationships"><Relationship Id="rId2" Type="http://schemas.openxmlformats.org/officeDocument/2006/relationships/image" Target="../media/image300.wmf"/><Relationship Id="rId1" Type="http://schemas.openxmlformats.org/officeDocument/2006/relationships/image" Target="../media/image299.wmf"/></Relationships>
</file>

<file path=ppt/drawings/_rels/vmlDrawing49.vml.rels><?xml version="1.0" encoding="UTF-8" standalone="yes"?>
<Relationships xmlns="http://schemas.openxmlformats.org/package/2006/relationships"><Relationship Id="rId3" Type="http://schemas.openxmlformats.org/officeDocument/2006/relationships/image" Target="../media/image303.wmf"/><Relationship Id="rId2" Type="http://schemas.openxmlformats.org/officeDocument/2006/relationships/image" Target="../media/image302.wmf"/><Relationship Id="rId1" Type="http://schemas.openxmlformats.org/officeDocument/2006/relationships/image" Target="../media/image301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.wmf"/><Relationship Id="rId2" Type="http://schemas.openxmlformats.org/officeDocument/2006/relationships/image" Target="../media/image10.wmf"/><Relationship Id="rId1" Type="http://schemas.openxmlformats.org/officeDocument/2006/relationships/image" Target="../media/image9.wmf"/><Relationship Id="rId4" Type="http://schemas.openxmlformats.org/officeDocument/2006/relationships/image" Target="../media/image12.wmf"/></Relationships>
</file>

<file path=ppt/drawings/_rels/vmlDrawing50.vml.rels><?xml version="1.0" encoding="UTF-8" standalone="yes"?>
<Relationships xmlns="http://schemas.openxmlformats.org/package/2006/relationships"><Relationship Id="rId2" Type="http://schemas.openxmlformats.org/officeDocument/2006/relationships/image" Target="../media/image305.wmf"/><Relationship Id="rId1" Type="http://schemas.openxmlformats.org/officeDocument/2006/relationships/image" Target="../media/image304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.wmf"/><Relationship Id="rId2" Type="http://schemas.openxmlformats.org/officeDocument/2006/relationships/image" Target="../media/image14.wmf"/><Relationship Id="rId1" Type="http://schemas.openxmlformats.org/officeDocument/2006/relationships/image" Target="../media/image13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62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63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65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30885" y="1"/>
            <a:ext cx="2946400" cy="496412"/>
          </a:xfrm>
          <a:prstGeom prst="rect">
            <a:avLst/>
          </a:prstGeom>
        </p:spPr>
        <p:txBody>
          <a:bodyPr vert="horz" lIns="91726" tIns="45864" rIns="91726" bIns="45864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30F8EEE0-BB66-45A4-8AA2-0042603A1E02}" type="datetimeFigureOut">
              <a:rPr lang="zh-TW" altLang="en-US"/>
              <a:pPr>
                <a:defRPr/>
              </a:pPr>
              <a:t>2015/8/27</a:t>
            </a:fld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30885" y="9430219"/>
            <a:ext cx="2946400" cy="496412"/>
          </a:xfrm>
          <a:prstGeom prst="rect">
            <a:avLst/>
          </a:prstGeom>
        </p:spPr>
        <p:txBody>
          <a:bodyPr vert="horz" lIns="91726" tIns="45864" rIns="91726" bIns="45864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09EF0E3E-FA50-45AA-815D-361AC2467BEF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altLang="zh-TW" dirty="0" smtClean="0">
                <a:solidFill>
                  <a:schemeClr val="bg1">
                    <a:lumMod val="65000"/>
                  </a:schemeClr>
                </a:solidFill>
              </a:rPr>
              <a:t>Course10.0</a:t>
            </a:r>
            <a:endParaRPr lang="zh-TW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168401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46400" cy="496412"/>
          </a:xfrm>
          <a:prstGeom prst="rect">
            <a:avLst/>
          </a:prstGeom>
        </p:spPr>
        <p:txBody>
          <a:bodyPr vert="horz" lIns="91726" tIns="45864" rIns="91726" bIns="45864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49689" y="1"/>
            <a:ext cx="2946400" cy="496412"/>
          </a:xfrm>
          <a:prstGeom prst="rect">
            <a:avLst/>
          </a:prstGeom>
        </p:spPr>
        <p:txBody>
          <a:bodyPr vert="horz" lIns="91726" tIns="45864" rIns="91726" bIns="45864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B0B188E1-A173-4824-A5A2-061C25D19BA2}" type="datetimeFigureOut">
              <a:rPr lang="zh-TW" altLang="en-US"/>
              <a:pPr>
                <a:defRPr/>
              </a:pPr>
              <a:t>2015/8/27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726" tIns="45864" rIns="91726" bIns="45864" rtlCol="0" anchor="ctr"/>
          <a:lstStyle/>
          <a:p>
            <a:pPr lvl="0"/>
            <a:endParaRPr lang="zh-TW" altLang="en-US" noProof="0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79451" y="4716707"/>
            <a:ext cx="5438775" cy="4467700"/>
          </a:xfrm>
          <a:prstGeom prst="rect">
            <a:avLst/>
          </a:prstGeom>
        </p:spPr>
        <p:txBody>
          <a:bodyPr vert="horz" lIns="91726" tIns="45864" rIns="91726" bIns="45864" rtlCol="0"/>
          <a:lstStyle/>
          <a:p>
            <a:pPr lvl="0"/>
            <a:r>
              <a:rPr lang="zh-TW" altLang="en-US" noProof="0" smtClean="0"/>
              <a:t>按一下以編輯母片文字樣式</a:t>
            </a:r>
          </a:p>
          <a:p>
            <a:pPr lvl="1"/>
            <a:r>
              <a:rPr lang="zh-TW" altLang="en-US" noProof="0" smtClean="0"/>
              <a:t>第二層</a:t>
            </a:r>
          </a:p>
          <a:p>
            <a:pPr lvl="2"/>
            <a:r>
              <a:rPr lang="zh-TW" altLang="en-US" noProof="0" smtClean="0"/>
              <a:t>第三層</a:t>
            </a:r>
          </a:p>
          <a:p>
            <a:pPr lvl="3"/>
            <a:r>
              <a:rPr lang="zh-TW" altLang="en-US" noProof="0" smtClean="0"/>
              <a:t>第四層</a:t>
            </a:r>
          </a:p>
          <a:p>
            <a:pPr lvl="4"/>
            <a:r>
              <a:rPr lang="zh-TW" altLang="en-US" noProof="0" smtClean="0"/>
              <a:t>第五層</a:t>
            </a:r>
            <a:endParaRPr lang="zh-TW" altLang="en-US" noProof="0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9430219"/>
            <a:ext cx="2946400" cy="496412"/>
          </a:xfrm>
          <a:prstGeom prst="rect">
            <a:avLst/>
          </a:prstGeom>
        </p:spPr>
        <p:txBody>
          <a:bodyPr vert="horz" lIns="91726" tIns="45864" rIns="91726" bIns="45864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49689" y="9430219"/>
            <a:ext cx="2946400" cy="496412"/>
          </a:xfrm>
          <a:prstGeom prst="rect">
            <a:avLst/>
          </a:prstGeom>
        </p:spPr>
        <p:txBody>
          <a:bodyPr vert="horz" lIns="91726" tIns="45864" rIns="91726" bIns="45864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218B4173-2F34-4CFA-910B-F9D8323AAA18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0327297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03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102404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5332" indent="-286666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6665" indent="-229333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5331" indent="-229333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63997" indent="-229333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22664" indent="-22933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81329" indent="-22933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39995" indent="-22933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98661" indent="-22933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23E9E197-E52D-4E2C-9C20-2DF4B040E1D9}" type="slidenum">
              <a:rPr kumimoji="0" lang="zh-TW" altLang="en-US" smtClean="0">
                <a:solidFill>
                  <a:srgbClr val="000000"/>
                </a:solidFill>
              </a:rPr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1</a:t>
            </a:fld>
            <a:endParaRPr kumimoji="0" lang="zh-TW" altLang="en-US" smtClean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3427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103428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5332" indent="-286666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6665" indent="-229333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5331" indent="-229333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63997" indent="-229333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22664" indent="-22933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81329" indent="-22933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39995" indent="-22933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98661" indent="-22933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BCE57B7B-B9AE-4DAF-90E6-6A6F9A7D97B4}" type="slidenum">
              <a:rPr kumimoji="0" lang="zh-TW" altLang="en-US" smtClean="0">
                <a:solidFill>
                  <a:srgbClr val="000000"/>
                </a:solidFill>
              </a:rPr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3</a:t>
            </a:fld>
            <a:endParaRPr kumimoji="0" lang="zh-TW" altLang="en-US" smtClean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868262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488D481-8E30-4B4B-88CA-2C2A9D77B064}" type="datetimeFigureOut">
              <a:rPr lang="zh-TW" altLang="en-US"/>
              <a:pPr>
                <a:defRPr/>
              </a:pPr>
              <a:t>2015/8/27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B7E896C-B0C2-419B-8217-E3EB4CD38AA3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564767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6FAF294-571D-463F-9BEB-ED70583F0490}" type="datetimeFigureOut">
              <a:rPr lang="zh-TW" altLang="en-US"/>
              <a:pPr>
                <a:defRPr/>
              </a:pPr>
              <a:t>2015/8/27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7426A38-E534-4856-A018-4B6913A0A101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93416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BE39E15-8704-420B-8E88-866493FCDDC8}" type="datetimeFigureOut">
              <a:rPr lang="zh-TW" altLang="en-US"/>
              <a:pPr>
                <a:defRPr/>
              </a:pPr>
              <a:t>2015/8/27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2D9091-A4DF-4C66-9908-B3C3263E2A2E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044259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59D8665-5783-4D91-9445-474063A09338}" type="datetimeFigureOut">
              <a:rPr lang="zh-TW" altLang="en-US"/>
              <a:pPr>
                <a:defRPr/>
              </a:pPr>
              <a:t>2015/8/27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7C472A4-B10C-4F57-B557-E0708D65DAF0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449616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F5E62A6-E295-4E98-898F-5B0154E95A4F}" type="datetimeFigureOut">
              <a:rPr lang="zh-TW" altLang="en-US"/>
              <a:pPr>
                <a:defRPr/>
              </a:pPr>
              <a:t>2015/8/27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0019325-AAA1-4873-984F-0891907A81FF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191520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33BEB92-3942-43E7-8010-5C085370E67C}" type="datetimeFigureOut">
              <a:rPr lang="zh-TW" altLang="en-US"/>
              <a:pPr>
                <a:defRPr/>
              </a:pPr>
              <a:t>2015/8/27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2368FE-C699-4277-865F-1D942464787D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2691339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BD082C0-2420-496A-999F-3D9538AC42CB}" type="datetimeFigureOut">
              <a:rPr lang="zh-TW" altLang="en-US"/>
              <a:pPr>
                <a:defRPr/>
              </a:pPr>
              <a:t>2015/8/27</a:t>
            </a:fld>
            <a:endParaRPr lang="zh-TW" altLang="en-US"/>
          </a:p>
        </p:txBody>
      </p:sp>
      <p:sp>
        <p:nvSpPr>
          <p:cNvPr id="6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CC07719-046A-4CF0-98AD-A00CE85F73A3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998714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95F00BA-BD3A-4A97-AED9-096B5AAEFA71}" type="datetimeFigureOut">
              <a:rPr lang="zh-TW" altLang="en-US"/>
              <a:pPr>
                <a:defRPr/>
              </a:pPr>
              <a:t>2015/8/27</a:t>
            </a:fld>
            <a:endParaRPr lang="zh-TW" altLang="en-US"/>
          </a:p>
        </p:txBody>
      </p:sp>
      <p:sp>
        <p:nvSpPr>
          <p:cNvPr id="8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9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06CD475-F2E3-4B52-B1B6-C943B909119C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4507710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825C188-3B36-495B-A9BB-055E32129796}" type="datetimeFigureOut">
              <a:rPr lang="zh-TW" altLang="en-US"/>
              <a:pPr>
                <a:defRPr/>
              </a:pPr>
              <a:t>2015/8/27</a:t>
            </a:fld>
            <a:endParaRPr lang="zh-TW" altLang="en-US"/>
          </a:p>
        </p:txBody>
      </p:sp>
      <p:sp>
        <p:nvSpPr>
          <p:cNvPr id="4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C565472-8FCE-4DAE-B428-D34CBA723696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1752095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6039441-FC52-44FC-B9EC-D9B975FACA4C}" type="datetimeFigureOut">
              <a:rPr lang="zh-TW" altLang="en-US"/>
              <a:pPr>
                <a:defRPr/>
              </a:pPr>
              <a:t>2015/8/27</a:t>
            </a:fld>
            <a:endParaRPr lang="zh-TW" altLang="en-US"/>
          </a:p>
        </p:txBody>
      </p:sp>
      <p:sp>
        <p:nvSpPr>
          <p:cNvPr id="3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4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D0500F7-3122-4576-B70E-E0AF4DB59257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6683893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B3FF297-C0F4-4079-AFDB-53B08C264638}" type="datetimeFigureOut">
              <a:rPr lang="zh-TW" altLang="en-US"/>
              <a:pPr>
                <a:defRPr/>
              </a:pPr>
              <a:t>2015/8/27</a:t>
            </a:fld>
            <a:endParaRPr lang="zh-TW" altLang="en-US"/>
          </a:p>
        </p:txBody>
      </p:sp>
      <p:sp>
        <p:nvSpPr>
          <p:cNvPr id="6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9C41D36-0955-40F0-B47D-46E4CD12D044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234726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CF3B8A-50B4-4D88-829E-479B45B1F82B}" type="datetimeFigureOut">
              <a:rPr lang="zh-TW" altLang="en-US"/>
              <a:pPr>
                <a:defRPr/>
              </a:pPr>
              <a:t>2015/8/27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4DE6C07-8241-4577-ABCC-D8145DBB87A7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6878276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2D1FE3A-E255-4B51-B4EF-B2575A4A103D}" type="datetimeFigureOut">
              <a:rPr lang="zh-TW" altLang="en-US"/>
              <a:pPr>
                <a:defRPr/>
              </a:pPr>
              <a:t>2015/8/27</a:t>
            </a:fld>
            <a:endParaRPr lang="zh-TW" altLang="en-US"/>
          </a:p>
        </p:txBody>
      </p:sp>
      <p:sp>
        <p:nvSpPr>
          <p:cNvPr id="6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1DD4F1-E6C3-4528-B447-813C26328BBC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4601446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778226C-4E01-4C14-AEB4-152A9ACB1874}" type="datetimeFigureOut">
              <a:rPr lang="zh-TW" altLang="en-US"/>
              <a:pPr>
                <a:defRPr/>
              </a:pPr>
              <a:t>2015/8/27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ACB334D-1C34-47ED-8256-BBC31B2C5C8C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4070267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C9B2019-5420-4375-81D9-31EF2CC924E3}" type="datetimeFigureOut">
              <a:rPr lang="zh-TW" altLang="en-US"/>
              <a:pPr>
                <a:defRPr/>
              </a:pPr>
              <a:t>2015/8/27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9592B76-AC50-48D1-894C-7871C3F58F3F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297333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5B45CCE-929A-4142-A747-CC5E02878082}" type="datetimeFigureOut">
              <a:rPr lang="zh-TW" altLang="en-US"/>
              <a:pPr>
                <a:defRPr/>
              </a:pPr>
              <a:t>2015/8/27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2ED08A-34AB-4F2E-BDF1-D39C2169CF44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011461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6A0860-AC9D-459E-8F89-3547B32A4E13}" type="datetimeFigureOut">
              <a:rPr lang="zh-TW" altLang="en-US"/>
              <a:pPr>
                <a:defRPr/>
              </a:pPr>
              <a:t>2015/8/27</a:t>
            </a:fld>
            <a:endParaRPr lang="zh-TW" altLang="en-US"/>
          </a:p>
        </p:txBody>
      </p:sp>
      <p:sp>
        <p:nvSpPr>
          <p:cNvPr id="6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C0A9ECD-0CDA-4D38-A66C-FC415CB56295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265770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FDE2981-7024-425C-A512-C9323505F643}" type="datetimeFigureOut">
              <a:rPr lang="zh-TW" altLang="en-US"/>
              <a:pPr>
                <a:defRPr/>
              </a:pPr>
              <a:t>2015/8/27</a:t>
            </a:fld>
            <a:endParaRPr lang="zh-TW" altLang="en-US"/>
          </a:p>
        </p:txBody>
      </p:sp>
      <p:sp>
        <p:nvSpPr>
          <p:cNvPr id="8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9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4B6388-7FC0-4D57-920A-231B3218F6B6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158306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5E9B294-F628-48DB-BF68-FAA3637FF52E}" type="datetimeFigureOut">
              <a:rPr lang="zh-TW" altLang="en-US"/>
              <a:pPr>
                <a:defRPr/>
              </a:pPr>
              <a:t>2015/8/27</a:t>
            </a:fld>
            <a:endParaRPr lang="zh-TW" altLang="en-US"/>
          </a:p>
        </p:txBody>
      </p:sp>
      <p:sp>
        <p:nvSpPr>
          <p:cNvPr id="4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F14B20D-879D-4284-97A3-65B5A67331CB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494720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BBDB1D4-BE31-4E19-A425-129592F4398A}" type="datetimeFigureOut">
              <a:rPr lang="zh-TW" altLang="en-US"/>
              <a:pPr>
                <a:defRPr/>
              </a:pPr>
              <a:t>2015/8/27</a:t>
            </a:fld>
            <a:endParaRPr lang="zh-TW" altLang="en-US"/>
          </a:p>
        </p:txBody>
      </p:sp>
      <p:sp>
        <p:nvSpPr>
          <p:cNvPr id="3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4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C23005A-DEA9-4B63-8DF5-E301AACE37C4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429185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F607680-1C4A-4D51-97CE-D3747FDAF9A5}" type="datetimeFigureOut">
              <a:rPr lang="zh-TW" altLang="en-US"/>
              <a:pPr>
                <a:defRPr/>
              </a:pPr>
              <a:t>2015/8/27</a:t>
            </a:fld>
            <a:endParaRPr lang="zh-TW" altLang="en-US"/>
          </a:p>
        </p:txBody>
      </p:sp>
      <p:sp>
        <p:nvSpPr>
          <p:cNvPr id="6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F765474-8AAB-41AA-9D8A-D909A71C6015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209151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0B7D1C4-88D2-40B1-BB83-C3B9912ACF25}" type="datetimeFigureOut">
              <a:rPr lang="zh-TW" altLang="en-US"/>
              <a:pPr>
                <a:defRPr/>
              </a:pPr>
              <a:t>2015/8/27</a:t>
            </a:fld>
            <a:endParaRPr lang="zh-TW" altLang="en-US"/>
          </a:p>
        </p:txBody>
      </p:sp>
      <p:sp>
        <p:nvSpPr>
          <p:cNvPr id="6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B4CDE06-73B5-4A49-AD5F-5EB885B1EBDA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845287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標題版面配置區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1027" name="文字版面配置區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988992C7-23D1-4477-B5A8-907CC2F48F31}" type="datetimeFigureOut">
              <a:rPr lang="zh-TW" altLang="en-US"/>
              <a:pPr>
                <a:defRPr/>
              </a:pPr>
              <a:t>2015/8/27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F9B78A70-20C6-481A-BD21-AB535E19B8D9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標題版面配置區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2051" name="文字版面配置區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12388002-A8FC-45E7-946D-36B6FAF210D8}" type="datetimeFigureOut">
              <a:rPr lang="zh-TW" altLang="en-US"/>
              <a:pPr>
                <a:defRPr/>
              </a:pPr>
              <a:t>2015/8/27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349D9F29-7D7F-4633-85AD-DF14D8B08910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.wmf"/><Relationship Id="rId4" Type="http://schemas.openxmlformats.org/officeDocument/2006/relationships/oleObject" Target="../embeddings/oleObject1.bin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78.png"/><Relationship Id="rId7" Type="http://schemas.openxmlformats.org/officeDocument/2006/relationships/image" Target="../media/image61.png"/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10" Type="http://schemas.openxmlformats.org/officeDocument/2006/relationships/image" Target="../media/image85.png"/><Relationship Id="rId4" Type="http://schemas.openxmlformats.org/officeDocument/2006/relationships/image" Target="../media/image79.png"/><Relationship Id="rId9" Type="http://schemas.openxmlformats.org/officeDocument/2006/relationships/image" Target="../media/image7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87.png"/><Relationship Id="rId7" Type="http://schemas.openxmlformats.org/officeDocument/2006/relationships/image" Target="../media/image91.png"/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90.png"/><Relationship Id="rId11" Type="http://schemas.openxmlformats.org/officeDocument/2006/relationships/image" Target="../media/image95.png"/><Relationship Id="rId5" Type="http://schemas.openxmlformats.org/officeDocument/2006/relationships/image" Target="../media/image89.png"/><Relationship Id="rId10" Type="http://schemas.openxmlformats.org/officeDocument/2006/relationships/image" Target="../media/image94.png"/><Relationship Id="rId4" Type="http://schemas.openxmlformats.org/officeDocument/2006/relationships/image" Target="../media/image88.png"/><Relationship Id="rId9" Type="http://schemas.openxmlformats.org/officeDocument/2006/relationships/image" Target="../media/image9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13" Type="http://schemas.openxmlformats.org/officeDocument/2006/relationships/image" Target="../media/image107.png"/><Relationship Id="rId18" Type="http://schemas.openxmlformats.org/officeDocument/2006/relationships/image" Target="../media/image112.png"/><Relationship Id="rId3" Type="http://schemas.openxmlformats.org/officeDocument/2006/relationships/image" Target="../media/image97.png"/><Relationship Id="rId21" Type="http://schemas.openxmlformats.org/officeDocument/2006/relationships/image" Target="../media/image115.png"/><Relationship Id="rId7" Type="http://schemas.openxmlformats.org/officeDocument/2006/relationships/image" Target="../media/image101.png"/><Relationship Id="rId12" Type="http://schemas.openxmlformats.org/officeDocument/2006/relationships/image" Target="../media/image106.png"/><Relationship Id="rId17" Type="http://schemas.openxmlformats.org/officeDocument/2006/relationships/image" Target="../media/image111.png"/><Relationship Id="rId2" Type="http://schemas.openxmlformats.org/officeDocument/2006/relationships/image" Target="../media/image60.jpg"/><Relationship Id="rId16" Type="http://schemas.openxmlformats.org/officeDocument/2006/relationships/image" Target="../media/image110.png"/><Relationship Id="rId20" Type="http://schemas.openxmlformats.org/officeDocument/2006/relationships/image" Target="../media/image114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00.png"/><Relationship Id="rId11" Type="http://schemas.openxmlformats.org/officeDocument/2006/relationships/image" Target="../media/image105.png"/><Relationship Id="rId5" Type="http://schemas.openxmlformats.org/officeDocument/2006/relationships/image" Target="../media/image99.png"/><Relationship Id="rId15" Type="http://schemas.openxmlformats.org/officeDocument/2006/relationships/image" Target="../media/image109.png"/><Relationship Id="rId23" Type="http://schemas.openxmlformats.org/officeDocument/2006/relationships/image" Target="../media/image117.png"/><Relationship Id="rId10" Type="http://schemas.openxmlformats.org/officeDocument/2006/relationships/image" Target="../media/image104.png"/><Relationship Id="rId19" Type="http://schemas.openxmlformats.org/officeDocument/2006/relationships/image" Target="../media/image113.png"/><Relationship Id="rId4" Type="http://schemas.openxmlformats.org/officeDocument/2006/relationships/image" Target="../media/image98.png"/><Relationship Id="rId9" Type="http://schemas.openxmlformats.org/officeDocument/2006/relationships/image" Target="../media/image103.png"/><Relationship Id="rId14" Type="http://schemas.openxmlformats.org/officeDocument/2006/relationships/image" Target="../media/image108.png"/><Relationship Id="rId22" Type="http://schemas.openxmlformats.org/officeDocument/2006/relationships/image" Target="../media/image11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13" Type="http://schemas.openxmlformats.org/officeDocument/2006/relationships/image" Target="../media/image65.png"/><Relationship Id="rId3" Type="http://schemas.openxmlformats.org/officeDocument/2006/relationships/image" Target="../media/image119.png"/><Relationship Id="rId7" Type="http://schemas.openxmlformats.org/officeDocument/2006/relationships/image" Target="../media/image118.png"/><Relationship Id="rId12" Type="http://schemas.openxmlformats.org/officeDocument/2006/relationships/image" Target="../media/image124.png"/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96.png"/><Relationship Id="rId11" Type="http://schemas.openxmlformats.org/officeDocument/2006/relationships/image" Target="../media/image123.png"/><Relationship Id="rId5" Type="http://schemas.openxmlformats.org/officeDocument/2006/relationships/image" Target="../media/image86.png"/><Relationship Id="rId10" Type="http://schemas.openxmlformats.org/officeDocument/2006/relationships/image" Target="../media/image122.png"/><Relationship Id="rId4" Type="http://schemas.openxmlformats.org/officeDocument/2006/relationships/image" Target="../media/image76.png"/><Relationship Id="rId9" Type="http://schemas.openxmlformats.org/officeDocument/2006/relationships/image" Target="../media/image121.png"/><Relationship Id="rId14" Type="http://schemas.openxmlformats.org/officeDocument/2006/relationships/image" Target="../media/image7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62.w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63.wm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openxmlformats.org/officeDocument/2006/relationships/image" Target="../media/image82.png"/><Relationship Id="rId7" Type="http://schemas.openxmlformats.org/officeDocument/2006/relationships/image" Target="../media/image129.png"/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28.png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9.vml"/><Relationship Id="rId4" Type="http://schemas.openxmlformats.org/officeDocument/2006/relationships/image" Target="../media/image65.wm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13" Type="http://schemas.openxmlformats.org/officeDocument/2006/relationships/image" Target="../media/image138.png"/><Relationship Id="rId18" Type="http://schemas.openxmlformats.org/officeDocument/2006/relationships/image" Target="../media/image143.png"/><Relationship Id="rId3" Type="http://schemas.openxmlformats.org/officeDocument/2006/relationships/image" Target="../media/image73.png"/><Relationship Id="rId21" Type="http://schemas.openxmlformats.org/officeDocument/2006/relationships/image" Target="../media/image146.png"/><Relationship Id="rId7" Type="http://schemas.openxmlformats.org/officeDocument/2006/relationships/image" Target="../media/image132.png"/><Relationship Id="rId12" Type="http://schemas.openxmlformats.org/officeDocument/2006/relationships/image" Target="../media/image137.png"/><Relationship Id="rId17" Type="http://schemas.openxmlformats.org/officeDocument/2006/relationships/image" Target="../media/image142.png"/><Relationship Id="rId2" Type="http://schemas.openxmlformats.org/officeDocument/2006/relationships/image" Target="../media/image66.jpeg"/><Relationship Id="rId16" Type="http://schemas.openxmlformats.org/officeDocument/2006/relationships/image" Target="../media/image141.png"/><Relationship Id="rId20" Type="http://schemas.openxmlformats.org/officeDocument/2006/relationships/image" Target="../media/image145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31.png"/><Relationship Id="rId11" Type="http://schemas.openxmlformats.org/officeDocument/2006/relationships/image" Target="../media/image136.png"/><Relationship Id="rId5" Type="http://schemas.openxmlformats.org/officeDocument/2006/relationships/image" Target="../media/image125.png"/><Relationship Id="rId15" Type="http://schemas.openxmlformats.org/officeDocument/2006/relationships/image" Target="../media/image140.png"/><Relationship Id="rId10" Type="http://schemas.openxmlformats.org/officeDocument/2006/relationships/image" Target="../media/image135.png"/><Relationship Id="rId19" Type="http://schemas.openxmlformats.org/officeDocument/2006/relationships/image" Target="../media/image144.png"/><Relationship Id="rId4" Type="http://schemas.openxmlformats.org/officeDocument/2006/relationships/image" Target="../media/image84.png"/><Relationship Id="rId9" Type="http://schemas.openxmlformats.org/officeDocument/2006/relationships/image" Target="../media/image134.png"/><Relationship Id="rId14" Type="http://schemas.openxmlformats.org/officeDocument/2006/relationships/image" Target="../media/image139.png"/><Relationship Id="rId22" Type="http://schemas.openxmlformats.org/officeDocument/2006/relationships/image" Target="../media/image14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4.png"/><Relationship Id="rId13" Type="http://schemas.openxmlformats.org/officeDocument/2006/relationships/image" Target="../media/image169.png"/><Relationship Id="rId18" Type="http://schemas.openxmlformats.org/officeDocument/2006/relationships/image" Target="../media/image174.png"/><Relationship Id="rId3" Type="http://schemas.openxmlformats.org/officeDocument/2006/relationships/image" Target="../media/image159.png"/><Relationship Id="rId21" Type="http://schemas.openxmlformats.org/officeDocument/2006/relationships/image" Target="../media/image149.png"/><Relationship Id="rId7" Type="http://schemas.openxmlformats.org/officeDocument/2006/relationships/image" Target="../media/image163.png"/><Relationship Id="rId12" Type="http://schemas.openxmlformats.org/officeDocument/2006/relationships/image" Target="../media/image168.png"/><Relationship Id="rId17" Type="http://schemas.openxmlformats.org/officeDocument/2006/relationships/image" Target="../media/image173.png"/><Relationship Id="rId2" Type="http://schemas.openxmlformats.org/officeDocument/2006/relationships/image" Target="../media/image146.jpg"/><Relationship Id="rId16" Type="http://schemas.openxmlformats.org/officeDocument/2006/relationships/image" Target="../media/image172.png"/><Relationship Id="rId20" Type="http://schemas.openxmlformats.org/officeDocument/2006/relationships/image" Target="../media/image176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62.png"/><Relationship Id="rId11" Type="http://schemas.openxmlformats.org/officeDocument/2006/relationships/image" Target="../media/image167.png"/><Relationship Id="rId5" Type="http://schemas.openxmlformats.org/officeDocument/2006/relationships/image" Target="../media/image161.png"/><Relationship Id="rId15" Type="http://schemas.openxmlformats.org/officeDocument/2006/relationships/image" Target="../media/image171.png"/><Relationship Id="rId10" Type="http://schemas.openxmlformats.org/officeDocument/2006/relationships/image" Target="../media/image166.png"/><Relationship Id="rId19" Type="http://schemas.openxmlformats.org/officeDocument/2006/relationships/image" Target="../media/image175.png"/><Relationship Id="rId4" Type="http://schemas.openxmlformats.org/officeDocument/2006/relationships/image" Target="../media/image160.png"/><Relationship Id="rId9" Type="http://schemas.openxmlformats.org/officeDocument/2006/relationships/image" Target="../media/image165.png"/><Relationship Id="rId14" Type="http://schemas.openxmlformats.org/officeDocument/2006/relationships/image" Target="../media/image17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4.png"/><Relationship Id="rId5" Type="http://schemas.openxmlformats.org/officeDocument/2006/relationships/image" Target="../media/image2.wmf"/><Relationship Id="rId4" Type="http://schemas.openxmlformats.org/officeDocument/2006/relationships/oleObject" Target="../embeddings/oleObject2.bin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13" Type="http://schemas.openxmlformats.org/officeDocument/2006/relationships/image" Target="../media/image107.png"/><Relationship Id="rId18" Type="http://schemas.openxmlformats.org/officeDocument/2006/relationships/image" Target="../media/image112.png"/><Relationship Id="rId3" Type="http://schemas.openxmlformats.org/officeDocument/2006/relationships/image" Target="../media/image97.png"/><Relationship Id="rId21" Type="http://schemas.openxmlformats.org/officeDocument/2006/relationships/image" Target="../media/image115.png"/><Relationship Id="rId7" Type="http://schemas.openxmlformats.org/officeDocument/2006/relationships/image" Target="../media/image101.png"/><Relationship Id="rId12" Type="http://schemas.openxmlformats.org/officeDocument/2006/relationships/image" Target="../media/image106.png"/><Relationship Id="rId17" Type="http://schemas.openxmlformats.org/officeDocument/2006/relationships/image" Target="../media/image111.png"/><Relationship Id="rId2" Type="http://schemas.openxmlformats.org/officeDocument/2006/relationships/image" Target="../media/image60.jpg"/><Relationship Id="rId16" Type="http://schemas.openxmlformats.org/officeDocument/2006/relationships/image" Target="../media/image110.png"/><Relationship Id="rId20" Type="http://schemas.openxmlformats.org/officeDocument/2006/relationships/image" Target="../media/image114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00.png"/><Relationship Id="rId11" Type="http://schemas.openxmlformats.org/officeDocument/2006/relationships/image" Target="../media/image105.png"/><Relationship Id="rId5" Type="http://schemas.openxmlformats.org/officeDocument/2006/relationships/image" Target="../media/image99.png"/><Relationship Id="rId15" Type="http://schemas.openxmlformats.org/officeDocument/2006/relationships/image" Target="../media/image109.png"/><Relationship Id="rId23" Type="http://schemas.openxmlformats.org/officeDocument/2006/relationships/image" Target="../media/image117.png"/><Relationship Id="rId10" Type="http://schemas.openxmlformats.org/officeDocument/2006/relationships/image" Target="../media/image104.png"/><Relationship Id="rId19" Type="http://schemas.openxmlformats.org/officeDocument/2006/relationships/image" Target="../media/image113.png"/><Relationship Id="rId4" Type="http://schemas.openxmlformats.org/officeDocument/2006/relationships/image" Target="../media/image98.png"/><Relationship Id="rId9" Type="http://schemas.openxmlformats.org/officeDocument/2006/relationships/image" Target="../media/image103.png"/><Relationship Id="rId14" Type="http://schemas.openxmlformats.org/officeDocument/2006/relationships/image" Target="../media/image108.png"/><Relationship Id="rId22" Type="http://schemas.openxmlformats.org/officeDocument/2006/relationships/image" Target="../media/image11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148.wmf"/><Relationship Id="rId5" Type="http://schemas.openxmlformats.org/officeDocument/2006/relationships/oleObject" Target="../embeddings/oleObject17.bin"/><Relationship Id="rId4" Type="http://schemas.openxmlformats.org/officeDocument/2006/relationships/image" Target="../media/image147.wmf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jpeg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11.vml"/><Relationship Id="rId4" Type="http://schemas.openxmlformats.org/officeDocument/2006/relationships/image" Target="../media/image150.wmf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jpeg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12.vml"/><Relationship Id="rId4" Type="http://schemas.openxmlformats.org/officeDocument/2006/relationships/image" Target="../media/image152.wmf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jpeg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jpeg"/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7" Type="http://schemas.openxmlformats.org/officeDocument/2006/relationships/image" Target="../media/image10.png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9.png"/><Relationship Id="rId5" Type="http://schemas.openxmlformats.org/officeDocument/2006/relationships/image" Target="../media/image7.wmf"/><Relationship Id="rId4" Type="http://schemas.openxmlformats.org/officeDocument/2006/relationships/oleObject" Target="../embeddings/oleObject20.bin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7.wmf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4.bin"/><Relationship Id="rId5" Type="http://schemas.openxmlformats.org/officeDocument/2006/relationships/image" Target="../media/image6.wmf"/><Relationship Id="rId4" Type="http://schemas.openxmlformats.org/officeDocument/2006/relationships/oleObject" Target="../embeddings/oleObject3.bin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14.vml"/><Relationship Id="rId4" Type="http://schemas.openxmlformats.org/officeDocument/2006/relationships/image" Target="../media/image155.wmf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3.png"/><Relationship Id="rId3" Type="http://schemas.openxmlformats.org/officeDocument/2006/relationships/image" Target="../media/image178.png"/><Relationship Id="rId7" Type="http://schemas.openxmlformats.org/officeDocument/2006/relationships/image" Target="../media/image182.png"/><Relationship Id="rId2" Type="http://schemas.openxmlformats.org/officeDocument/2006/relationships/image" Target="../media/image156.jp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81.png"/><Relationship Id="rId5" Type="http://schemas.openxmlformats.org/officeDocument/2006/relationships/image" Target="../media/image180.png"/><Relationship Id="rId4" Type="http://schemas.openxmlformats.org/officeDocument/2006/relationships/image" Target="../media/image179.png"/><Relationship Id="rId9" Type="http://schemas.openxmlformats.org/officeDocument/2006/relationships/image" Target="../media/image18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2.bin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158.wmf"/><Relationship Id="rId5" Type="http://schemas.openxmlformats.org/officeDocument/2006/relationships/oleObject" Target="../embeddings/oleObject23.bin"/><Relationship Id="rId4" Type="http://schemas.openxmlformats.org/officeDocument/2006/relationships/image" Target="../media/image157.wmf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3.png"/><Relationship Id="rId13" Type="http://schemas.openxmlformats.org/officeDocument/2006/relationships/image" Target="../media/image191.png"/><Relationship Id="rId3" Type="http://schemas.openxmlformats.org/officeDocument/2006/relationships/image" Target="../media/image198.png"/><Relationship Id="rId7" Type="http://schemas.openxmlformats.org/officeDocument/2006/relationships/image" Target="../media/image202.png"/><Relationship Id="rId12" Type="http://schemas.openxmlformats.org/officeDocument/2006/relationships/image" Target="../media/image185.png"/><Relationship Id="rId2" Type="http://schemas.openxmlformats.org/officeDocument/2006/relationships/image" Target="../media/image159.jpg"/><Relationship Id="rId16" Type="http://schemas.openxmlformats.org/officeDocument/2006/relationships/image" Target="../media/image194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01.png"/><Relationship Id="rId11" Type="http://schemas.openxmlformats.org/officeDocument/2006/relationships/image" Target="../media/image189.png"/><Relationship Id="rId5" Type="http://schemas.openxmlformats.org/officeDocument/2006/relationships/image" Target="../media/image200.png"/><Relationship Id="rId15" Type="http://schemas.openxmlformats.org/officeDocument/2006/relationships/image" Target="../media/image193.png"/><Relationship Id="rId10" Type="http://schemas.openxmlformats.org/officeDocument/2006/relationships/image" Target="../media/image205.png"/><Relationship Id="rId4" Type="http://schemas.openxmlformats.org/officeDocument/2006/relationships/image" Target="../media/image188.png"/><Relationship Id="rId9" Type="http://schemas.openxmlformats.org/officeDocument/2006/relationships/image" Target="../media/image204.png"/><Relationship Id="rId14" Type="http://schemas.openxmlformats.org/officeDocument/2006/relationships/image" Target="../media/image19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4.bin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161.wmf"/><Relationship Id="rId5" Type="http://schemas.openxmlformats.org/officeDocument/2006/relationships/oleObject" Target="../embeddings/oleObject25.bin"/><Relationship Id="rId4" Type="http://schemas.openxmlformats.org/officeDocument/2006/relationships/image" Target="../media/image160.w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6.bin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17.vml"/><Relationship Id="rId6" Type="http://schemas.openxmlformats.org/officeDocument/2006/relationships/image" Target="../media/image163.wmf"/><Relationship Id="rId5" Type="http://schemas.openxmlformats.org/officeDocument/2006/relationships/oleObject" Target="../embeddings/oleObject27.bin"/><Relationship Id="rId4" Type="http://schemas.openxmlformats.org/officeDocument/2006/relationships/image" Target="../media/image162.w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8.bin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18.vml"/><Relationship Id="rId4" Type="http://schemas.openxmlformats.org/officeDocument/2006/relationships/image" Target="../media/image164.w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jpe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7" Type="http://schemas.openxmlformats.org/officeDocument/2006/relationships/image" Target="../media/image10.png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9.png"/><Relationship Id="rId5" Type="http://schemas.openxmlformats.org/officeDocument/2006/relationships/image" Target="../media/image7.wmf"/><Relationship Id="rId4" Type="http://schemas.openxmlformats.org/officeDocument/2006/relationships/oleObject" Target="../embeddings/oleObject5.bin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9.bin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19.vml"/><Relationship Id="rId6" Type="http://schemas.openxmlformats.org/officeDocument/2006/relationships/image" Target="../media/image167.wmf"/><Relationship Id="rId5" Type="http://schemas.openxmlformats.org/officeDocument/2006/relationships/oleObject" Target="../embeddings/oleObject30.bin"/><Relationship Id="rId4" Type="http://schemas.openxmlformats.org/officeDocument/2006/relationships/image" Target="../media/image166.wmf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186.png"/><Relationship Id="rId7" Type="http://schemas.openxmlformats.org/officeDocument/2006/relationships/image" Target="../media/image99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98.png"/><Relationship Id="rId5" Type="http://schemas.openxmlformats.org/officeDocument/2006/relationships/image" Target="../media/image96.png"/><Relationship Id="rId4" Type="http://schemas.openxmlformats.org/officeDocument/2006/relationships/image" Target="../media/image187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8.png"/><Relationship Id="rId3" Type="http://schemas.openxmlformats.org/officeDocument/2006/relationships/image" Target="../media/image223.png"/><Relationship Id="rId7" Type="http://schemas.openxmlformats.org/officeDocument/2006/relationships/image" Target="../media/image227.png"/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26.png"/><Relationship Id="rId5" Type="http://schemas.openxmlformats.org/officeDocument/2006/relationships/image" Target="../media/image225.png"/><Relationship Id="rId4" Type="http://schemas.openxmlformats.org/officeDocument/2006/relationships/image" Target="../media/image224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image" Target="../media/image119.png"/><Relationship Id="rId7" Type="http://schemas.openxmlformats.org/officeDocument/2006/relationships/image" Target="../media/image118.png"/><Relationship Id="rId12" Type="http://schemas.openxmlformats.org/officeDocument/2006/relationships/image" Target="../media/image124.png"/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96.png"/><Relationship Id="rId11" Type="http://schemas.openxmlformats.org/officeDocument/2006/relationships/image" Target="../media/image123.png"/><Relationship Id="rId5" Type="http://schemas.openxmlformats.org/officeDocument/2006/relationships/image" Target="../media/image86.png"/><Relationship Id="rId15" Type="http://schemas.openxmlformats.org/officeDocument/2006/relationships/image" Target="../media/image65.png"/><Relationship Id="rId10" Type="http://schemas.openxmlformats.org/officeDocument/2006/relationships/image" Target="../media/image122.png"/><Relationship Id="rId4" Type="http://schemas.openxmlformats.org/officeDocument/2006/relationships/image" Target="../media/image76.png"/><Relationship Id="rId9" Type="http://schemas.openxmlformats.org/officeDocument/2006/relationships/image" Target="../media/image121.png"/><Relationship Id="rId14" Type="http://schemas.openxmlformats.org/officeDocument/2006/relationships/image" Target="../media/image209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wmf"/><Relationship Id="rId3" Type="http://schemas.openxmlformats.org/officeDocument/2006/relationships/oleObject" Target="../embeddings/oleObject31.bin"/><Relationship Id="rId7" Type="http://schemas.openxmlformats.org/officeDocument/2006/relationships/oleObject" Target="../embeddings/oleObject33.bin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20.vml"/><Relationship Id="rId6" Type="http://schemas.openxmlformats.org/officeDocument/2006/relationships/image" Target="../media/image189.wmf"/><Relationship Id="rId5" Type="http://schemas.openxmlformats.org/officeDocument/2006/relationships/oleObject" Target="../embeddings/oleObject32.bin"/><Relationship Id="rId4" Type="http://schemas.openxmlformats.org/officeDocument/2006/relationships/image" Target="../media/image188.w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4.bin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21.vml"/><Relationship Id="rId6" Type="http://schemas.openxmlformats.org/officeDocument/2006/relationships/image" Target="../media/image192.wmf"/><Relationship Id="rId5" Type="http://schemas.openxmlformats.org/officeDocument/2006/relationships/oleObject" Target="../embeddings/oleObject35.bin"/><Relationship Id="rId4" Type="http://schemas.openxmlformats.org/officeDocument/2006/relationships/image" Target="../media/image191.w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5.png"/><Relationship Id="rId2" Type="http://schemas.openxmlformats.org/officeDocument/2006/relationships/image" Target="../media/image193.jp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38.png"/><Relationship Id="rId5" Type="http://schemas.openxmlformats.org/officeDocument/2006/relationships/image" Target="../media/image237.png"/><Relationship Id="rId4" Type="http://schemas.openxmlformats.org/officeDocument/2006/relationships/image" Target="../media/image23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6.bin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22.vml"/><Relationship Id="rId4" Type="http://schemas.openxmlformats.org/officeDocument/2006/relationships/image" Target="../media/image194.wm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7.bin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23.vml"/><Relationship Id="rId4" Type="http://schemas.openxmlformats.org/officeDocument/2006/relationships/image" Target="../media/image195.wm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8.bin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24.vml"/><Relationship Id="rId6" Type="http://schemas.openxmlformats.org/officeDocument/2006/relationships/image" Target="../media/image197.wmf"/><Relationship Id="rId5" Type="http://schemas.openxmlformats.org/officeDocument/2006/relationships/oleObject" Target="../embeddings/oleObject39.bin"/><Relationship Id="rId4" Type="http://schemas.openxmlformats.org/officeDocument/2006/relationships/image" Target="../media/image196.w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wmf"/><Relationship Id="rId3" Type="http://schemas.openxmlformats.org/officeDocument/2006/relationships/oleObject" Target="../embeddings/oleObject6.bin"/><Relationship Id="rId7" Type="http://schemas.openxmlformats.org/officeDocument/2006/relationships/oleObject" Target="../embeddings/oleObject8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0.wmf"/><Relationship Id="rId5" Type="http://schemas.openxmlformats.org/officeDocument/2006/relationships/oleObject" Target="../embeddings/oleObject7.bin"/><Relationship Id="rId10" Type="http://schemas.openxmlformats.org/officeDocument/2006/relationships/image" Target="../media/image12.wmf"/><Relationship Id="rId4" Type="http://schemas.openxmlformats.org/officeDocument/2006/relationships/image" Target="../media/image9.wmf"/><Relationship Id="rId9" Type="http://schemas.openxmlformats.org/officeDocument/2006/relationships/oleObject" Target="../embeddings/oleObject9.bin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9.png"/><Relationship Id="rId3" Type="http://schemas.openxmlformats.org/officeDocument/2006/relationships/image" Target="../media/image221.png"/><Relationship Id="rId7" Type="http://schemas.openxmlformats.org/officeDocument/2006/relationships/image" Target="../media/image248.png"/><Relationship Id="rId2" Type="http://schemas.openxmlformats.org/officeDocument/2006/relationships/image" Target="../media/image198.jp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47.png"/><Relationship Id="rId5" Type="http://schemas.openxmlformats.org/officeDocument/2006/relationships/image" Target="../media/image246.png"/><Relationship Id="rId10" Type="http://schemas.openxmlformats.org/officeDocument/2006/relationships/image" Target="../media/image251.png"/><Relationship Id="rId4" Type="http://schemas.openxmlformats.org/officeDocument/2006/relationships/image" Target="../media/image245.png"/><Relationship Id="rId9" Type="http://schemas.openxmlformats.org/officeDocument/2006/relationships/image" Target="../media/image25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0.bin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25.vml"/><Relationship Id="rId5" Type="http://schemas.openxmlformats.org/officeDocument/2006/relationships/image" Target="../media/image206.png"/><Relationship Id="rId4" Type="http://schemas.openxmlformats.org/officeDocument/2006/relationships/image" Target="../media/image199.wmf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2.wmf"/><Relationship Id="rId3" Type="http://schemas.openxmlformats.org/officeDocument/2006/relationships/oleObject" Target="../embeddings/oleObject41.bin"/><Relationship Id="rId7" Type="http://schemas.openxmlformats.org/officeDocument/2006/relationships/oleObject" Target="../embeddings/oleObject43.bin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26.vml"/><Relationship Id="rId6" Type="http://schemas.openxmlformats.org/officeDocument/2006/relationships/image" Target="../media/image201.wmf"/><Relationship Id="rId5" Type="http://schemas.openxmlformats.org/officeDocument/2006/relationships/oleObject" Target="../embeddings/oleObject42.bin"/><Relationship Id="rId10" Type="http://schemas.openxmlformats.org/officeDocument/2006/relationships/image" Target="../media/image203.wmf"/><Relationship Id="rId4" Type="http://schemas.openxmlformats.org/officeDocument/2006/relationships/image" Target="../media/image200.wmf"/><Relationship Id="rId9" Type="http://schemas.openxmlformats.org/officeDocument/2006/relationships/oleObject" Target="../embeddings/oleObject44.bin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2" Type="http://schemas.openxmlformats.org/officeDocument/2006/relationships/image" Target="../media/image204.jp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13.png"/><Relationship Id="rId5" Type="http://schemas.openxmlformats.org/officeDocument/2006/relationships/image" Target="../media/image2120.png"/><Relationship Id="rId4" Type="http://schemas.openxmlformats.org/officeDocument/2006/relationships/image" Target="../media/image207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6.png"/><Relationship Id="rId13" Type="http://schemas.openxmlformats.org/officeDocument/2006/relationships/image" Target="../media/image1250.png"/><Relationship Id="rId3" Type="http://schemas.openxmlformats.org/officeDocument/2006/relationships/image" Target="../media/image208.png"/><Relationship Id="rId7" Type="http://schemas.openxmlformats.org/officeDocument/2006/relationships/image" Target="../media/image215.png"/><Relationship Id="rId12" Type="http://schemas.openxmlformats.org/officeDocument/2006/relationships/image" Target="../media/image124.png"/><Relationship Id="rId2" Type="http://schemas.openxmlformats.org/officeDocument/2006/relationships/image" Target="../media/image205.jpeg"/><Relationship Id="rId16" Type="http://schemas.openxmlformats.org/officeDocument/2006/relationships/image" Target="../media/image220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14.png"/><Relationship Id="rId5" Type="http://schemas.openxmlformats.org/officeDocument/2006/relationships/image" Target="../media/image211.png"/><Relationship Id="rId15" Type="http://schemas.openxmlformats.org/officeDocument/2006/relationships/image" Target="../media/image219.png"/><Relationship Id="rId4" Type="http://schemas.openxmlformats.org/officeDocument/2006/relationships/image" Target="../media/image210.png"/><Relationship Id="rId14" Type="http://schemas.openxmlformats.org/officeDocument/2006/relationships/image" Target="../media/image218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7.jpeg"/><Relationship Id="rId1" Type="http://schemas.openxmlformats.org/officeDocument/2006/relationships/slideLayout" Target="../slideLayouts/slideLayout18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9.jpg"/><Relationship Id="rId3" Type="http://schemas.openxmlformats.org/officeDocument/2006/relationships/oleObject" Target="../embeddings/oleObject45.bin"/><Relationship Id="rId7" Type="http://schemas.openxmlformats.org/officeDocument/2006/relationships/image" Target="../media/image241.png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27.vml"/><Relationship Id="rId6" Type="http://schemas.openxmlformats.org/officeDocument/2006/relationships/image" Target="../media/image239.png"/><Relationship Id="rId5" Type="http://schemas.openxmlformats.org/officeDocument/2006/relationships/image" Target="../media/image233.png"/><Relationship Id="rId4" Type="http://schemas.openxmlformats.org/officeDocument/2006/relationships/image" Target="../media/image218.wmf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2.png"/><Relationship Id="rId13" Type="http://schemas.openxmlformats.org/officeDocument/2006/relationships/image" Target="../media/image257.png"/><Relationship Id="rId3" Type="http://schemas.openxmlformats.org/officeDocument/2006/relationships/oleObject" Target="../embeddings/oleObject46.bin"/><Relationship Id="rId7" Type="http://schemas.openxmlformats.org/officeDocument/2006/relationships/image" Target="../media/image222.jpg"/><Relationship Id="rId12" Type="http://schemas.openxmlformats.org/officeDocument/2006/relationships/image" Target="../media/image256.png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28.vml"/><Relationship Id="rId6" Type="http://schemas.openxmlformats.org/officeDocument/2006/relationships/image" Target="../media/image221.wmf"/><Relationship Id="rId11" Type="http://schemas.openxmlformats.org/officeDocument/2006/relationships/image" Target="../media/image255.png"/><Relationship Id="rId5" Type="http://schemas.openxmlformats.org/officeDocument/2006/relationships/oleObject" Target="../embeddings/oleObject47.bin"/><Relationship Id="rId15" Type="http://schemas.openxmlformats.org/officeDocument/2006/relationships/image" Target="../media/image242.png"/><Relationship Id="rId10" Type="http://schemas.openxmlformats.org/officeDocument/2006/relationships/image" Target="../media/image254.png"/><Relationship Id="rId4" Type="http://schemas.openxmlformats.org/officeDocument/2006/relationships/image" Target="../media/image220.wmf"/><Relationship Id="rId9" Type="http://schemas.openxmlformats.org/officeDocument/2006/relationships/image" Target="../media/image253.png"/><Relationship Id="rId14" Type="http://schemas.openxmlformats.org/officeDocument/2006/relationships/image" Target="../media/image258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3.jpeg"/><Relationship Id="rId1" Type="http://schemas.openxmlformats.org/officeDocument/2006/relationships/slideLayout" Target="../slideLayouts/slideLayout18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0.png"/><Relationship Id="rId13" Type="http://schemas.openxmlformats.org/officeDocument/2006/relationships/image" Target="../media/image229.png"/><Relationship Id="rId7" Type="http://schemas.openxmlformats.org/officeDocument/2006/relationships/image" Target="../media/image1310.png"/><Relationship Id="rId12" Type="http://schemas.openxmlformats.org/officeDocument/2006/relationships/image" Target="../media/image14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30.png"/><Relationship Id="rId11" Type="http://schemas.openxmlformats.org/officeDocument/2006/relationships/image" Target="../media/image1410.png"/><Relationship Id="rId5" Type="http://schemas.openxmlformats.org/officeDocument/2006/relationships/image" Target="../media/image224.jpg"/><Relationship Id="rId10" Type="http://schemas.openxmlformats.org/officeDocument/2006/relationships/image" Target="../media/image1400.png"/><Relationship Id="rId4" Type="http://schemas.openxmlformats.org/officeDocument/2006/relationships/image" Target="../media/image900.png"/><Relationship Id="rId9" Type="http://schemas.openxmlformats.org/officeDocument/2006/relationships/image" Target="../media/image139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wmf"/><Relationship Id="rId3" Type="http://schemas.openxmlformats.org/officeDocument/2006/relationships/oleObject" Target="../embeddings/oleObject10.bin"/><Relationship Id="rId7" Type="http://schemas.openxmlformats.org/officeDocument/2006/relationships/oleObject" Target="../embeddings/oleObject12.bin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14.wmf"/><Relationship Id="rId5" Type="http://schemas.openxmlformats.org/officeDocument/2006/relationships/oleObject" Target="../embeddings/oleObject11.bin"/><Relationship Id="rId4" Type="http://schemas.openxmlformats.org/officeDocument/2006/relationships/image" Target="../media/image13.wmf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2.wmf"/><Relationship Id="rId13" Type="http://schemas.openxmlformats.org/officeDocument/2006/relationships/image" Target="../media/image269.png"/><Relationship Id="rId3" Type="http://schemas.openxmlformats.org/officeDocument/2006/relationships/oleObject" Target="../embeddings/oleObject48.bin"/><Relationship Id="rId7" Type="http://schemas.openxmlformats.org/officeDocument/2006/relationships/oleObject" Target="../embeddings/oleObject50.bin"/><Relationship Id="rId12" Type="http://schemas.openxmlformats.org/officeDocument/2006/relationships/image" Target="../media/image268.png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29.vml"/><Relationship Id="rId6" Type="http://schemas.openxmlformats.org/officeDocument/2006/relationships/image" Target="../media/image231.wmf"/><Relationship Id="rId11" Type="http://schemas.openxmlformats.org/officeDocument/2006/relationships/image" Target="../media/image267.png"/><Relationship Id="rId5" Type="http://schemas.openxmlformats.org/officeDocument/2006/relationships/oleObject" Target="../embeddings/oleObject49.bin"/><Relationship Id="rId15" Type="http://schemas.openxmlformats.org/officeDocument/2006/relationships/image" Target="../media/image271.png"/><Relationship Id="rId10" Type="http://schemas.openxmlformats.org/officeDocument/2006/relationships/image" Target="../media/image266.png"/><Relationship Id="rId4" Type="http://schemas.openxmlformats.org/officeDocument/2006/relationships/image" Target="../media/image230.wmf"/><Relationship Id="rId9" Type="http://schemas.openxmlformats.org/officeDocument/2006/relationships/image" Target="../media/image265.png"/><Relationship Id="rId14" Type="http://schemas.openxmlformats.org/officeDocument/2006/relationships/image" Target="../media/image270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5.png"/><Relationship Id="rId3" Type="http://schemas.openxmlformats.org/officeDocument/2006/relationships/oleObject" Target="../embeddings/oleObject51.bin"/><Relationship Id="rId7" Type="http://schemas.openxmlformats.org/officeDocument/2006/relationships/image" Target="../media/image274.png"/><Relationship Id="rId12" Type="http://schemas.openxmlformats.org/officeDocument/2006/relationships/image" Target="../media/image277.png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30.vml"/><Relationship Id="rId6" Type="http://schemas.openxmlformats.org/officeDocument/2006/relationships/image" Target="../media/image2680.png"/><Relationship Id="rId11" Type="http://schemas.openxmlformats.org/officeDocument/2006/relationships/image" Target="../media/image2570.png"/><Relationship Id="rId5" Type="http://schemas.openxmlformats.org/officeDocument/2006/relationships/image" Target="../media/image234.jpg"/><Relationship Id="rId10" Type="http://schemas.openxmlformats.org/officeDocument/2006/relationships/image" Target="../media/image272.png"/><Relationship Id="rId4" Type="http://schemas.openxmlformats.org/officeDocument/2006/relationships/image" Target="../media/image233.wmf"/><Relationship Id="rId9" Type="http://schemas.openxmlformats.org/officeDocument/2006/relationships/image" Target="../media/image276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2.bin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31.vml"/><Relationship Id="rId6" Type="http://schemas.openxmlformats.org/officeDocument/2006/relationships/image" Target="../media/image236.wmf"/><Relationship Id="rId5" Type="http://schemas.openxmlformats.org/officeDocument/2006/relationships/oleObject" Target="../embeddings/oleObject53.bin"/><Relationship Id="rId4" Type="http://schemas.openxmlformats.org/officeDocument/2006/relationships/image" Target="../media/image235.wmf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4.bin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32.vml"/><Relationship Id="rId5" Type="http://schemas.openxmlformats.org/officeDocument/2006/relationships/image" Target="../media/image259.png"/><Relationship Id="rId4" Type="http://schemas.openxmlformats.org/officeDocument/2006/relationships/image" Target="../media/image244.wmf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6.bin"/><Relationship Id="rId3" Type="http://schemas.openxmlformats.org/officeDocument/2006/relationships/image" Target="../media/image285.png"/><Relationship Id="rId7" Type="http://schemas.openxmlformats.org/officeDocument/2006/relationships/image" Target="../media/image245.wmf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33.vml"/><Relationship Id="rId6" Type="http://schemas.openxmlformats.org/officeDocument/2006/relationships/oleObject" Target="../embeddings/oleObject55.bin"/><Relationship Id="rId5" Type="http://schemas.openxmlformats.org/officeDocument/2006/relationships/image" Target="../media/image247.jpg"/><Relationship Id="rId10" Type="http://schemas.openxmlformats.org/officeDocument/2006/relationships/image" Target="../media/image263.png"/><Relationship Id="rId4" Type="http://schemas.openxmlformats.org/officeDocument/2006/relationships/image" Target="../media/image286.png"/><Relationship Id="rId9" Type="http://schemas.openxmlformats.org/officeDocument/2006/relationships/image" Target="../media/image246.wmf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0.wmf"/><Relationship Id="rId3" Type="http://schemas.openxmlformats.org/officeDocument/2006/relationships/oleObject" Target="../embeddings/oleObject57.bin"/><Relationship Id="rId7" Type="http://schemas.openxmlformats.org/officeDocument/2006/relationships/oleObject" Target="../embeddings/oleObject59.bin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34.vml"/><Relationship Id="rId6" Type="http://schemas.openxmlformats.org/officeDocument/2006/relationships/image" Target="../media/image249.wmf"/><Relationship Id="rId5" Type="http://schemas.openxmlformats.org/officeDocument/2006/relationships/oleObject" Target="../embeddings/oleObject58.bin"/><Relationship Id="rId4" Type="http://schemas.openxmlformats.org/officeDocument/2006/relationships/image" Target="../media/image248.wmf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1.jpeg"/><Relationship Id="rId1" Type="http://schemas.openxmlformats.org/officeDocument/2006/relationships/slideLayout" Target="../slideLayouts/slideLayout18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2.jpeg"/><Relationship Id="rId1" Type="http://schemas.openxmlformats.org/officeDocument/2006/relationships/slideLayout" Target="../slideLayouts/slideLayout1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6.png"/><Relationship Id="rId18" Type="http://schemas.openxmlformats.org/officeDocument/2006/relationships/image" Target="../media/image32.png"/><Relationship Id="rId3" Type="http://schemas.openxmlformats.org/officeDocument/2006/relationships/image" Target="../media/image19.png"/><Relationship Id="rId21" Type="http://schemas.openxmlformats.org/officeDocument/2006/relationships/image" Target="../media/image37.png"/><Relationship Id="rId7" Type="http://schemas.openxmlformats.org/officeDocument/2006/relationships/image" Target="../media/image17.png"/><Relationship Id="rId12" Type="http://schemas.openxmlformats.org/officeDocument/2006/relationships/image" Target="../media/image240.png"/><Relationship Id="rId17" Type="http://schemas.openxmlformats.org/officeDocument/2006/relationships/image" Target="../media/image31.png"/><Relationship Id="rId2" Type="http://schemas.openxmlformats.org/officeDocument/2006/relationships/image" Target="../media/image16.jpg"/><Relationship Id="rId16" Type="http://schemas.openxmlformats.org/officeDocument/2006/relationships/image" Target="../media/image30.png"/><Relationship Id="rId20" Type="http://schemas.openxmlformats.org/officeDocument/2006/relationships/image" Target="../media/image36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2.png"/><Relationship Id="rId11" Type="http://schemas.openxmlformats.org/officeDocument/2006/relationships/image" Target="../media/image24.png"/><Relationship Id="rId24" Type="http://schemas.openxmlformats.org/officeDocument/2006/relationships/image" Target="../media/image33.png"/><Relationship Id="rId5" Type="http://schemas.openxmlformats.org/officeDocument/2006/relationships/image" Target="../media/image21.png"/><Relationship Id="rId15" Type="http://schemas.openxmlformats.org/officeDocument/2006/relationships/image" Target="../media/image29.png"/><Relationship Id="rId23" Type="http://schemas.openxmlformats.org/officeDocument/2006/relationships/image" Target="../media/image27.png"/><Relationship Id="rId10" Type="http://schemas.openxmlformats.org/officeDocument/2006/relationships/image" Target="../media/image234.png"/><Relationship Id="rId19" Type="http://schemas.openxmlformats.org/officeDocument/2006/relationships/image" Target="../media/image35.png"/><Relationship Id="rId4" Type="http://schemas.openxmlformats.org/officeDocument/2006/relationships/image" Target="../media/image20.png"/><Relationship Id="rId9" Type="http://schemas.openxmlformats.org/officeDocument/2006/relationships/image" Target="../media/image23.png"/><Relationship Id="rId14" Type="http://schemas.openxmlformats.org/officeDocument/2006/relationships/image" Target="../media/image28.png"/><Relationship Id="rId22" Type="http://schemas.openxmlformats.org/officeDocument/2006/relationships/image" Target="../media/image25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0.bin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35.vml"/><Relationship Id="rId6" Type="http://schemas.openxmlformats.org/officeDocument/2006/relationships/image" Target="../media/image254.wmf"/><Relationship Id="rId5" Type="http://schemas.openxmlformats.org/officeDocument/2006/relationships/oleObject" Target="../embeddings/oleObject61.bin"/><Relationship Id="rId4" Type="http://schemas.openxmlformats.org/officeDocument/2006/relationships/image" Target="../media/image253.wmf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0.png"/><Relationship Id="rId3" Type="http://schemas.openxmlformats.org/officeDocument/2006/relationships/image" Target="../media/image260.png"/><Relationship Id="rId7" Type="http://schemas.openxmlformats.org/officeDocument/2006/relationships/image" Target="../media/image273.png"/><Relationship Id="rId2" Type="http://schemas.openxmlformats.org/officeDocument/2006/relationships/image" Target="../media/image255.jpe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64.png"/><Relationship Id="rId5" Type="http://schemas.openxmlformats.org/officeDocument/2006/relationships/image" Target="../media/image262.png"/><Relationship Id="rId4" Type="http://schemas.openxmlformats.org/officeDocument/2006/relationships/image" Target="../media/image261.png"/><Relationship Id="rId9" Type="http://schemas.openxmlformats.org/officeDocument/2006/relationships/image" Target="../media/image1490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7" Type="http://schemas.openxmlformats.org/officeDocument/2006/relationships/image" Target="../media/image10.png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36.vml"/><Relationship Id="rId6" Type="http://schemas.openxmlformats.org/officeDocument/2006/relationships/image" Target="../media/image9.png"/><Relationship Id="rId5" Type="http://schemas.openxmlformats.org/officeDocument/2006/relationships/image" Target="../media/image7.wmf"/><Relationship Id="rId4" Type="http://schemas.openxmlformats.org/officeDocument/2006/relationships/oleObject" Target="../embeddings/oleObject62.bin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3.bin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37.vml"/><Relationship Id="rId4" Type="http://schemas.openxmlformats.org/officeDocument/2006/relationships/image" Target="../media/image274.wmf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4.bin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38.vml"/><Relationship Id="rId4" Type="http://schemas.openxmlformats.org/officeDocument/2006/relationships/image" Target="../media/image275.wmf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5.bin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39.vml"/><Relationship Id="rId6" Type="http://schemas.openxmlformats.org/officeDocument/2006/relationships/image" Target="../media/image277.wmf"/><Relationship Id="rId5" Type="http://schemas.openxmlformats.org/officeDocument/2006/relationships/oleObject" Target="../embeddings/oleObject66.bin"/><Relationship Id="rId4" Type="http://schemas.openxmlformats.org/officeDocument/2006/relationships/image" Target="../media/image276.wmf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8.jpe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8" Type="http://schemas.openxmlformats.org/officeDocument/2006/relationships/image" Target="../media/image47.png"/><Relationship Id="rId3" Type="http://schemas.openxmlformats.org/officeDocument/2006/relationships/image" Target="../media/image34.png"/><Relationship Id="rId21" Type="http://schemas.openxmlformats.org/officeDocument/2006/relationships/image" Target="../media/image50.png"/><Relationship Id="rId7" Type="http://schemas.openxmlformats.org/officeDocument/2006/relationships/image" Target="../media/image41.png"/><Relationship Id="rId17" Type="http://schemas.openxmlformats.org/officeDocument/2006/relationships/image" Target="../media/image46.png"/><Relationship Id="rId2" Type="http://schemas.openxmlformats.org/officeDocument/2006/relationships/image" Target="../media/image17.jpeg"/><Relationship Id="rId16" Type="http://schemas.openxmlformats.org/officeDocument/2006/relationships/image" Target="../media/image290.png"/><Relationship Id="rId20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19" Type="http://schemas.openxmlformats.org/officeDocument/2006/relationships/image" Target="../media/image48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7.bin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40.vml"/><Relationship Id="rId4" Type="http://schemas.openxmlformats.org/officeDocument/2006/relationships/image" Target="../media/image279.wmf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8.bin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41.vml"/><Relationship Id="rId6" Type="http://schemas.openxmlformats.org/officeDocument/2006/relationships/image" Target="../media/image281.wmf"/><Relationship Id="rId5" Type="http://schemas.openxmlformats.org/officeDocument/2006/relationships/oleObject" Target="../embeddings/oleObject69.bin"/><Relationship Id="rId4" Type="http://schemas.openxmlformats.org/officeDocument/2006/relationships/image" Target="../media/image280.wmf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6.png"/><Relationship Id="rId13" Type="http://schemas.openxmlformats.org/officeDocument/2006/relationships/image" Target="../media/image3110.png"/><Relationship Id="rId18" Type="http://schemas.openxmlformats.org/officeDocument/2006/relationships/image" Target="../media/image316.png"/><Relationship Id="rId3" Type="http://schemas.openxmlformats.org/officeDocument/2006/relationships/image" Target="../media/image3010.png"/><Relationship Id="rId7" Type="http://schemas.openxmlformats.org/officeDocument/2006/relationships/image" Target="../media/image305.png"/><Relationship Id="rId12" Type="http://schemas.openxmlformats.org/officeDocument/2006/relationships/image" Target="../media/image310.png"/><Relationship Id="rId17" Type="http://schemas.openxmlformats.org/officeDocument/2006/relationships/image" Target="../media/image315.png"/><Relationship Id="rId2" Type="http://schemas.openxmlformats.org/officeDocument/2006/relationships/image" Target="../media/image282.jpg"/><Relationship Id="rId16" Type="http://schemas.openxmlformats.org/officeDocument/2006/relationships/image" Target="../media/image314.png"/><Relationship Id="rId20" Type="http://schemas.openxmlformats.org/officeDocument/2006/relationships/image" Target="../media/image318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04.png"/><Relationship Id="rId11" Type="http://schemas.openxmlformats.org/officeDocument/2006/relationships/image" Target="../media/image312.png"/><Relationship Id="rId5" Type="http://schemas.openxmlformats.org/officeDocument/2006/relationships/image" Target="../media/image303.png"/><Relationship Id="rId15" Type="http://schemas.openxmlformats.org/officeDocument/2006/relationships/image" Target="../media/image313.png"/><Relationship Id="rId10" Type="http://schemas.openxmlformats.org/officeDocument/2006/relationships/image" Target="../media/image311.png"/><Relationship Id="rId19" Type="http://schemas.openxmlformats.org/officeDocument/2006/relationships/image" Target="../media/image317.png"/><Relationship Id="rId4" Type="http://schemas.openxmlformats.org/officeDocument/2006/relationships/image" Target="../media/image302.png"/><Relationship Id="rId9" Type="http://schemas.openxmlformats.org/officeDocument/2006/relationships/image" Target="../media/image307.png"/><Relationship Id="rId14" Type="http://schemas.openxmlformats.org/officeDocument/2006/relationships/image" Target="../media/image3120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0.bin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42.vml"/><Relationship Id="rId4" Type="http://schemas.openxmlformats.org/officeDocument/2006/relationships/image" Target="../media/image283.wmf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6.png"/><Relationship Id="rId3" Type="http://schemas.openxmlformats.org/officeDocument/2006/relationships/image" Target="../media/image321.png"/><Relationship Id="rId7" Type="http://schemas.openxmlformats.org/officeDocument/2006/relationships/image" Target="../media/image325.png"/><Relationship Id="rId12" Type="http://schemas.openxmlformats.org/officeDocument/2006/relationships/image" Target="../media/image330.png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24.png"/><Relationship Id="rId11" Type="http://schemas.openxmlformats.org/officeDocument/2006/relationships/image" Target="../media/image329.png"/><Relationship Id="rId5" Type="http://schemas.openxmlformats.org/officeDocument/2006/relationships/image" Target="../media/image323.png"/><Relationship Id="rId10" Type="http://schemas.openxmlformats.org/officeDocument/2006/relationships/image" Target="../media/image284.jpg"/><Relationship Id="rId4" Type="http://schemas.openxmlformats.org/officeDocument/2006/relationships/image" Target="../media/image322.png"/><Relationship Id="rId9" Type="http://schemas.openxmlformats.org/officeDocument/2006/relationships/image" Target="../media/image327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6.jpeg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43.vml"/><Relationship Id="rId5" Type="http://schemas.openxmlformats.org/officeDocument/2006/relationships/image" Target="../media/image285.wmf"/><Relationship Id="rId4" Type="http://schemas.openxmlformats.org/officeDocument/2006/relationships/oleObject" Target="../embeddings/oleObject71.bin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9.wmf"/><Relationship Id="rId3" Type="http://schemas.openxmlformats.org/officeDocument/2006/relationships/oleObject" Target="../embeddings/oleObject72.bin"/><Relationship Id="rId7" Type="http://schemas.openxmlformats.org/officeDocument/2006/relationships/oleObject" Target="../embeddings/oleObject74.bin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44.vml"/><Relationship Id="rId6" Type="http://schemas.openxmlformats.org/officeDocument/2006/relationships/image" Target="../media/image288.wmf"/><Relationship Id="rId5" Type="http://schemas.openxmlformats.org/officeDocument/2006/relationships/oleObject" Target="../embeddings/oleObject73.bin"/><Relationship Id="rId4" Type="http://schemas.openxmlformats.org/officeDocument/2006/relationships/image" Target="../media/image287.wmf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0.jpeg"/><Relationship Id="rId1" Type="http://schemas.openxmlformats.org/officeDocument/2006/relationships/slideLayout" Target="../slideLayouts/slideLayout18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5.bin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45.vml"/><Relationship Id="rId4" Type="http://schemas.openxmlformats.org/officeDocument/2006/relationships/image" Target="../media/image291.wmf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5.jpeg"/><Relationship Id="rId3" Type="http://schemas.openxmlformats.org/officeDocument/2006/relationships/oleObject" Target="../embeddings/oleObject76.bin"/><Relationship Id="rId7" Type="http://schemas.openxmlformats.org/officeDocument/2006/relationships/image" Target="../media/image294.jpeg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46.vml"/><Relationship Id="rId6" Type="http://schemas.openxmlformats.org/officeDocument/2006/relationships/image" Target="../media/image293.wmf"/><Relationship Id="rId5" Type="http://schemas.openxmlformats.org/officeDocument/2006/relationships/oleObject" Target="../embeddings/oleObject77.bin"/><Relationship Id="rId4" Type="http://schemas.openxmlformats.org/officeDocument/2006/relationships/image" Target="../media/image292.wmf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6.png"/><Relationship Id="rId18" Type="http://schemas.openxmlformats.org/officeDocument/2006/relationships/image" Target="../media/image71.png"/><Relationship Id="rId3" Type="http://schemas.openxmlformats.org/officeDocument/2006/relationships/image" Target="../media/image56.png"/><Relationship Id="rId21" Type="http://schemas.openxmlformats.org/officeDocument/2006/relationships/image" Target="../media/image74.png"/><Relationship Id="rId7" Type="http://schemas.openxmlformats.org/officeDocument/2006/relationships/image" Target="../media/image520.png"/><Relationship Id="rId12" Type="http://schemas.openxmlformats.org/officeDocument/2006/relationships/image" Target="../media/image54.png"/><Relationship Id="rId17" Type="http://schemas.openxmlformats.org/officeDocument/2006/relationships/image" Target="../media/image70.png"/><Relationship Id="rId2" Type="http://schemas.openxmlformats.org/officeDocument/2006/relationships/image" Target="../media/image45.jpg"/><Relationship Id="rId16" Type="http://schemas.openxmlformats.org/officeDocument/2006/relationships/image" Target="../media/image69.png"/><Relationship Id="rId20" Type="http://schemas.openxmlformats.org/officeDocument/2006/relationships/image" Target="../media/image550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3.png"/><Relationship Id="rId11" Type="http://schemas.openxmlformats.org/officeDocument/2006/relationships/image" Target="../media/image64.png"/><Relationship Id="rId24" Type="http://schemas.openxmlformats.org/officeDocument/2006/relationships/image" Target="../media/image57.png"/><Relationship Id="rId5" Type="http://schemas.openxmlformats.org/officeDocument/2006/relationships/image" Target="../media/image52.png"/><Relationship Id="rId15" Type="http://schemas.openxmlformats.org/officeDocument/2006/relationships/image" Target="../media/image68.png"/><Relationship Id="rId23" Type="http://schemas.openxmlformats.org/officeDocument/2006/relationships/image" Target="../media/image59.png"/><Relationship Id="rId10" Type="http://schemas.openxmlformats.org/officeDocument/2006/relationships/image" Target="../media/image63.png"/><Relationship Id="rId19" Type="http://schemas.openxmlformats.org/officeDocument/2006/relationships/image" Target="../media/image55.png"/><Relationship Id="rId4" Type="http://schemas.openxmlformats.org/officeDocument/2006/relationships/image" Target="../media/image51.png"/><Relationship Id="rId9" Type="http://schemas.openxmlformats.org/officeDocument/2006/relationships/image" Target="../media/image62.png"/><Relationship Id="rId14" Type="http://schemas.openxmlformats.org/officeDocument/2006/relationships/image" Target="../media/image67.png"/><Relationship Id="rId22" Type="http://schemas.openxmlformats.org/officeDocument/2006/relationships/image" Target="../media/image75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8.bin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47.vml"/><Relationship Id="rId6" Type="http://schemas.openxmlformats.org/officeDocument/2006/relationships/image" Target="../media/image297.wmf"/><Relationship Id="rId5" Type="http://schemas.openxmlformats.org/officeDocument/2006/relationships/oleObject" Target="../embeddings/oleObject79.bin"/><Relationship Id="rId4" Type="http://schemas.openxmlformats.org/officeDocument/2006/relationships/image" Target="../media/image296.wmf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5.png"/><Relationship Id="rId2" Type="http://schemas.openxmlformats.org/officeDocument/2006/relationships/image" Target="../media/image298.jpe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347.png"/><Relationship Id="rId4" Type="http://schemas.openxmlformats.org/officeDocument/2006/relationships/image" Target="../media/image346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0.bin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48.vml"/><Relationship Id="rId6" Type="http://schemas.openxmlformats.org/officeDocument/2006/relationships/image" Target="../media/image300.wmf"/><Relationship Id="rId5" Type="http://schemas.openxmlformats.org/officeDocument/2006/relationships/oleObject" Target="../embeddings/oleObject81.bin"/><Relationship Id="rId4" Type="http://schemas.openxmlformats.org/officeDocument/2006/relationships/image" Target="../media/image299.wmf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3.wmf"/><Relationship Id="rId3" Type="http://schemas.openxmlformats.org/officeDocument/2006/relationships/oleObject" Target="../embeddings/oleObject82.bin"/><Relationship Id="rId7" Type="http://schemas.openxmlformats.org/officeDocument/2006/relationships/oleObject" Target="../embeddings/oleObject84.bin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49.vml"/><Relationship Id="rId6" Type="http://schemas.openxmlformats.org/officeDocument/2006/relationships/image" Target="../media/image302.wmf"/><Relationship Id="rId5" Type="http://schemas.openxmlformats.org/officeDocument/2006/relationships/oleObject" Target="../embeddings/oleObject83.bin"/><Relationship Id="rId4" Type="http://schemas.openxmlformats.org/officeDocument/2006/relationships/image" Target="../media/image301.wmf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8.bin"/><Relationship Id="rId13" Type="http://schemas.openxmlformats.org/officeDocument/2006/relationships/image" Target="../media/image359.png"/><Relationship Id="rId3" Type="http://schemas.openxmlformats.org/officeDocument/2006/relationships/oleObject" Target="../embeddings/oleObject85.bin"/><Relationship Id="rId7" Type="http://schemas.openxmlformats.org/officeDocument/2006/relationships/oleObject" Target="../embeddings/oleObject87.bin"/><Relationship Id="rId12" Type="http://schemas.openxmlformats.org/officeDocument/2006/relationships/image" Target="../media/image358.png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50.vml"/><Relationship Id="rId6" Type="http://schemas.openxmlformats.org/officeDocument/2006/relationships/image" Target="../media/image305.wmf"/><Relationship Id="rId11" Type="http://schemas.openxmlformats.org/officeDocument/2006/relationships/image" Target="../media/image357.png"/><Relationship Id="rId5" Type="http://schemas.openxmlformats.org/officeDocument/2006/relationships/oleObject" Target="../embeddings/oleObject86.bin"/><Relationship Id="rId10" Type="http://schemas.openxmlformats.org/officeDocument/2006/relationships/image" Target="../media/image356.png"/><Relationship Id="rId4" Type="http://schemas.openxmlformats.org/officeDocument/2006/relationships/image" Target="../media/image304.wmf"/><Relationship Id="rId9" Type="http://schemas.openxmlformats.org/officeDocument/2006/relationships/image" Target="../media/image308.png"/><Relationship Id="rId14" Type="http://schemas.openxmlformats.org/officeDocument/2006/relationships/image" Target="../media/image36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179388" y="1143000"/>
            <a:ext cx="8748712" cy="126047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>
              <a:solidFill>
                <a:prstClr val="white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188913"/>
            <a:ext cx="9144000" cy="2232025"/>
          </a:xfrm>
          <a:prstGeom prst="rect">
            <a:avLst/>
          </a:prstGeom>
        </p:spPr>
        <p:txBody>
          <a:bodyPr rIns="180000" anchor="ctr">
            <a:spAutoFit/>
          </a:bodyPr>
          <a:lstStyle/>
          <a:p>
            <a:pPr marL="360000" fontAlgn="auto">
              <a:spcBef>
                <a:spcPts val="0"/>
              </a:spcBef>
              <a:spcAft>
                <a:spcPts val="1200"/>
              </a:spcAft>
              <a:defRPr/>
            </a:pPr>
            <a:r>
              <a:rPr kumimoji="0" lang="en-US" altLang="zh-TW" sz="4800" b="1" u="sng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10.0 Z-Transform </a:t>
            </a:r>
          </a:p>
          <a:p>
            <a:pPr marL="457200" lvl="3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sz="4500" b="1" i="1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10.1 General Principles of</a:t>
            </a:r>
          </a:p>
          <a:p>
            <a:pPr marL="1620000" lvl="3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sz="4500" b="1" i="1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Z-Transform</a:t>
            </a:r>
          </a:p>
        </p:txBody>
      </p:sp>
      <p:sp>
        <p:nvSpPr>
          <p:cNvPr id="21" name="文字方塊 20"/>
          <p:cNvSpPr txBox="1"/>
          <p:nvPr/>
        </p:nvSpPr>
        <p:spPr>
          <a:xfrm>
            <a:off x="0" y="4941888"/>
            <a:ext cx="9144000" cy="5222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2520000" lvl="2" fontAlgn="auto">
              <a:spcBef>
                <a:spcPts val="1200"/>
              </a:spcBef>
              <a:spcAft>
                <a:spcPts val="0"/>
              </a:spcAft>
              <a:buSzPct val="100000"/>
              <a:defRPr/>
            </a:pP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linear, time-invariant</a:t>
            </a:r>
          </a:p>
        </p:txBody>
      </p:sp>
      <p:sp>
        <p:nvSpPr>
          <p:cNvPr id="3077" name="矩形 21"/>
          <p:cNvSpPr>
            <a:spLocks noChangeArrowheads="1"/>
          </p:cNvSpPr>
          <p:nvPr/>
        </p:nvSpPr>
        <p:spPr bwMode="auto">
          <a:xfrm>
            <a:off x="0" y="2427288"/>
            <a:ext cx="9144000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4572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>
              <a:lnSpc>
                <a:spcPct val="150000"/>
              </a:lnSpc>
              <a:buSzPct val="70000"/>
            </a:pPr>
            <a:r>
              <a:rPr kumimoji="0" lang="en-US" altLang="zh-TW" sz="4000" b="1" u="sng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Z-Transform</a:t>
            </a:r>
          </a:p>
        </p:txBody>
      </p:sp>
      <p:sp>
        <p:nvSpPr>
          <p:cNvPr id="3078" name="矩形 22"/>
          <p:cNvSpPr>
            <a:spLocks noChangeArrowheads="1"/>
          </p:cNvSpPr>
          <p:nvPr/>
        </p:nvSpPr>
        <p:spPr bwMode="auto">
          <a:xfrm>
            <a:off x="0" y="3217863"/>
            <a:ext cx="9144000" cy="785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>
              <a:lnSpc>
                <a:spcPct val="150000"/>
              </a:lnSpc>
              <a:buSzPct val="70000"/>
              <a:buFont typeface="Wingdings" pitchFamily="2" charset="2"/>
              <a:buChar char="l"/>
            </a:pPr>
            <a:r>
              <a:rPr kumimoji="0" lang="en-US" altLang="zh-TW" sz="3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Eigenfunction Property</a:t>
            </a:r>
            <a:endParaRPr kumimoji="0" lang="zh-TW" altLang="zh-TW" sz="300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079" name="Line 38"/>
          <p:cNvSpPr>
            <a:spLocks noChangeShapeType="1"/>
          </p:cNvSpPr>
          <p:nvPr/>
        </p:nvSpPr>
        <p:spPr bwMode="auto">
          <a:xfrm>
            <a:off x="4573588" y="4554538"/>
            <a:ext cx="1976437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3080" name="文字方塊 16"/>
          <p:cNvSpPr txBox="1">
            <a:spLocks noChangeArrowheads="1"/>
          </p:cNvSpPr>
          <p:nvPr/>
        </p:nvSpPr>
        <p:spPr bwMode="auto">
          <a:xfrm>
            <a:off x="5011738" y="4035425"/>
            <a:ext cx="1962150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/>
            <a:r>
              <a:rPr kumimoji="0" lang="en-US" altLang="zh-TW" sz="26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y</a:t>
            </a:r>
            <a:r>
              <a:rPr kumimoji="0" lang="en-US" altLang="zh-TW" sz="26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[</a:t>
            </a:r>
            <a:r>
              <a:rPr kumimoji="0" lang="en-US" altLang="zh-TW" sz="26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kumimoji="0" lang="en-US" altLang="zh-TW" sz="26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] = </a:t>
            </a:r>
            <a:r>
              <a:rPr kumimoji="0" lang="en-US" altLang="zh-TW" sz="26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H</a:t>
            </a:r>
            <a:r>
              <a:rPr kumimoji="0" lang="en-US" altLang="zh-TW" sz="26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kumimoji="0" lang="en-US" altLang="zh-TW" sz="26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z</a:t>
            </a:r>
            <a:r>
              <a:rPr kumimoji="0" lang="en-US" altLang="zh-TW" sz="26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kumimoji="0" lang="en-US" altLang="zh-TW" sz="26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z</a:t>
            </a:r>
            <a:r>
              <a:rPr kumimoji="0" lang="en-US" altLang="zh-TW" sz="2600" i="1" baseline="30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endParaRPr kumimoji="0" lang="zh-TW" altLang="en-US" sz="2600" i="1" baseline="3000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081" name="Rectangle 37"/>
          <p:cNvSpPr>
            <a:spLocks noChangeArrowheads="1"/>
          </p:cNvSpPr>
          <p:nvPr/>
        </p:nvSpPr>
        <p:spPr bwMode="auto">
          <a:xfrm>
            <a:off x="3133725" y="4221163"/>
            <a:ext cx="1439863" cy="720725"/>
          </a:xfrm>
          <a:prstGeom prst="rect">
            <a:avLst/>
          </a:prstGeom>
          <a:solidFill>
            <a:srgbClr val="FFFFFF"/>
          </a:solidFill>
          <a:ln w="222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 anchorCtr="1"/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/>
            <a:r>
              <a:rPr kumimoji="0" lang="en-US" altLang="zh-TW" sz="26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h</a:t>
            </a:r>
            <a:r>
              <a:rPr kumimoji="0" lang="en-US" altLang="zh-TW" sz="26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[</a:t>
            </a:r>
            <a:r>
              <a:rPr kumimoji="0" lang="en-US" altLang="zh-TW" sz="26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kumimoji="0" lang="en-US" altLang="zh-TW" sz="26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]</a:t>
            </a:r>
            <a:endParaRPr kumimoji="0" lang="zh-TW" altLang="en-US" sz="260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082" name="文字方塊 6"/>
          <p:cNvSpPr txBox="1">
            <a:spLocks noChangeArrowheads="1"/>
          </p:cNvSpPr>
          <p:nvPr/>
        </p:nvSpPr>
        <p:spPr bwMode="auto">
          <a:xfrm>
            <a:off x="1187450" y="4052888"/>
            <a:ext cx="1314450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/>
            <a:r>
              <a:rPr kumimoji="0" lang="en-US" altLang="zh-TW" sz="26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kumimoji="0" lang="en-US" altLang="zh-TW" sz="26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[</a:t>
            </a:r>
            <a:r>
              <a:rPr kumimoji="0" lang="en-US" altLang="zh-TW" sz="26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kumimoji="0" lang="en-US" altLang="zh-TW" sz="26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] = </a:t>
            </a:r>
            <a:r>
              <a:rPr kumimoji="0" lang="en-US" altLang="zh-TW" sz="26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z</a:t>
            </a:r>
            <a:r>
              <a:rPr kumimoji="0" lang="en-US" altLang="zh-TW" sz="2600" i="1" baseline="30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endParaRPr kumimoji="0" lang="zh-TW" altLang="en-US" sz="2600" i="1" baseline="3000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083" name="Line 38"/>
          <p:cNvSpPr>
            <a:spLocks noChangeShapeType="1"/>
          </p:cNvSpPr>
          <p:nvPr/>
        </p:nvSpPr>
        <p:spPr bwMode="auto">
          <a:xfrm>
            <a:off x="1054100" y="4557713"/>
            <a:ext cx="2082800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graphicFrame>
        <p:nvGraphicFramePr>
          <p:cNvPr id="3084" name="物件 27"/>
          <p:cNvGraphicFramePr>
            <a:graphicFrameLocks noChangeAspect="1"/>
          </p:cNvGraphicFramePr>
          <p:nvPr/>
        </p:nvGraphicFramePr>
        <p:xfrm>
          <a:off x="3636963" y="5576888"/>
          <a:ext cx="2751137" cy="947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56" name="方程式" r:id="rId4" imgW="1155700" imgH="431800" progId="Equation.3">
                  <p:embed/>
                </p:oleObj>
              </mc:Choice>
              <mc:Fallback>
                <p:oleObj name="方程式" r:id="rId4" imgW="1155700" imgH="431800" progId="Equation.3">
                  <p:embed/>
                  <p:pic>
                    <p:nvPicPr>
                      <p:cNvPr id="0" name="物件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36963" y="5576888"/>
                        <a:ext cx="2751137" cy="9477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矩形 3"/>
          <p:cNvSpPr>
            <a:spLocks noChangeArrowheads="1"/>
          </p:cNvSpPr>
          <p:nvPr/>
        </p:nvSpPr>
        <p:spPr bwMode="auto">
          <a:xfrm>
            <a:off x="0" y="188913"/>
            <a:ext cx="9144000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4572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>
              <a:lnSpc>
                <a:spcPct val="150000"/>
              </a:lnSpc>
              <a:buSzPct val="70000"/>
            </a:pPr>
            <a:r>
              <a:rPr kumimoji="0" lang="en-US" altLang="zh-TW" sz="4000" b="1" u="sng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Z-Transform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700808"/>
            <a:ext cx="3785616" cy="376458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/>
              <p:cNvSpPr txBox="1"/>
              <p:nvPr/>
            </p:nvSpPr>
            <p:spPr>
              <a:xfrm>
                <a:off x="395536" y="3501008"/>
                <a:ext cx="43204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TW" altLang="en-US" sz="20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𝜎</m:t>
                          </m:r>
                        </m:e>
                        <m:sub>
                          <m:r>
                            <a:rPr lang="en-US" altLang="zh-TW" sz="20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36" y="3501008"/>
                <a:ext cx="432048" cy="40011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2555776" y="3583100"/>
                <a:ext cx="43204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TW" altLang="en-US" sz="2000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𝜎</m:t>
                          </m:r>
                        </m:e>
                        <m:sub>
                          <m:r>
                            <a:rPr lang="en-US" altLang="zh-TW" sz="2000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5776" y="3583100"/>
                <a:ext cx="432048" cy="40011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3095836" y="2956882"/>
                <a:ext cx="32403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TW" altLang="en-US" sz="2000" b="0" i="1" smtClean="0">
                          <a:latin typeface="Cambria Math"/>
                        </a:rPr>
                        <m:t>𝜎</m:t>
                      </m:r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5836" y="2956882"/>
                <a:ext cx="324036" cy="400110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/>
              <p:cNvSpPr txBox="1"/>
              <p:nvPr/>
            </p:nvSpPr>
            <p:spPr>
              <a:xfrm>
                <a:off x="1691680" y="1500753"/>
                <a:ext cx="50405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latin typeface="Cambria Math"/>
                        </a:rPr>
                        <m:t>𝑗</m:t>
                      </m:r>
                      <m:r>
                        <a:rPr lang="zh-TW" altLang="en-US" sz="2000" b="0" i="1" smtClean="0">
                          <a:latin typeface="Cambria Math"/>
                        </a:rPr>
                        <m:t>𝜔</m:t>
                      </m:r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1680" y="1500753"/>
                <a:ext cx="504056" cy="400110"/>
              </a:xfrm>
              <a:prstGeom prst="rect">
                <a:avLst/>
              </a:prstGeom>
              <a:blipFill rotWithShape="1">
                <a:blip r:embed="rId6"/>
                <a:stretch>
                  <a:fillRect l="-4878" b="-1212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字方塊 2"/>
          <p:cNvSpPr txBox="1"/>
          <p:nvPr/>
        </p:nvSpPr>
        <p:spPr>
          <a:xfrm>
            <a:off x="3059832" y="1444714"/>
            <a:ext cx="10801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 smtClean="0"/>
              <a:t>s-plane</a:t>
            </a:r>
            <a:endParaRPr lang="zh-TW" altLang="en-US" sz="2000" dirty="0"/>
          </a:p>
        </p:txBody>
      </p:sp>
      <p:grpSp>
        <p:nvGrpSpPr>
          <p:cNvPr id="11" name="群組 10"/>
          <p:cNvGrpSpPr/>
          <p:nvPr/>
        </p:nvGrpSpPr>
        <p:grpSpPr>
          <a:xfrm>
            <a:off x="4283968" y="1423744"/>
            <a:ext cx="4536504" cy="2220119"/>
            <a:chOff x="5076056" y="1639768"/>
            <a:chExt cx="3816424" cy="222011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文字方塊 9"/>
                <p:cNvSpPr txBox="1"/>
                <p:nvPr/>
              </p:nvSpPr>
              <p:spPr>
                <a:xfrm>
                  <a:off x="5076056" y="1639768"/>
                  <a:ext cx="3816424" cy="207402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TW" sz="2200" b="0" dirty="0" smtClean="0">
                      <a:solidFill>
                        <a:srgbClr val="C00000"/>
                      </a:solidFill>
                    </a:rPr>
                    <a:t>     </a:t>
                  </a:r>
                  <a14:m>
                    <m:oMath xmlns:m="http://schemas.openxmlformats.org/officeDocument/2006/math">
                      <m:r>
                        <a:rPr lang="en-US" altLang="zh-TW" sz="2200" b="0" i="1" smtClean="0">
                          <a:solidFill>
                            <a:srgbClr val="C00000"/>
                          </a:solidFill>
                          <a:latin typeface="Cambria Math"/>
                        </a:rPr>
                        <m:t>𝐹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TW" sz="2200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TW" sz="2200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𝑥</m:t>
                          </m:r>
                          <m:r>
                            <a:rPr lang="en-US" altLang="zh-TW" sz="2200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(</m:t>
                          </m:r>
                          <m:r>
                            <a:rPr lang="en-US" altLang="zh-TW" sz="2200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𝑡</m:t>
                          </m:r>
                          <m:r>
                            <a:rPr lang="en-US" altLang="zh-TW" sz="2200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)</m:t>
                          </m:r>
                          <m:sSup>
                            <m:sSupPr>
                              <m:ctrlPr>
                                <a:rPr lang="en-US" altLang="zh-TW" sz="2200" i="1">
                                  <a:solidFill>
                                    <a:srgbClr val="C00000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TW" sz="2200" i="1">
                                  <a:solidFill>
                                    <a:srgbClr val="C00000"/>
                                  </a:solidFill>
                                  <a:latin typeface="Cambria Math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altLang="zh-TW" sz="2200" i="1" smtClean="0">
                                      <a:solidFill>
                                        <a:srgbClr val="C0000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200" b="0" i="1" smtClean="0">
                                      <a:solidFill>
                                        <a:srgbClr val="C00000"/>
                                      </a:solidFill>
                                      <a:latin typeface="Cambria Math"/>
                                    </a:rPr>
                                    <m:t>−</m:t>
                                  </m:r>
                                  <m:r>
                                    <a:rPr lang="zh-TW" altLang="en-US" sz="2200" b="0" i="1" smtClean="0">
                                      <a:solidFill>
                                        <a:srgbClr val="C00000"/>
                                      </a:solidFill>
                                      <a:latin typeface="Cambria Math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altLang="zh-TW" sz="2200" b="0" i="1" smtClean="0">
                                      <a:solidFill>
                                        <a:srgbClr val="C00000"/>
                                      </a:solidFill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TW" sz="2200" b="0" i="1" smtClean="0">
                                  <a:solidFill>
                                    <a:srgbClr val="C00000"/>
                                  </a:solidFill>
                                  <a:latin typeface="Cambria Math"/>
                                </a:rPr>
                                <m:t>𝑡</m:t>
                              </m:r>
                            </m:sup>
                          </m:sSup>
                        </m:e>
                      </m:d>
                    </m:oMath>
                  </a14:m>
                  <a:endParaRPr lang="en-US" altLang="zh-TW" sz="2200" dirty="0" smtClean="0">
                    <a:solidFill>
                      <a:srgbClr val="C00000"/>
                    </a:solidFill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zh-TW" sz="2200" b="0" i="1" smtClean="0">
                            <a:solidFill>
                              <a:srgbClr val="C00000"/>
                            </a:solidFill>
                            <a:latin typeface="Cambria Math"/>
                          </a:rPr>
                          <m:t>=</m:t>
                        </m:r>
                        <m:r>
                          <a:rPr lang="en-US" altLang="zh-TW" sz="2200" b="0" i="1" smtClean="0">
                            <a:solidFill>
                              <a:srgbClr val="C00000"/>
                            </a:solidFill>
                            <a:latin typeface="Cambria Math"/>
                          </a:rPr>
                          <m:t>𝐹</m:t>
                        </m:r>
                        <m:r>
                          <a:rPr lang="en-US" altLang="zh-TW" sz="2200" b="0" i="1" smtClean="0">
                            <a:solidFill>
                              <a:srgbClr val="C00000"/>
                            </a:solidFill>
                            <a:latin typeface="Cambria Math"/>
                          </a:rPr>
                          <m:t>{(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altLang="zh-TW" sz="2200" b="0" i="1" smtClean="0">
                                <a:solidFill>
                                  <a:srgbClr val="C00000"/>
                                </a:solidFill>
                                <a:latin typeface="Cambria Math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altLang="zh-TW" sz="2200" b="0" i="1" smtClean="0">
                                <a:solidFill>
                                  <a:srgbClr val="C00000"/>
                                </a:solidFill>
                                <a:latin typeface="Cambria Math"/>
                              </a:rPr>
                              <m:t>𝑛</m:t>
                            </m:r>
                          </m:sub>
                          <m:sup/>
                          <m:e>
                            <m:r>
                              <a:rPr lang="en-US" altLang="zh-TW" sz="2200" b="0" i="1" smtClean="0">
                                <a:solidFill>
                                  <a:srgbClr val="C00000"/>
                                </a:solidFill>
                                <a:latin typeface="Cambria Math"/>
                              </a:rPr>
                              <m:t>𝑥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altLang="zh-TW" sz="2200" b="0" i="1" smtClean="0">
                                    <a:solidFill>
                                      <a:srgbClr val="C00000"/>
                                    </a:solidFill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altLang="zh-TW" sz="2200" b="0" i="1" smtClean="0">
                                    <a:solidFill>
                                      <a:srgbClr val="C00000"/>
                                    </a:solidFill>
                                    <a:latin typeface="Cambria Math"/>
                                  </a:rPr>
                                  <m:t>𝑛</m:t>
                                </m:r>
                              </m:e>
                            </m:d>
                          </m:e>
                        </m:nary>
                        <m:r>
                          <a:rPr lang="zh-TW" altLang="en-US" sz="2200" b="0" i="1" smtClean="0">
                            <a:solidFill>
                              <a:srgbClr val="C00000"/>
                            </a:solidFill>
                            <a:latin typeface="Cambria Math"/>
                          </a:rPr>
                          <m:t>𝛿</m:t>
                        </m:r>
                        <m:d>
                          <m:dPr>
                            <m:ctrlPr>
                              <a:rPr lang="en-US" altLang="zh-TW" sz="2200" b="0" i="1" smtClean="0">
                                <a:solidFill>
                                  <a:srgbClr val="C00000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altLang="zh-TW" sz="2200" b="0" i="1" smtClean="0">
                                <a:solidFill>
                                  <a:srgbClr val="C00000"/>
                                </a:solidFill>
                                <a:latin typeface="Cambria Math"/>
                              </a:rPr>
                              <m:t>𝑡</m:t>
                            </m:r>
                            <m:r>
                              <a:rPr lang="en-US" altLang="zh-TW" sz="2200" b="0" i="1" smtClean="0">
                                <a:solidFill>
                                  <a:srgbClr val="C00000"/>
                                </a:solidFill>
                                <a:latin typeface="Cambria Math"/>
                              </a:rPr>
                              <m:t>−</m:t>
                            </m:r>
                            <m:r>
                              <a:rPr lang="en-US" altLang="zh-TW" sz="2200" b="0" i="1" smtClean="0">
                                <a:solidFill>
                                  <a:srgbClr val="C00000"/>
                                </a:solidFill>
                                <a:latin typeface="Cambria Math"/>
                              </a:rPr>
                              <m:t>𝑛</m:t>
                            </m:r>
                          </m:e>
                        </m:d>
                        <m:r>
                          <a:rPr lang="en-US" altLang="zh-TW" sz="2200" b="0" i="1" smtClean="0">
                            <a:solidFill>
                              <a:srgbClr val="C00000"/>
                            </a:solidFill>
                            <a:latin typeface="Cambria Math"/>
                          </a:rPr>
                          <m:t>)</m:t>
                        </m:r>
                        <m:r>
                          <a:rPr lang="en-US" altLang="zh-TW" sz="2200" i="1">
                            <a:solidFill>
                              <a:srgbClr val="C00000"/>
                            </a:solidFill>
                            <a:latin typeface="Cambria Math"/>
                            <a:ea typeface="Cambria Math"/>
                          </a:rPr>
                          <m:t>⋅</m:t>
                        </m:r>
                        <m:sSup>
                          <m:sSupPr>
                            <m:ctrlPr>
                              <a:rPr lang="en-US" altLang="zh-TW" sz="2200" i="1">
                                <a:solidFill>
                                  <a:srgbClr val="C00000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zh-TW" sz="2200" i="1">
                                <a:solidFill>
                                  <a:srgbClr val="C00000"/>
                                </a:solidFill>
                                <a:latin typeface="Cambria Math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altLang="zh-TW" sz="2200" i="1">
                                    <a:solidFill>
                                      <a:srgbClr val="C00000"/>
                                    </a:solidFill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200" i="1">
                                    <a:solidFill>
                                      <a:srgbClr val="C00000"/>
                                    </a:solidFill>
                                    <a:latin typeface="Cambria Math"/>
                                  </a:rPr>
                                  <m:t>−</m:t>
                                </m:r>
                                <m:r>
                                  <a:rPr lang="zh-TW" altLang="en-US" sz="2200" i="1">
                                    <a:solidFill>
                                      <a:srgbClr val="C00000"/>
                                    </a:solidFill>
                                    <a:latin typeface="Cambria Math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altLang="zh-TW" sz="2200" i="1">
                                    <a:solidFill>
                                      <a:srgbClr val="C00000"/>
                                    </a:solidFill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TW" sz="2200" i="1">
                                <a:solidFill>
                                  <a:srgbClr val="C00000"/>
                                </a:solidFill>
                                <a:latin typeface="Cambria Math"/>
                              </a:rPr>
                              <m:t>𝑡</m:t>
                            </m:r>
                          </m:sup>
                        </m:sSup>
                        <m:r>
                          <a:rPr lang="en-US" altLang="zh-TW" sz="2200" b="0" i="1" smtClean="0">
                            <a:solidFill>
                              <a:srgbClr val="C00000"/>
                            </a:solidFill>
                            <a:latin typeface="Cambria Math"/>
                          </a:rPr>
                          <m:t>}</m:t>
                        </m:r>
                      </m:oMath>
                    </m:oMathPara>
                  </a14:m>
                  <a:endParaRPr lang="en-US" altLang="zh-TW" sz="2200" dirty="0" smtClean="0">
                    <a:solidFill>
                      <a:srgbClr val="C00000"/>
                    </a:solidFill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zh-TW" sz="2200" b="0" i="1" smtClean="0">
                            <a:solidFill>
                              <a:srgbClr val="C00000"/>
                            </a:solidFill>
                            <a:latin typeface="Cambria Math"/>
                          </a:rPr>
                          <m:t>=</m:t>
                        </m:r>
                        <m:r>
                          <a:rPr lang="en-US" altLang="zh-TW" sz="2200" b="0" i="1" smtClean="0">
                            <a:solidFill>
                              <a:srgbClr val="C00000"/>
                            </a:solidFill>
                            <a:latin typeface="Cambria Math"/>
                          </a:rPr>
                          <m:t>𝐹</m:t>
                        </m:r>
                        <m:r>
                          <a:rPr lang="en-US" altLang="zh-TW" sz="2200" b="0" i="1" smtClean="0">
                            <a:solidFill>
                              <a:srgbClr val="C00000"/>
                            </a:solidFill>
                            <a:latin typeface="Cambria Math"/>
                          </a:rPr>
                          <m:t>{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altLang="zh-TW" sz="2200" i="1">
                                <a:solidFill>
                                  <a:srgbClr val="C00000"/>
                                </a:solidFill>
                                <a:latin typeface="Cambria Math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altLang="zh-TW" sz="2200" i="1">
                                <a:solidFill>
                                  <a:srgbClr val="C00000"/>
                                </a:solidFill>
                                <a:latin typeface="Cambria Math"/>
                              </a:rPr>
                              <m:t>𝑛</m:t>
                            </m:r>
                          </m:sub>
                          <m:sup/>
                          <m:e>
                            <m:r>
                              <a:rPr lang="en-US" altLang="zh-TW" sz="2200" i="1">
                                <a:solidFill>
                                  <a:srgbClr val="C00000"/>
                                </a:solidFill>
                                <a:latin typeface="Cambria Math"/>
                              </a:rPr>
                              <m:t>𝑥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altLang="zh-TW" sz="2200" i="1">
                                    <a:solidFill>
                                      <a:srgbClr val="C00000"/>
                                    </a:solidFill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altLang="zh-TW" sz="2200" i="1">
                                    <a:solidFill>
                                      <a:srgbClr val="C00000"/>
                                    </a:solidFill>
                                    <a:latin typeface="Cambria Math"/>
                                  </a:rPr>
                                  <m:t>𝑛</m:t>
                                </m:r>
                              </m:e>
                            </m:d>
                          </m:e>
                        </m:nary>
                        <m:r>
                          <a:rPr lang="en-US" altLang="zh-TW" sz="2200" b="0" i="1" smtClean="0">
                            <a:solidFill>
                              <a:srgbClr val="C00000"/>
                            </a:solidFill>
                            <a:latin typeface="Cambria Math"/>
                          </a:rPr>
                          <m:t> </m:t>
                        </m:r>
                        <m:sSup>
                          <m:sSupPr>
                            <m:ctrlPr>
                              <a:rPr lang="en-US" altLang="zh-TW" sz="2200" i="1">
                                <a:solidFill>
                                  <a:srgbClr val="C00000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zh-TW" sz="2200" i="1">
                                <a:solidFill>
                                  <a:srgbClr val="C00000"/>
                                </a:solidFill>
                                <a:latin typeface="Cambria Math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altLang="zh-TW" sz="2200" i="1">
                                    <a:solidFill>
                                      <a:srgbClr val="C00000"/>
                                    </a:solidFill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200" i="1">
                                    <a:solidFill>
                                      <a:srgbClr val="C00000"/>
                                    </a:solidFill>
                                    <a:latin typeface="Cambria Math"/>
                                  </a:rPr>
                                  <m:t>−</m:t>
                                </m:r>
                                <m:r>
                                  <a:rPr lang="zh-TW" altLang="en-US" sz="2200" i="1">
                                    <a:solidFill>
                                      <a:srgbClr val="C00000"/>
                                    </a:solidFill>
                                    <a:latin typeface="Cambria Math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altLang="zh-TW" sz="2200" i="1">
                                    <a:solidFill>
                                      <a:srgbClr val="C00000"/>
                                    </a:solidFill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TW" sz="2200" b="0" i="1" smtClean="0">
                                <a:solidFill>
                                  <a:srgbClr val="C00000"/>
                                </a:solidFill>
                                <a:latin typeface="Cambria Math"/>
                              </a:rPr>
                              <m:t>𝑛</m:t>
                            </m:r>
                          </m:sup>
                        </m:sSup>
                        <m:r>
                          <a:rPr lang="en-US" altLang="zh-TW" sz="2200" b="0" i="1" smtClean="0">
                            <a:solidFill>
                              <a:srgbClr val="C00000"/>
                            </a:solidFill>
                            <a:latin typeface="Cambria Math"/>
                          </a:rPr>
                          <m:t>  </m:t>
                        </m:r>
                        <m:r>
                          <a:rPr lang="zh-TW" altLang="en-US" sz="2200" b="0" i="1" smtClean="0">
                            <a:solidFill>
                              <a:srgbClr val="C00000"/>
                            </a:solidFill>
                            <a:latin typeface="Cambria Math"/>
                          </a:rPr>
                          <m:t>𝛿</m:t>
                        </m:r>
                        <m:r>
                          <a:rPr lang="en-US" altLang="zh-TW" sz="2200" b="0" i="1" smtClean="0">
                            <a:solidFill>
                              <a:srgbClr val="C00000"/>
                            </a:solidFill>
                            <a:latin typeface="Cambria Math"/>
                          </a:rPr>
                          <m:t>(</m:t>
                        </m:r>
                        <m:r>
                          <a:rPr lang="en-US" altLang="zh-TW" sz="2200" b="0" i="1" smtClean="0">
                            <a:solidFill>
                              <a:srgbClr val="C00000"/>
                            </a:solidFill>
                            <a:latin typeface="Cambria Math"/>
                          </a:rPr>
                          <m:t>𝑡</m:t>
                        </m:r>
                        <m:r>
                          <a:rPr lang="en-US" altLang="zh-TW" sz="2200" b="0" i="1" smtClean="0">
                            <a:solidFill>
                              <a:srgbClr val="C00000"/>
                            </a:solidFill>
                            <a:latin typeface="Cambria Math"/>
                          </a:rPr>
                          <m:t>−</m:t>
                        </m:r>
                        <m:r>
                          <a:rPr lang="en-US" altLang="zh-TW" sz="2200" b="0" i="1" smtClean="0">
                            <a:solidFill>
                              <a:srgbClr val="C00000"/>
                            </a:solidFill>
                            <a:latin typeface="Cambria Math"/>
                          </a:rPr>
                          <m:t>𝑛</m:t>
                        </m:r>
                        <m:r>
                          <a:rPr lang="en-US" altLang="zh-TW" sz="2200" b="0" i="1" smtClean="0">
                            <a:solidFill>
                              <a:srgbClr val="C00000"/>
                            </a:solidFill>
                            <a:latin typeface="Cambria Math"/>
                          </a:rPr>
                          <m:t>)}</m:t>
                        </m:r>
                      </m:oMath>
                    </m:oMathPara>
                  </a14:m>
                  <a:endParaRPr lang="zh-TW" altLang="en-US" sz="22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10" name="文字方塊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76056" y="1639768"/>
                  <a:ext cx="3816424" cy="2074029"/>
                </a:xfrm>
                <a:prstGeom prst="rect">
                  <a:avLst/>
                </a:prstGeom>
                <a:blipFill rotWithShape="1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" name="文字方塊 3"/>
            <p:cNvSpPr txBox="1"/>
            <p:nvPr/>
          </p:nvSpPr>
          <p:spPr>
            <a:xfrm>
              <a:off x="6488585" y="2975253"/>
              <a:ext cx="636000" cy="430887"/>
            </a:xfrm>
            <a:prstGeom prst="rect">
              <a:avLst/>
            </a:prstGeom>
            <a:noFill/>
            <a:ln w="12700">
              <a:solidFill>
                <a:srgbClr val="002060"/>
              </a:solidFill>
            </a:ln>
          </p:spPr>
          <p:txBody>
            <a:bodyPr wrap="square" rtlCol="0">
              <a:spAutoFit/>
            </a:bodyPr>
            <a:lstStyle/>
            <a:p>
              <a:endParaRPr lang="zh-TW" altLang="en-US" sz="22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矩形 8"/>
                <p:cNvSpPr/>
                <p:nvPr/>
              </p:nvSpPr>
              <p:spPr>
                <a:xfrm>
                  <a:off x="6408775" y="3429000"/>
                  <a:ext cx="2181450" cy="43088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zh-TW" sz="22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=</m:t>
                      </m:r>
                      <m:sSubSup>
                        <m:sSubSupPr>
                          <m:ctrlPr>
                            <a:rPr lang="zh-TW" altLang="zh-TW" sz="22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altLang="zh-TW" sz="22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𝑟</m:t>
                          </m:r>
                        </m:e>
                        <m:sub>
                          <m:r>
                            <a:rPr lang="en-US" altLang="zh-TW" sz="22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  <m:sup>
                          <m:r>
                            <a:rPr lang="en-US" altLang="zh-TW" sz="22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−</m:t>
                          </m:r>
                          <m:r>
                            <a:rPr lang="en-US" altLang="zh-TW" sz="22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𝑛</m:t>
                          </m:r>
                        </m:sup>
                      </m:sSubSup>
                    </m:oMath>
                  </a14:m>
                  <a:r>
                    <a:rPr lang="en-US" altLang="zh-TW" sz="2200" dirty="0" smtClean="0">
                      <a:solidFill>
                        <a:srgbClr val="002060"/>
                      </a:solidFill>
                    </a:rPr>
                    <a:t>, 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TW" sz="220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2200" b="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𝑟</m:t>
                          </m:r>
                        </m:e>
                        <m:sub>
                          <m:r>
                            <a:rPr lang="en-US" altLang="zh-TW" sz="2200" b="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altLang="zh-TW" sz="2200" b="0" i="1" dirty="0" smtClean="0">
                          <a:solidFill>
                            <a:srgbClr val="002060"/>
                          </a:solidFill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altLang="zh-TW" sz="2200" b="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TW" sz="2200" b="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𝑒</m:t>
                          </m:r>
                        </m:e>
                        <m:sup>
                          <m:sSub>
                            <m:sSubPr>
                              <m:ctrlPr>
                                <a:rPr lang="en-US" altLang="zh-TW" sz="2200" b="0" i="1" dirty="0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zh-TW" altLang="en-US" sz="2200" b="0" i="1" dirty="0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altLang="zh-TW" sz="2200" b="0" i="1" dirty="0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sup>
                      </m:sSup>
                    </m:oMath>
                  </a14:m>
                  <a:endParaRPr lang="zh-TW" altLang="zh-TW" sz="22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9" name="矩形 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08775" y="3429000"/>
                  <a:ext cx="2181450" cy="430887"/>
                </a:xfrm>
                <a:prstGeom prst="rect">
                  <a:avLst/>
                </a:prstGeom>
                <a:blipFill rotWithShape="1">
                  <a:blip r:embed="rId8"/>
                  <a:stretch>
                    <a:fillRect t="-8451" b="-2676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4" name="群組 13"/>
          <p:cNvGrpSpPr/>
          <p:nvPr/>
        </p:nvGrpSpPr>
        <p:grpSpPr>
          <a:xfrm>
            <a:off x="3563888" y="4549149"/>
            <a:ext cx="4176464" cy="1430908"/>
            <a:chOff x="5076056" y="1639768"/>
            <a:chExt cx="4176464" cy="143090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文字方塊 14"/>
                <p:cNvSpPr txBox="1"/>
                <p:nvPr/>
              </p:nvSpPr>
              <p:spPr>
                <a:xfrm>
                  <a:off x="5076056" y="1639768"/>
                  <a:ext cx="4176464" cy="125245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TW" sz="2200" b="0" dirty="0" smtClean="0">
                      <a:solidFill>
                        <a:srgbClr val="002060"/>
                      </a:solidFill>
                    </a:rPr>
                    <a:t>     </a:t>
                  </a:r>
                  <a14:m>
                    <m:oMath xmlns:m="http://schemas.openxmlformats.org/officeDocument/2006/math">
                      <m:r>
                        <a:rPr lang="en-US" altLang="zh-TW" sz="22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𝐹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TW" sz="22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TW" sz="22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𝑥</m:t>
                          </m:r>
                          <m:r>
                            <a:rPr lang="en-US" altLang="zh-TW" sz="22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(</m:t>
                          </m:r>
                          <m:r>
                            <a:rPr lang="en-US" altLang="zh-TW" sz="22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𝑡</m:t>
                          </m:r>
                          <m:r>
                            <a:rPr lang="en-US" altLang="zh-TW" sz="22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)</m:t>
                          </m:r>
                          <m:sSup>
                            <m:sSupPr>
                              <m:ctrlPr>
                                <a:rPr lang="en-US" altLang="zh-TW" sz="2200" i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TW" sz="2200" i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altLang="zh-TW" sz="2200" i="1" smtClean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200" b="0" i="1" smtClean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  <m:t>−</m:t>
                                  </m:r>
                                  <m:r>
                                    <a:rPr lang="zh-TW" altLang="en-US" sz="2200" b="0" i="1" smtClean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altLang="zh-TW" sz="2200" b="0" i="1" smtClean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TW" sz="22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𝑡</m:t>
                              </m:r>
                            </m:sup>
                          </m:sSup>
                        </m:e>
                      </m:d>
                    </m:oMath>
                  </a14:m>
                  <a:endParaRPr lang="en-US" altLang="zh-TW" sz="2200" dirty="0" smtClean="0">
                    <a:solidFill>
                      <a:srgbClr val="002060"/>
                    </a:solidFill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zh-TW" sz="22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=</m:t>
                        </m:r>
                        <m:r>
                          <a:rPr lang="en-US" altLang="zh-TW" sz="22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𝐹</m:t>
                        </m:r>
                        <m:r>
                          <a:rPr lang="en-US" altLang="zh-TW" sz="22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{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altLang="zh-TW" sz="22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altLang="zh-TW" sz="22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𝑛</m:t>
                            </m:r>
                          </m:sub>
                          <m:sup/>
                          <m:e>
                            <m:r>
                              <a:rPr lang="en-US" altLang="zh-TW" sz="22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𝑥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altLang="zh-TW" sz="22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altLang="zh-TW" sz="22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𝑛</m:t>
                                </m:r>
                              </m:e>
                            </m:d>
                          </m:e>
                        </m:nary>
                        <m:r>
                          <a:rPr lang="en-US" altLang="zh-TW" sz="22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 </m:t>
                        </m:r>
                        <m:sSup>
                          <m:sSupPr>
                            <m:ctrlPr>
                              <a:rPr lang="en-US" altLang="zh-TW" sz="22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zh-TW" sz="22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altLang="zh-TW" sz="22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2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−</m:t>
                                </m:r>
                                <m:r>
                                  <a:rPr lang="zh-TW" altLang="en-US" sz="22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altLang="zh-TW" sz="2200" b="0" i="1" smtClean="0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zh-TW" sz="22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𝑛</m:t>
                            </m:r>
                          </m:sup>
                        </m:sSup>
                        <m:r>
                          <a:rPr lang="en-US" altLang="zh-TW" sz="22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  </m:t>
                        </m:r>
                        <m:r>
                          <a:rPr lang="zh-TW" altLang="en-US" sz="22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𝛿</m:t>
                        </m:r>
                        <m:r>
                          <a:rPr lang="en-US" altLang="zh-TW" sz="22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(</m:t>
                        </m:r>
                        <m:r>
                          <a:rPr lang="en-US" altLang="zh-TW" sz="22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𝑡</m:t>
                        </m:r>
                        <m:r>
                          <a:rPr lang="en-US" altLang="zh-TW" sz="22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−</m:t>
                        </m:r>
                        <m:r>
                          <a:rPr lang="en-US" altLang="zh-TW" sz="22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𝑛</m:t>
                        </m:r>
                        <m:r>
                          <a:rPr lang="en-US" altLang="zh-TW" sz="22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)}</m:t>
                        </m:r>
                      </m:oMath>
                    </m:oMathPara>
                  </a14:m>
                  <a:endParaRPr lang="zh-TW" altLang="en-US" sz="22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15" name="文字方塊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76056" y="1639768"/>
                  <a:ext cx="4176464" cy="1252459"/>
                </a:xfrm>
                <a:prstGeom prst="rect">
                  <a:avLst/>
                </a:prstGeom>
                <a:blipFill rotWithShape="1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" name="文字方塊 15"/>
            <p:cNvSpPr txBox="1"/>
            <p:nvPr/>
          </p:nvSpPr>
          <p:spPr>
            <a:xfrm>
              <a:off x="6747480" y="2132856"/>
              <a:ext cx="756000" cy="430887"/>
            </a:xfrm>
            <a:prstGeom prst="rect">
              <a:avLst/>
            </a:prstGeom>
            <a:noFill/>
            <a:ln w="12700"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endParaRPr lang="zh-TW" altLang="en-US" sz="2200" dirty="0">
                <a:solidFill>
                  <a:srgbClr val="C0000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矩形 16"/>
                <p:cNvSpPr/>
                <p:nvPr/>
              </p:nvSpPr>
              <p:spPr>
                <a:xfrm>
                  <a:off x="6588224" y="2639789"/>
                  <a:ext cx="2181450" cy="430887"/>
                </a:xfrm>
                <a:prstGeom prst="rect">
                  <a:avLst/>
                </a:prstGeom>
                <a:ln>
                  <a:solidFill>
                    <a:schemeClr val="bg1"/>
                  </a:solidFill>
                </a:ln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zh-TW" sz="2200" b="0" i="1" smtClean="0">
                          <a:solidFill>
                            <a:srgbClr val="C00000"/>
                          </a:solidFill>
                          <a:latin typeface="Cambria Math"/>
                        </a:rPr>
                        <m:t>=</m:t>
                      </m:r>
                      <m:sSubSup>
                        <m:sSubSupPr>
                          <m:ctrlPr>
                            <a:rPr lang="zh-TW" altLang="zh-TW" sz="2200" i="1">
                              <a:solidFill>
                                <a:srgbClr val="C00000"/>
                              </a:solidFill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altLang="zh-TW" sz="2200" i="1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𝑟</m:t>
                          </m:r>
                        </m:e>
                        <m:sub>
                          <m:r>
                            <a:rPr lang="en-US" altLang="zh-TW" sz="2200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2</m:t>
                          </m:r>
                        </m:sub>
                        <m:sup>
                          <m:r>
                            <a:rPr lang="en-US" altLang="zh-TW" sz="2200" i="1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−</m:t>
                          </m:r>
                          <m:r>
                            <a:rPr lang="en-US" altLang="zh-TW" sz="2200" i="1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𝑛</m:t>
                          </m:r>
                        </m:sup>
                      </m:sSubSup>
                    </m:oMath>
                  </a14:m>
                  <a:r>
                    <a:rPr lang="en-US" altLang="zh-TW" sz="2200" dirty="0" smtClean="0">
                      <a:solidFill>
                        <a:srgbClr val="C00000"/>
                      </a:solidFill>
                    </a:rPr>
                    <a:t>, 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TW" sz="2200" i="1" dirty="0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2200" b="0" i="1" dirty="0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𝑟</m:t>
                          </m:r>
                        </m:e>
                        <m:sub>
                          <m:r>
                            <a:rPr lang="en-US" altLang="zh-TW" sz="2200" b="0" i="1" dirty="0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US" altLang="zh-TW" sz="2200" b="0" i="1" dirty="0" smtClean="0">
                          <a:solidFill>
                            <a:srgbClr val="C00000"/>
                          </a:solidFill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altLang="zh-TW" sz="2200" b="0" i="1" dirty="0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TW" sz="2200" b="0" i="1" dirty="0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𝑒</m:t>
                          </m:r>
                        </m:e>
                        <m:sup>
                          <m:sSub>
                            <m:sSubPr>
                              <m:ctrlPr>
                                <a:rPr lang="en-US" altLang="zh-TW" sz="2200" b="0" i="1" dirty="0" smtClean="0">
                                  <a:solidFill>
                                    <a:srgbClr val="C00000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zh-TW" altLang="en-US" sz="2200" b="0" i="1" dirty="0" smtClean="0">
                                  <a:solidFill>
                                    <a:srgbClr val="C00000"/>
                                  </a:solidFill>
                                  <a:latin typeface="Cambria Math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altLang="zh-TW" sz="2200" b="0" i="1" dirty="0" smtClean="0">
                                  <a:solidFill>
                                    <a:srgbClr val="C00000"/>
                                  </a:solidFill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</m:sup>
                      </m:sSup>
                    </m:oMath>
                  </a14:m>
                  <a:endParaRPr lang="zh-TW" altLang="zh-TW" sz="22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17" name="矩形 1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88224" y="2639789"/>
                  <a:ext cx="2181450" cy="430887"/>
                </a:xfrm>
                <a:prstGeom prst="rect">
                  <a:avLst/>
                </a:prstGeom>
                <a:blipFill rotWithShape="1">
                  <a:blip r:embed="rId10"/>
                  <a:stretch>
                    <a:fillRect t="-6849" b="-24658"/>
                  </a:stretch>
                </a:blipFill>
                <a:ln>
                  <a:solidFill>
                    <a:schemeClr val="bg1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矩形 3"/>
          <p:cNvSpPr>
            <a:spLocks noChangeArrowheads="1"/>
          </p:cNvSpPr>
          <p:nvPr/>
        </p:nvSpPr>
        <p:spPr bwMode="auto">
          <a:xfrm>
            <a:off x="0" y="188913"/>
            <a:ext cx="9144000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4572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>
              <a:lnSpc>
                <a:spcPct val="150000"/>
              </a:lnSpc>
              <a:buSzPct val="70000"/>
            </a:pPr>
            <a:r>
              <a:rPr kumimoji="0" lang="en-US" altLang="zh-TW" sz="4000" b="1" u="sng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Z-Transform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3" y="1340767"/>
            <a:ext cx="6940296" cy="464972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1691680" y="4365104"/>
                <a:ext cx="385041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i="1" smtClean="0">
                          <a:solidFill>
                            <a:srgbClr val="C00000"/>
                          </a:solidFill>
                          <a:latin typeface="Cambria Math"/>
                        </a:rPr>
                        <m:t>0</m:t>
                      </m:r>
                    </m:oMath>
                  </m:oMathPara>
                </a14:m>
                <a:endParaRPr lang="zh-TW" altLang="en-US" sz="2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1680" y="4365104"/>
                <a:ext cx="385041" cy="40011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/>
              <p:cNvSpPr txBox="1"/>
              <p:nvPr/>
            </p:nvSpPr>
            <p:spPr>
              <a:xfrm>
                <a:off x="2771800" y="3284984"/>
                <a:ext cx="47320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solidFill>
                            <a:srgbClr val="C00000"/>
                          </a:solidFill>
                          <a:latin typeface="Cambria Math"/>
                        </a:rPr>
                        <m:t>2</m:t>
                      </m:r>
                      <m:r>
                        <a:rPr lang="zh-TW" altLang="en-US" sz="2000" b="0" i="1" smtClean="0">
                          <a:solidFill>
                            <a:srgbClr val="C00000"/>
                          </a:solidFill>
                          <a:latin typeface="Cambria Math"/>
                        </a:rPr>
                        <m:t>𝜋</m:t>
                      </m:r>
                    </m:oMath>
                  </m:oMathPara>
                </a14:m>
                <a:endParaRPr lang="zh-TW" altLang="en-US" sz="2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1800" y="3284984"/>
                <a:ext cx="473204" cy="40011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/>
              <p:cNvSpPr txBox="1"/>
              <p:nvPr/>
            </p:nvSpPr>
            <p:spPr>
              <a:xfrm>
                <a:off x="7245821" y="4077072"/>
                <a:ext cx="32403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TW" altLang="en-US" sz="2000" b="0" i="1" smtClean="0">
                          <a:latin typeface="Cambria Math"/>
                        </a:rPr>
                        <m:t>𝜎</m:t>
                      </m:r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9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5821" y="4077072"/>
                <a:ext cx="324036" cy="400110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5004048" y="4869160"/>
                <a:ext cx="43204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TW" altLang="en-US" sz="20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𝜎</m:t>
                          </m:r>
                        </m:e>
                        <m:sub>
                          <m:r>
                            <a:rPr lang="en-US" altLang="zh-TW" sz="20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4048" y="4869160"/>
                <a:ext cx="432048" cy="400110"/>
              </a:xfrm>
              <a:prstGeom prst="rect">
                <a:avLst/>
              </a:prstGeom>
              <a:blipFill rotWithShape="1">
                <a:blip r:embed="rId6"/>
                <a:stretch>
                  <a:fillRect b="-153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/>
              <p:cNvSpPr txBox="1"/>
              <p:nvPr/>
            </p:nvSpPr>
            <p:spPr>
              <a:xfrm>
                <a:off x="2987824" y="5013176"/>
                <a:ext cx="43204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TW" altLang="en-US" sz="20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𝜎</m:t>
                          </m:r>
                        </m:e>
                        <m:sub>
                          <m:r>
                            <a:rPr lang="en-US" altLang="zh-TW" sz="20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1" name="文字方塊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7824" y="5013176"/>
                <a:ext cx="432048" cy="400110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字方塊 11"/>
          <p:cNvSpPr txBox="1"/>
          <p:nvPr/>
        </p:nvSpPr>
        <p:spPr>
          <a:xfrm>
            <a:off x="2627784" y="1660738"/>
            <a:ext cx="10801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 smtClean="0"/>
              <a:t>s-plane</a:t>
            </a:r>
            <a:endParaRPr lang="zh-TW" alt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4427984" y="1340767"/>
                <a:ext cx="51007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𝑗</m:t>
                      </m:r>
                      <m:r>
                        <m:rPr>
                          <m:sty m:val="p"/>
                        </m:rPr>
                        <a:rPr lang="el-GR" altLang="zh-TW" sz="2000" i="1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Ω</m:t>
                      </m:r>
                    </m:oMath>
                  </m:oMathPara>
                </a14:m>
                <a:endParaRPr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7984" y="1340767"/>
                <a:ext cx="510075" cy="400110"/>
              </a:xfrm>
              <a:prstGeom prst="rect">
                <a:avLst/>
              </a:prstGeom>
              <a:blipFill rotWithShape="1">
                <a:blip r:embed="rId8"/>
                <a:stretch>
                  <a:fillRect b="-1212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/>
              <p:cNvSpPr/>
              <p:nvPr/>
            </p:nvSpPr>
            <p:spPr>
              <a:xfrm>
                <a:off x="6228184" y="1084674"/>
                <a:ext cx="1080120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𝜎</m:t>
                          </m:r>
                        </m:e>
                        <m:sub>
                          <m:r>
                            <a:rPr lang="en-US" altLang="zh-TW" sz="20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altLang="zh-TW" sz="20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+</m:t>
                      </m:r>
                      <m:r>
                        <a:rPr lang="en-US" altLang="zh-TW" sz="200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𝑗</m:t>
                      </m:r>
                      <m:r>
                        <m:rPr>
                          <m:sty m:val="p"/>
                        </m:rPr>
                        <a:rPr lang="el-GR" altLang="zh-TW" sz="2000" i="1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Ω</m:t>
                      </m:r>
                    </m:oMath>
                  </m:oMathPara>
                </a14:m>
                <a:endParaRPr lang="zh-TW" altLang="en-US" sz="2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8184" y="1084674"/>
                <a:ext cx="1080120" cy="400110"/>
              </a:xfrm>
              <a:prstGeom prst="rect">
                <a:avLst/>
              </a:prstGeom>
              <a:blipFill rotWithShape="1">
                <a:blip r:embed="rId9"/>
                <a:stretch>
                  <a:fillRect b="-1212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/>
              <p:cNvSpPr/>
              <p:nvPr/>
            </p:nvSpPr>
            <p:spPr>
              <a:xfrm>
                <a:off x="7245821" y="1852057"/>
                <a:ext cx="1080120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𝜎</m:t>
                          </m:r>
                        </m:e>
                        <m:sub>
                          <m:r>
                            <a:rPr lang="en-US" altLang="zh-TW" sz="20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US" altLang="zh-TW" sz="20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+</m:t>
                      </m:r>
                      <m:r>
                        <a:rPr lang="en-US" altLang="zh-TW" sz="200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𝑗</m:t>
                      </m:r>
                      <m:r>
                        <m:rPr>
                          <m:sty m:val="p"/>
                        </m:rPr>
                        <a:rPr lang="el-GR" altLang="zh-TW" sz="2000" i="1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Ω</m:t>
                      </m:r>
                    </m:oMath>
                  </m:oMathPara>
                </a14:m>
                <a:endParaRPr lang="zh-TW" altLang="en-US" sz="2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5" name="矩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5821" y="1852057"/>
                <a:ext cx="1080120" cy="400110"/>
              </a:xfrm>
              <a:prstGeom prst="rect">
                <a:avLst/>
              </a:prstGeom>
              <a:blipFill rotWithShape="1">
                <a:blip r:embed="rId10"/>
                <a:stretch>
                  <a:fillRect b="-1384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2051720" y="5949280"/>
                <a:ext cx="1654364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𝐹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TW" sz="20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TW" sz="20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𝑥</m:t>
                          </m:r>
                          <m:r>
                            <a:rPr lang="en-US" altLang="zh-TW" sz="20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(</m:t>
                          </m:r>
                          <m:r>
                            <a:rPr lang="en-US" altLang="zh-TW" sz="20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𝑡</m:t>
                          </m:r>
                          <m:r>
                            <a:rPr lang="en-US" altLang="zh-TW" sz="20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)</m:t>
                          </m:r>
                          <m:sSup>
                            <m:sSupPr>
                              <m:ctrlPr>
                                <a:rPr lang="en-US" altLang="zh-TW" sz="2000" i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TW" sz="2000" i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altLang="zh-TW" sz="20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0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  <m:t>−</m:t>
                                  </m:r>
                                  <m:r>
                                    <a:rPr lang="zh-TW" altLang="en-US" sz="20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altLang="zh-TW" sz="20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TW" sz="2000" i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𝑡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TW" altLang="en-US" sz="2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1720" y="5949280"/>
                <a:ext cx="1654364" cy="400110"/>
              </a:xfrm>
              <a:prstGeom prst="rect">
                <a:avLst/>
              </a:prstGeom>
              <a:blipFill rotWithShape="1">
                <a:blip r:embed="rId11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矩形 3"/>
          <p:cNvSpPr>
            <a:spLocks noChangeArrowheads="1"/>
          </p:cNvSpPr>
          <p:nvPr/>
        </p:nvSpPr>
        <p:spPr bwMode="auto">
          <a:xfrm>
            <a:off x="0" y="188913"/>
            <a:ext cx="9144000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4572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>
              <a:lnSpc>
                <a:spcPct val="150000"/>
              </a:lnSpc>
              <a:buSzPct val="70000"/>
            </a:pPr>
            <a:r>
              <a:rPr kumimoji="0" lang="en-US" altLang="zh-TW" sz="4000" b="1" u="sng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Z-Transform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3" y="1628799"/>
            <a:ext cx="6442405" cy="4579772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6660232" y="1460683"/>
            <a:ext cx="10801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 smtClean="0"/>
              <a:t>z-plane</a:t>
            </a:r>
            <a:endParaRPr lang="zh-TW" altLang="en-US" sz="2000" dirty="0"/>
          </a:p>
        </p:txBody>
      </p:sp>
      <p:sp>
        <p:nvSpPr>
          <p:cNvPr id="6" name="文字方塊 5"/>
          <p:cNvSpPr txBox="1"/>
          <p:nvPr/>
        </p:nvSpPr>
        <p:spPr>
          <a:xfrm>
            <a:off x="251520" y="2064296"/>
            <a:ext cx="10801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 smtClean="0"/>
              <a:t>s-plane</a:t>
            </a:r>
            <a:endParaRPr lang="zh-TW" alt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1475656" y="1344284"/>
                <a:ext cx="51007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𝑗</m:t>
                      </m:r>
                      <m:r>
                        <m:rPr>
                          <m:sty m:val="p"/>
                        </m:rPr>
                        <a:rPr lang="el-GR" altLang="zh-TW" sz="2000" i="1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Ω</m:t>
                      </m:r>
                    </m:oMath>
                  </m:oMathPara>
                </a14:m>
                <a:endParaRPr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5656" y="1344284"/>
                <a:ext cx="510075" cy="400110"/>
              </a:xfrm>
              <a:prstGeom prst="rect">
                <a:avLst/>
              </a:prstGeom>
              <a:blipFill rotWithShape="1">
                <a:blip r:embed="rId3"/>
                <a:stretch>
                  <a:fillRect b="-1384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1835696" y="4293096"/>
                <a:ext cx="51007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𝑗</m:t>
                      </m:r>
                      <m:r>
                        <m:rPr>
                          <m:sty m:val="p"/>
                        </m:rPr>
                        <a:rPr lang="el-GR" altLang="zh-TW" sz="2000" i="1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Ω</m:t>
                      </m:r>
                    </m:oMath>
                  </m:oMathPara>
                </a14:m>
                <a:endParaRPr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5696" y="4293096"/>
                <a:ext cx="510075" cy="400110"/>
              </a:xfrm>
              <a:prstGeom prst="rect">
                <a:avLst/>
              </a:prstGeom>
              <a:blipFill rotWithShape="1">
                <a:blip r:embed="rId4"/>
                <a:stretch>
                  <a:fillRect b="-1212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/>
              <p:cNvSpPr txBox="1"/>
              <p:nvPr/>
            </p:nvSpPr>
            <p:spPr>
              <a:xfrm>
                <a:off x="3203848" y="3140968"/>
                <a:ext cx="32403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TW" altLang="en-US" sz="2000" b="0" i="1" smtClean="0">
                          <a:latin typeface="Cambria Math"/>
                        </a:rPr>
                        <m:t>𝜎</m:t>
                      </m:r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9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3848" y="3140968"/>
                <a:ext cx="324036" cy="400110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2987824" y="5301208"/>
                <a:ext cx="32403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TW" altLang="en-US" sz="2000" b="0" i="1" smtClean="0">
                          <a:latin typeface="Cambria Math"/>
                        </a:rPr>
                        <m:t>𝜎</m:t>
                      </m:r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7824" y="5301208"/>
                <a:ext cx="324036" cy="400110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矩形 2"/>
          <p:cNvSpPr/>
          <p:nvPr/>
        </p:nvSpPr>
        <p:spPr>
          <a:xfrm>
            <a:off x="2667613" y="4613066"/>
            <a:ext cx="28565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dirty="0"/>
              <a:t>s</a:t>
            </a:r>
            <a:endParaRPr lang="zh-TW" alt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/>
              <p:cNvSpPr txBox="1"/>
              <p:nvPr/>
            </p:nvSpPr>
            <p:spPr>
              <a:xfrm>
                <a:off x="1907704" y="4757082"/>
                <a:ext cx="47320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solidFill>
                            <a:srgbClr val="C00000"/>
                          </a:solidFill>
                          <a:latin typeface="Cambria Math"/>
                        </a:rPr>
                        <m:t>2</m:t>
                      </m:r>
                      <m:r>
                        <a:rPr lang="zh-TW" altLang="en-US" sz="2000" b="0" i="1" smtClean="0">
                          <a:solidFill>
                            <a:srgbClr val="C00000"/>
                          </a:solidFill>
                          <a:latin typeface="Cambria Math"/>
                        </a:rPr>
                        <m:t>𝜋</m:t>
                      </m:r>
                    </m:oMath>
                  </m:oMathPara>
                </a14:m>
                <a:endParaRPr lang="zh-TW" altLang="en-US" sz="2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2" name="文字方塊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7704" y="4757082"/>
                <a:ext cx="473204" cy="400110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/>
              <p:cNvSpPr txBox="1"/>
              <p:nvPr/>
            </p:nvSpPr>
            <p:spPr>
              <a:xfrm>
                <a:off x="1628850" y="2074118"/>
                <a:ext cx="47320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solidFill>
                            <a:srgbClr val="C00000"/>
                          </a:solidFill>
                          <a:latin typeface="Cambria Math"/>
                        </a:rPr>
                        <m:t>2</m:t>
                      </m:r>
                      <m:r>
                        <a:rPr lang="zh-TW" altLang="en-US" sz="2000" b="0" i="1" smtClean="0">
                          <a:solidFill>
                            <a:srgbClr val="C00000"/>
                          </a:solidFill>
                          <a:latin typeface="Cambria Math"/>
                        </a:rPr>
                        <m:t>𝜋</m:t>
                      </m:r>
                    </m:oMath>
                  </m:oMathPara>
                </a14:m>
                <a:endParaRPr lang="zh-TW" altLang="en-US" sz="2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3" name="文字方塊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8850" y="2074118"/>
                <a:ext cx="473204" cy="400110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/>
              <p:cNvSpPr/>
              <p:nvPr/>
            </p:nvSpPr>
            <p:spPr>
              <a:xfrm>
                <a:off x="1547664" y="3718630"/>
                <a:ext cx="385041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i="1" smtClean="0">
                          <a:solidFill>
                            <a:srgbClr val="C00000"/>
                          </a:solidFill>
                          <a:latin typeface="Cambria Math"/>
                        </a:rPr>
                        <m:t>0</m:t>
                      </m:r>
                    </m:oMath>
                  </m:oMathPara>
                </a14:m>
                <a:endParaRPr lang="zh-TW" altLang="en-US" sz="2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664" y="3718630"/>
                <a:ext cx="385041" cy="400110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/>
              <p:cNvSpPr txBox="1"/>
              <p:nvPr/>
            </p:nvSpPr>
            <p:spPr>
              <a:xfrm>
                <a:off x="827584" y="3356992"/>
                <a:ext cx="43204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TW" altLang="en-US" sz="20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𝜎</m:t>
                          </m:r>
                        </m:e>
                        <m:sub>
                          <m:r>
                            <a:rPr lang="en-US" altLang="zh-TW" sz="20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5" name="文字方塊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584" y="3356992"/>
                <a:ext cx="432048" cy="400110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/>
              <p:cNvSpPr txBox="1"/>
              <p:nvPr/>
            </p:nvSpPr>
            <p:spPr>
              <a:xfrm>
                <a:off x="1842260" y="3356992"/>
                <a:ext cx="43204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TW" altLang="en-US" sz="20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𝜎</m:t>
                          </m:r>
                        </m:e>
                        <m:sub>
                          <m:r>
                            <a:rPr lang="en-US" altLang="zh-TW" sz="20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6" name="文字方塊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2260" y="3356992"/>
                <a:ext cx="432048" cy="400110"/>
              </a:xfrm>
              <a:prstGeom prst="rect">
                <a:avLst/>
              </a:prstGeom>
              <a:blipFill rotWithShape="1">
                <a:blip r:embed="rId11"/>
                <a:stretch>
                  <a:fillRect b="-153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/>
              <p:cNvSpPr txBox="1"/>
              <p:nvPr/>
            </p:nvSpPr>
            <p:spPr>
              <a:xfrm>
                <a:off x="2987825" y="1826408"/>
                <a:ext cx="1080120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2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𝑧</m:t>
                      </m:r>
                      <m:r>
                        <a:rPr lang="en-US" altLang="zh-TW" sz="22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altLang="zh-TW" sz="22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TW" sz="22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altLang="zh-TW" sz="22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𝑠</m:t>
                          </m:r>
                        </m:sup>
                      </m:sSup>
                    </m:oMath>
                  </m:oMathPara>
                </a14:m>
                <a:endParaRPr lang="zh-TW" altLang="en-US" sz="22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7" name="文字方塊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7825" y="1826408"/>
                <a:ext cx="1080120" cy="430887"/>
              </a:xfrm>
              <a:prstGeom prst="rect">
                <a:avLst/>
              </a:prstGeom>
              <a:blipFill rotWithShape="1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/>
              <p:cNvSpPr txBox="1"/>
              <p:nvPr/>
            </p:nvSpPr>
            <p:spPr>
              <a:xfrm>
                <a:off x="5220072" y="1460683"/>
                <a:ext cx="50405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latin typeface="Cambria Math"/>
                        </a:rPr>
                        <m:t>𝐼𝑚</m:t>
                      </m:r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18" name="文字方塊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0072" y="1460683"/>
                <a:ext cx="504056" cy="400110"/>
              </a:xfrm>
              <a:prstGeom prst="rect">
                <a:avLst/>
              </a:prstGeom>
              <a:blipFill rotWithShape="1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/>
              <p:cNvSpPr txBox="1"/>
              <p:nvPr/>
            </p:nvSpPr>
            <p:spPr>
              <a:xfrm>
                <a:off x="6876256" y="2848849"/>
                <a:ext cx="50405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latin typeface="Cambria Math"/>
                        </a:rPr>
                        <m:t>𝑅𝑒</m:t>
                      </m:r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19" name="文字方塊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6256" y="2848849"/>
                <a:ext cx="504056" cy="400110"/>
              </a:xfrm>
              <a:prstGeom prst="rect">
                <a:avLst/>
              </a:prstGeom>
              <a:blipFill rotWithShape="1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字方塊 19"/>
              <p:cNvSpPr txBox="1"/>
              <p:nvPr/>
            </p:nvSpPr>
            <p:spPr>
              <a:xfrm>
                <a:off x="4860032" y="4253026"/>
                <a:ext cx="50405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latin typeface="Cambria Math"/>
                        </a:rPr>
                        <m:t>𝐼𝑚</m:t>
                      </m:r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20" name="文字方塊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0032" y="4253026"/>
                <a:ext cx="504056" cy="400110"/>
              </a:xfrm>
              <a:prstGeom prst="rect">
                <a:avLst/>
              </a:prstGeom>
              <a:blipFill rotWithShape="1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字方塊 20"/>
              <p:cNvSpPr txBox="1"/>
              <p:nvPr/>
            </p:nvSpPr>
            <p:spPr>
              <a:xfrm>
                <a:off x="6228184" y="5301208"/>
                <a:ext cx="50405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latin typeface="Cambria Math"/>
                        </a:rPr>
                        <m:t>𝑅𝑒</m:t>
                      </m:r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21" name="文字方塊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8184" y="5301208"/>
                <a:ext cx="504056" cy="400110"/>
              </a:xfrm>
              <a:prstGeom prst="rect">
                <a:avLst/>
              </a:prstGeom>
              <a:blipFill rotWithShape="1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矩形 21"/>
          <p:cNvSpPr/>
          <p:nvPr/>
        </p:nvSpPr>
        <p:spPr>
          <a:xfrm>
            <a:off x="6085356" y="4757082"/>
            <a:ext cx="28565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dirty="0" smtClean="0"/>
              <a:t>z</a:t>
            </a:r>
            <a:endParaRPr lang="zh-TW" alt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22"/>
              <p:cNvSpPr txBox="1"/>
              <p:nvPr/>
            </p:nvSpPr>
            <p:spPr>
              <a:xfrm>
                <a:off x="6746141" y="2289745"/>
                <a:ext cx="104411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𝑟</m:t>
                      </m:r>
                      <m:r>
                        <a:rPr lang="en-US" altLang="zh-TW" sz="20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=1.0</m:t>
                      </m:r>
                    </m:oMath>
                  </m:oMathPara>
                </a14:m>
                <a:endParaRPr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文字方塊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6141" y="2289745"/>
                <a:ext cx="1044116" cy="400110"/>
              </a:xfrm>
              <a:prstGeom prst="rect">
                <a:avLst/>
              </a:prstGeom>
              <a:blipFill rotWithShape="1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矩形 23"/>
              <p:cNvSpPr/>
              <p:nvPr/>
            </p:nvSpPr>
            <p:spPr>
              <a:xfrm>
                <a:off x="5726569" y="4062264"/>
                <a:ext cx="1188132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2000" b="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𝑟</m:t>
                          </m:r>
                        </m:e>
                        <m:sub>
                          <m:r>
                            <a:rPr lang="en-US" altLang="zh-TW" sz="2000" b="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altLang="zh-TW" sz="2000" b="0" i="1" dirty="0" smtClean="0">
                          <a:solidFill>
                            <a:srgbClr val="002060"/>
                          </a:solidFill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altLang="zh-TW" sz="2000" b="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TW" sz="2000" b="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𝑒</m:t>
                          </m:r>
                        </m:e>
                        <m:sup>
                          <m:sSub>
                            <m:sSubPr>
                              <m:ctrlPr>
                                <a:rPr lang="en-US" altLang="zh-TW" sz="2000" b="0" i="1" dirty="0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zh-TW" altLang="en-US" sz="2000" b="0" i="1" dirty="0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altLang="zh-TW" sz="2000" b="0" i="1" dirty="0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zh-TW" altLang="zh-TW" sz="2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4" name="矩形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6569" y="4062264"/>
                <a:ext cx="1188132" cy="400110"/>
              </a:xfrm>
              <a:prstGeom prst="rect">
                <a:avLst/>
              </a:prstGeom>
              <a:blipFill rotWithShape="1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矩形 24"/>
              <p:cNvSpPr/>
              <p:nvPr/>
            </p:nvSpPr>
            <p:spPr>
              <a:xfrm>
                <a:off x="6660232" y="3669929"/>
                <a:ext cx="1188132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2000" b="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𝑟</m:t>
                          </m:r>
                        </m:e>
                        <m:sub>
                          <m:r>
                            <a:rPr lang="en-US" altLang="zh-TW" sz="2000" b="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US" altLang="zh-TW" sz="2000" b="0" i="1" dirty="0" smtClean="0">
                          <a:solidFill>
                            <a:srgbClr val="002060"/>
                          </a:solidFill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altLang="zh-TW" sz="2000" b="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TW" sz="2000" b="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𝑒</m:t>
                          </m:r>
                        </m:e>
                        <m:sup>
                          <m:sSub>
                            <m:sSubPr>
                              <m:ctrlPr>
                                <a:rPr lang="en-US" altLang="zh-TW" sz="2000" b="0" i="1" dirty="0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zh-TW" altLang="en-US" sz="2000" b="0" i="1" dirty="0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altLang="zh-TW" sz="2000" b="0" i="1" dirty="0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zh-TW" altLang="zh-TW" sz="2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5" name="矩形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0232" y="3669929"/>
                <a:ext cx="1188132" cy="400110"/>
              </a:xfrm>
              <a:prstGeom prst="rect">
                <a:avLst/>
              </a:prstGeom>
              <a:blipFill rotWithShape="1"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7329536" y="5733256"/>
                <a:ext cx="482824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200" i="1" dirty="0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2200" i="1" dirty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𝑟</m:t>
                          </m:r>
                        </m:e>
                        <m:sub>
                          <m:r>
                            <a:rPr lang="en-US" altLang="zh-TW" sz="2200" b="0" i="1" dirty="0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TW" altLang="en-US" sz="22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9536" y="5733256"/>
                <a:ext cx="482824" cy="430887"/>
              </a:xfrm>
              <a:prstGeom prst="rect">
                <a:avLst/>
              </a:prstGeom>
              <a:blipFill rotWithShape="1"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8" name="群組 27"/>
          <p:cNvGrpSpPr/>
          <p:nvPr/>
        </p:nvGrpSpPr>
        <p:grpSpPr>
          <a:xfrm>
            <a:off x="6914700" y="5025732"/>
            <a:ext cx="1833763" cy="794576"/>
            <a:chOff x="6914700" y="5025732"/>
            <a:chExt cx="1833763" cy="79457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矩形 25"/>
                <p:cNvSpPr/>
                <p:nvPr/>
              </p:nvSpPr>
              <p:spPr>
                <a:xfrm>
                  <a:off x="6914700" y="5025732"/>
                  <a:ext cx="1833763" cy="794576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altLang="zh-TW" sz="2200" b="0" dirty="0" smtClean="0">
                      <a:solidFill>
                        <a:srgbClr val="002060"/>
                      </a:solidFill>
                    </a:rPr>
                    <a:t>   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altLang="zh-TW" sz="2200" b="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TW" sz="2200" b="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altLang="zh-TW" sz="2200" b="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TW" sz="2200" b="0" i="1" dirty="0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zh-TW" altLang="en-US" sz="2200" b="0" i="1" dirty="0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altLang="zh-TW" sz="2200" b="0" i="1" dirty="0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TW" sz="2200" b="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+</m:t>
                          </m:r>
                          <m:r>
                            <a:rPr lang="en-US" altLang="zh-TW" sz="2200" b="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𝑗</m:t>
                          </m:r>
                          <m:r>
                            <a:rPr lang="zh-TW" altLang="en-US" sz="2200" b="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𝜔</m:t>
                          </m:r>
                          <m:r>
                            <a:rPr lang="en-US" altLang="zh-TW" sz="2200" b="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)</m:t>
                          </m:r>
                        </m:sup>
                      </m:sSup>
                    </m:oMath>
                  </a14:m>
                  <a:endParaRPr lang="en-US" altLang="zh-TW" sz="2200" dirty="0" smtClean="0">
                    <a:solidFill>
                      <a:srgbClr val="002060"/>
                    </a:solidFill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zh-TW" sz="22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=</m:t>
                        </m:r>
                        <m:sSup>
                          <m:sSupPr>
                            <m:ctrlPr>
                              <a:rPr lang="en-US" altLang="zh-TW" sz="2200" i="1" dirty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zh-TW" sz="2200" i="1" dirty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altLang="zh-TW" sz="2200" i="1" dirty="0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zh-TW" altLang="en-US" sz="2200" i="1" dirty="0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altLang="zh-TW" sz="2200" b="0" i="1" dirty="0" smtClean="0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0</m:t>
                                </m:r>
                              </m:sub>
                            </m:sSub>
                          </m:sup>
                        </m:sSup>
                        <m:r>
                          <a:rPr lang="en-US" altLang="zh-TW" sz="2200" i="1" dirty="0" smtClean="0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⋅</m:t>
                        </m:r>
                        <m:sSup>
                          <m:sSupPr>
                            <m:ctrlPr>
                              <a:rPr lang="en-US" altLang="zh-TW" sz="2200" i="1" dirty="0" smtClean="0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sSupPr>
                          <m:e>
                            <m:r>
                              <a:rPr lang="en-US" altLang="zh-TW" sz="2200" b="0" i="1" dirty="0" smtClean="0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TW" sz="2200" i="1" dirty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𝑗</m:t>
                            </m:r>
                          </m:sup>
                        </m:sSup>
                      </m:oMath>
                    </m:oMathPara>
                  </a14:m>
                  <a:endParaRPr lang="zh-TW" altLang="zh-TW" sz="22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26" name="矩形 2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14700" y="5025732"/>
                  <a:ext cx="1833763" cy="794576"/>
                </a:xfrm>
                <a:prstGeom prst="rect">
                  <a:avLst/>
                </a:prstGeom>
                <a:blipFill rotWithShape="1"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7" name="文字方塊 26"/>
            <p:cNvSpPr txBox="1"/>
            <p:nvPr/>
          </p:nvSpPr>
          <p:spPr>
            <a:xfrm>
              <a:off x="7234048" y="5401193"/>
              <a:ext cx="504000" cy="360000"/>
            </a:xfrm>
            <a:prstGeom prst="rect">
              <a:avLst/>
            </a:prstGeom>
            <a:noFill/>
            <a:ln w="12700"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endParaRPr lang="zh-TW" altLang="en-US" sz="2200" dirty="0">
                <a:solidFill>
                  <a:srgbClr val="C0000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文字方塊 10"/>
                <p:cNvSpPr txBox="1"/>
                <p:nvPr/>
              </p:nvSpPr>
              <p:spPr>
                <a:xfrm>
                  <a:off x="8047052" y="5333146"/>
                  <a:ext cx="360041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zh-TW" altLang="en-US" sz="2000" i="1" u="dbl" smtClean="0">
                            <a:uFill>
                              <a:solidFill>
                                <a:srgbClr val="C00000"/>
                              </a:solidFill>
                            </a:uFill>
                            <a:latin typeface="Cambria Math"/>
                          </a:rPr>
                          <m:t>𝜔</m:t>
                        </m:r>
                      </m:oMath>
                    </m:oMathPara>
                  </a14:m>
                  <a:endParaRPr lang="zh-TW" altLang="en-US" sz="2000" u="dbl" dirty="0">
                    <a:uFill>
                      <a:solidFill>
                        <a:srgbClr val="C00000"/>
                      </a:solidFill>
                    </a:uFill>
                  </a:endParaRPr>
                </a:p>
              </p:txBody>
            </p:sp>
          </mc:Choice>
          <mc:Fallback xmlns="">
            <p:sp>
              <p:nvSpPr>
                <p:cNvPr id="11" name="文字方塊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7052" y="5333146"/>
                  <a:ext cx="360041" cy="400110"/>
                </a:xfrm>
                <a:prstGeom prst="rect">
                  <a:avLst/>
                </a:prstGeom>
                <a:blipFill rotWithShape="1"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字方塊 28"/>
              <p:cNvSpPr txBox="1"/>
              <p:nvPr/>
            </p:nvSpPr>
            <p:spPr>
              <a:xfrm>
                <a:off x="8172399" y="5733256"/>
                <a:ext cx="36004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altLang="zh-TW" i="1" smtClean="0">
                          <a:solidFill>
                            <a:srgbClr val="C00000"/>
                          </a:solidFill>
                          <a:latin typeface="Cambria Math"/>
                          <a:ea typeface="Cambria Math"/>
                        </a:rPr>
                        <m:t>Ω</m:t>
                      </m:r>
                    </m:oMath>
                  </m:oMathPara>
                </a14:m>
                <a:endParaRPr lang="zh-TW" alt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9" name="文字方塊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2399" y="5733256"/>
                <a:ext cx="360041" cy="369332"/>
              </a:xfrm>
              <a:prstGeom prst="rect">
                <a:avLst/>
              </a:prstGeom>
              <a:blipFill rotWithShape="1"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矩形 3"/>
          <p:cNvSpPr>
            <a:spLocks noChangeArrowheads="1"/>
          </p:cNvSpPr>
          <p:nvPr/>
        </p:nvSpPr>
        <p:spPr bwMode="auto">
          <a:xfrm>
            <a:off x="0" y="188913"/>
            <a:ext cx="9144000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4572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>
              <a:lnSpc>
                <a:spcPct val="150000"/>
              </a:lnSpc>
              <a:buSzPct val="70000"/>
            </a:pPr>
            <a:r>
              <a:rPr kumimoji="0" lang="en-US" altLang="zh-TW" sz="4000" b="1" u="sng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Z-Transform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3429000"/>
            <a:ext cx="7123176" cy="199339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/>
              <p:cNvSpPr txBox="1"/>
              <p:nvPr/>
            </p:nvSpPr>
            <p:spPr>
              <a:xfrm>
                <a:off x="6269712" y="4414346"/>
                <a:ext cx="36004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TW" altLang="en-US" sz="2000" b="0" i="1" smtClean="0">
                          <a:solidFill>
                            <a:srgbClr val="C00000"/>
                          </a:solidFill>
                          <a:latin typeface="Cambria Math"/>
                        </a:rPr>
                        <m:t>𝜔</m:t>
                      </m:r>
                    </m:oMath>
                  </m:oMathPara>
                </a14:m>
                <a:endParaRPr lang="zh-TW" altLang="en-US" sz="2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9712" y="4414346"/>
                <a:ext cx="360040" cy="40011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/>
              <p:cNvSpPr txBox="1"/>
              <p:nvPr/>
            </p:nvSpPr>
            <p:spPr>
              <a:xfrm>
                <a:off x="467544" y="1196752"/>
                <a:ext cx="6120680" cy="24744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TW" sz="2200" b="0" dirty="0" smtClean="0"/>
                  <a:t>      </a:t>
                </a:r>
                <a14:m>
                  <m:oMath xmlns:m="http://schemas.openxmlformats.org/officeDocument/2006/math">
                    <m:r>
                      <a:rPr lang="en-US" altLang="zh-TW" sz="2200" b="0" i="1" smtClean="0">
                        <a:latin typeface="Cambria Math"/>
                      </a:rPr>
                      <m:t>𝐿</m:t>
                    </m:r>
                    <m:r>
                      <a:rPr lang="en-US" altLang="zh-TW" sz="2200" b="0" i="1" smtClean="0">
                        <a:latin typeface="Cambria Math"/>
                      </a:rPr>
                      <m:t>[</m:t>
                    </m:r>
                    <m:r>
                      <a:rPr lang="en-US" altLang="zh-TW" sz="2200" b="0" i="1" smtClean="0">
                        <a:latin typeface="Cambria Math"/>
                      </a:rPr>
                      <m:t>𝑥</m:t>
                    </m:r>
                    <m:r>
                      <a:rPr lang="en-US" altLang="zh-TW" sz="2200" b="0" i="1" smtClean="0">
                        <a:latin typeface="Cambria Math"/>
                      </a:rPr>
                      <m:t>(</m:t>
                    </m:r>
                    <m:r>
                      <a:rPr lang="en-US" altLang="zh-TW" sz="2200" b="0" i="1" smtClean="0">
                        <a:latin typeface="Cambria Math"/>
                      </a:rPr>
                      <m:t>𝑡</m:t>
                    </m:r>
                    <m:r>
                      <a:rPr lang="en-US" altLang="zh-TW" sz="2200" b="0" i="1" smtClean="0">
                        <a:latin typeface="Cambria Math"/>
                      </a:rPr>
                      <m:t>)]</m:t>
                    </m:r>
                  </m:oMath>
                </a14:m>
                <a:endParaRPr lang="en-US" altLang="zh-TW" sz="2200" dirty="0" smtClean="0"/>
              </a:p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200" b="0" i="1" smtClean="0">
                          <a:latin typeface="Cambria Math"/>
                        </a:rPr>
                        <m:t>=</m:t>
                      </m:r>
                      <m:nary>
                        <m:naryPr>
                          <m:ctrlPr>
                            <a:rPr lang="en-US" altLang="zh-TW" sz="2200" b="0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200" b="0" i="1" smtClean="0">
                              <a:latin typeface="Cambria Math"/>
                            </a:rPr>
                            <m:t>−</m:t>
                          </m:r>
                          <m:r>
                            <a:rPr lang="en-US" altLang="zh-TW" sz="2200" b="0" i="1" smtClean="0">
                              <a:latin typeface="Cambria Math"/>
                              <a:ea typeface="Cambria Math"/>
                            </a:rPr>
                            <m:t>∞</m:t>
                          </m:r>
                        </m:sub>
                        <m:sup>
                          <m:r>
                            <a:rPr lang="en-US" altLang="zh-TW" sz="2200" b="0" i="1" smtClean="0">
                              <a:latin typeface="Cambria Math"/>
                              <a:ea typeface="Cambria Math"/>
                            </a:rPr>
                            <m:t>∞</m:t>
                          </m:r>
                        </m:sup>
                        <m:e>
                          <m:r>
                            <a:rPr lang="en-US" altLang="zh-TW" sz="2200" b="0" i="1" smtClean="0">
                              <a:latin typeface="Cambria Math"/>
                            </a:rPr>
                            <m:t>[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TW" sz="2200" b="0" i="1" smtClean="0"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altLang="zh-TW" sz="2200" b="0" i="1" smtClean="0">
                                  <a:latin typeface="Cambria Math"/>
                                </a:rPr>
                                <m:t>𝑛</m:t>
                              </m:r>
                            </m:sub>
                            <m:sup/>
                            <m:e>
                              <m:r>
                                <a:rPr lang="en-US" altLang="zh-TW" sz="2200" b="0" i="1" smtClean="0">
                                  <a:latin typeface="Cambria Math"/>
                                </a:rPr>
                                <m:t>𝑥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TW" sz="2200" b="0" i="1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200" b="0" i="1" smtClean="0">
                                      <a:latin typeface="Cambria Math"/>
                                    </a:rPr>
                                    <m:t>𝑛</m:t>
                                  </m:r>
                                </m:e>
                              </m:d>
                            </m:e>
                          </m:nary>
                          <m:r>
                            <a:rPr lang="zh-TW" altLang="en-US" sz="2200" b="0" i="1" smtClean="0">
                              <a:latin typeface="Cambria Math"/>
                            </a:rPr>
                            <m:t>𝛿</m:t>
                          </m:r>
                          <m:r>
                            <a:rPr lang="en-US" altLang="zh-TW" sz="2200" b="0" i="1" smtClean="0">
                              <a:latin typeface="Cambria Math"/>
                            </a:rPr>
                            <m:t>(</m:t>
                          </m:r>
                          <m:r>
                            <a:rPr lang="en-US" altLang="zh-TW" sz="2200" b="0" i="1" smtClean="0">
                              <a:latin typeface="Cambria Math"/>
                            </a:rPr>
                            <m:t>𝑡</m:t>
                          </m:r>
                          <m:r>
                            <a:rPr lang="en-US" altLang="zh-TW" sz="2200" b="0" i="1" smtClean="0">
                              <a:latin typeface="Cambria Math"/>
                            </a:rPr>
                            <m:t>−</m:t>
                          </m:r>
                          <m:r>
                            <a:rPr lang="en-US" altLang="zh-TW" sz="2200" b="0" i="1" smtClean="0">
                              <a:latin typeface="Cambria Math"/>
                            </a:rPr>
                            <m:t>𝑛</m:t>
                          </m:r>
                          <m:r>
                            <a:rPr lang="en-US" altLang="zh-TW" sz="2200" b="0" i="1" smtClean="0">
                              <a:latin typeface="Cambria Math"/>
                            </a:rPr>
                            <m:t>)]</m:t>
                          </m:r>
                        </m:e>
                      </m:nary>
                      <m:sSup>
                        <m:sSupPr>
                          <m:ctrlPr>
                            <a:rPr lang="en-US" altLang="zh-TW" sz="2200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TW" sz="2200" b="0" i="1" smtClean="0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altLang="zh-TW" sz="2200" b="0" i="1" smtClean="0">
                              <a:latin typeface="Cambria Math"/>
                            </a:rPr>
                            <m:t>−</m:t>
                          </m:r>
                          <m:r>
                            <a:rPr lang="en-US" altLang="zh-TW" sz="2200" b="0" i="1" smtClean="0">
                              <a:latin typeface="Cambria Math"/>
                            </a:rPr>
                            <m:t>𝑠𝑡</m:t>
                          </m:r>
                        </m:sup>
                      </m:sSup>
                      <m:r>
                        <a:rPr lang="en-US" altLang="zh-TW" sz="2200" b="0" i="1" smtClean="0">
                          <a:latin typeface="Cambria Math"/>
                        </a:rPr>
                        <m:t>𝑑𝑡</m:t>
                      </m:r>
                    </m:oMath>
                  </m:oMathPara>
                </a14:m>
                <a:endParaRPr lang="en-US" altLang="zh-TW" sz="2200" b="0" dirty="0" smtClean="0"/>
              </a:p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200" b="0" i="1" smtClean="0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sz="2200" b="0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TW" sz="2200" b="0" i="1" smtClean="0">
                              <a:latin typeface="Cambria Math"/>
                            </a:rPr>
                            <m:t>𝑛</m:t>
                          </m:r>
                        </m:sub>
                        <m:sup/>
                        <m:e>
                          <m:r>
                            <a:rPr lang="en-US" altLang="zh-TW" sz="2200" b="0" i="1" smtClean="0">
                              <a:latin typeface="Cambria Math"/>
                            </a:rPr>
                            <m:t>𝑥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zh-TW" sz="22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TW" sz="2200" b="0" i="1" smtClean="0">
                                  <a:latin typeface="Cambria Math"/>
                                </a:rPr>
                                <m:t>𝑛</m:t>
                              </m:r>
                            </m:e>
                          </m:d>
                        </m:e>
                      </m:nary>
                      <m:sSup>
                        <m:sSupPr>
                          <m:ctrlPr>
                            <a:rPr lang="en-US" altLang="zh-TW" sz="22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TW" sz="2200" i="1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altLang="zh-TW" sz="2200" i="1">
                              <a:latin typeface="Cambria Math"/>
                            </a:rPr>
                            <m:t>−</m:t>
                          </m:r>
                          <m:r>
                            <a:rPr lang="en-US" altLang="zh-TW" sz="2200" i="1">
                              <a:latin typeface="Cambria Math"/>
                            </a:rPr>
                            <m:t>𝑠</m:t>
                          </m:r>
                          <m:r>
                            <a:rPr lang="en-US" altLang="zh-TW" sz="2200" b="0" i="1" smtClean="0">
                              <a:latin typeface="Cambria Math"/>
                            </a:rPr>
                            <m:t> </m:t>
                          </m:r>
                          <m:r>
                            <a:rPr lang="en-US" altLang="zh-TW" sz="2200" i="1">
                              <a:latin typeface="Cambria Math"/>
                            </a:rPr>
                            <m:t>𝑛</m:t>
                          </m:r>
                        </m:sup>
                      </m:sSup>
                      <m:r>
                        <m:rPr>
                          <m:nor/>
                        </m:rPr>
                        <a:rPr lang="en-US" altLang="zh-TW" sz="2200" b="0" i="0" smtClean="0">
                          <a:latin typeface="Cambria Math"/>
                        </a:rPr>
                        <m:t>    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sz="2200" b="0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TW" sz="2200" b="0" i="1" smtClean="0">
                              <a:latin typeface="Cambria Math"/>
                            </a:rPr>
                            <m:t>𝑛</m:t>
                          </m:r>
                        </m:sub>
                        <m:sup/>
                        <m:e>
                          <m:r>
                            <a:rPr lang="en-US" altLang="zh-TW" sz="2200" b="0" i="1" smtClean="0">
                              <a:latin typeface="Cambria Math"/>
                            </a:rPr>
                            <m:t>𝑥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zh-TW" sz="22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TW" sz="2200" b="0" i="1" smtClean="0">
                                  <a:latin typeface="Cambria Math"/>
                                </a:rPr>
                                <m:t>𝑛</m:t>
                              </m:r>
                            </m:e>
                          </m:d>
                          <m:sSup>
                            <m:sSupPr>
                              <m:ctrlPr>
                                <a:rPr lang="en-US" altLang="zh-TW" sz="2200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TW" sz="2200" b="0" i="1" smtClean="0">
                                  <a:latin typeface="Cambria Math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altLang="zh-TW" sz="2200" i="1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altLang="zh-TW" sz="2200" i="1">
                                  <a:latin typeface="Cambria Math"/>
                                </a:rPr>
                                <m:t>𝑛</m:t>
                              </m:r>
                            </m:sup>
                          </m:sSup>
                        </m:e>
                      </m:nary>
                      <m:r>
                        <m:rPr>
                          <m:nor/>
                        </m:rPr>
                        <a:rPr lang="en-US" altLang="zh-TW" sz="2200" b="0" i="0" smtClean="0">
                          <a:latin typeface="Cambria Math"/>
                        </a:rPr>
                        <m:t>     =</m:t>
                      </m:r>
                      <m:r>
                        <a:rPr lang="en-US" altLang="zh-TW" sz="2200" b="0" i="1" smtClean="0">
                          <a:latin typeface="Cambria Math"/>
                        </a:rPr>
                        <m:t>𝑍</m:t>
                      </m:r>
                      <m:r>
                        <a:rPr lang="en-US" altLang="zh-TW" sz="2200" b="0" i="1" smtClean="0">
                          <a:latin typeface="Cambria Math"/>
                        </a:rPr>
                        <m:t>[</m:t>
                      </m:r>
                      <m:r>
                        <a:rPr lang="en-US" altLang="zh-TW" sz="2200" b="0" i="1" smtClean="0">
                          <a:latin typeface="Cambria Math"/>
                        </a:rPr>
                        <m:t>𝑥</m:t>
                      </m:r>
                      <m:r>
                        <a:rPr lang="en-US" altLang="zh-TW" sz="2200" b="0" i="1" smtClean="0">
                          <a:latin typeface="Cambria Math"/>
                        </a:rPr>
                        <m:t>[</m:t>
                      </m:r>
                      <m:r>
                        <a:rPr lang="en-US" altLang="zh-TW" sz="2200" b="0" i="1" smtClean="0">
                          <a:latin typeface="Cambria Math"/>
                        </a:rPr>
                        <m:t>𝑛</m:t>
                      </m:r>
                      <m:r>
                        <a:rPr lang="en-US" altLang="zh-TW" sz="2200" b="0" i="1" smtClean="0">
                          <a:latin typeface="Cambria Math"/>
                        </a:rPr>
                        <m:t>]]</m:t>
                      </m:r>
                    </m:oMath>
                  </m:oMathPara>
                </a14:m>
                <a:endParaRPr lang="zh-TW" altLang="en-US" sz="2200" dirty="0"/>
              </a:p>
            </p:txBody>
          </p:sp>
        </mc:Choice>
        <mc:Fallback xmlns="">
          <p:sp>
            <p:nvSpPr>
              <p:cNvPr id="4" name="文字方塊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44" y="1196752"/>
                <a:ext cx="6120680" cy="247446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2771800" y="4509120"/>
                <a:ext cx="43204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TW" altLang="en-US" sz="20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𝜔</m:t>
                      </m:r>
                    </m:oMath>
                  </m:oMathPara>
                </a14:m>
                <a:endParaRPr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1800" y="4509120"/>
                <a:ext cx="432048" cy="400110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827584" y="4724564"/>
                <a:ext cx="385041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i="1">
                          <a:latin typeface="Cambria Math"/>
                        </a:rPr>
                        <m:t>0</m:t>
                      </m:r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584" y="4724564"/>
                <a:ext cx="385041" cy="400110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/>
              <p:cNvSpPr txBox="1"/>
              <p:nvPr/>
            </p:nvSpPr>
            <p:spPr>
              <a:xfrm>
                <a:off x="1316400" y="4686315"/>
                <a:ext cx="43204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TW" altLang="en-US" sz="2000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𝜔</m:t>
                          </m:r>
                        </m:e>
                        <m:sub>
                          <m:r>
                            <a:rPr lang="en-US" altLang="zh-TW" sz="2000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9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6400" y="4686315"/>
                <a:ext cx="432048" cy="400110"/>
              </a:xfrm>
              <a:prstGeom prst="rect">
                <a:avLst/>
              </a:prstGeom>
              <a:blipFill rotWithShape="1">
                <a:blip r:embed="rId7"/>
                <a:stretch>
                  <a:fillRect r="-140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1794168" y="4686464"/>
                <a:ext cx="43204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TW" altLang="en-US" sz="2000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𝜔</m:t>
                          </m:r>
                        </m:e>
                        <m:sub>
                          <m:r>
                            <a:rPr lang="en-US" altLang="zh-TW" sz="2000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4168" y="4686464"/>
                <a:ext cx="432048" cy="400110"/>
              </a:xfrm>
              <a:prstGeom prst="rect">
                <a:avLst/>
              </a:prstGeom>
              <a:blipFill rotWithShape="1">
                <a:blip r:embed="rId8"/>
                <a:stretch>
                  <a:fillRect r="-4225" b="-153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/>
              <p:cNvSpPr txBox="1"/>
              <p:nvPr/>
            </p:nvSpPr>
            <p:spPr>
              <a:xfrm>
                <a:off x="2226216" y="4703742"/>
                <a:ext cx="47320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2</m:t>
                      </m:r>
                      <m:r>
                        <a:rPr lang="zh-TW" altLang="en-US" sz="20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𝜋</m:t>
                      </m:r>
                    </m:oMath>
                  </m:oMathPara>
                </a14:m>
                <a:endParaRPr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文字方塊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6216" y="4703742"/>
                <a:ext cx="473204" cy="400110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/>
              <p:cNvSpPr txBox="1"/>
              <p:nvPr/>
            </p:nvSpPr>
            <p:spPr>
              <a:xfrm>
                <a:off x="6660232" y="4397042"/>
                <a:ext cx="36004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𝑟</m:t>
                          </m:r>
                        </m:e>
                        <m:sub>
                          <m:r>
                            <a:rPr lang="en-US" altLang="zh-TW" sz="2000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2" name="文字方塊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0232" y="4397042"/>
                <a:ext cx="360040" cy="400110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/>
              <p:cNvSpPr txBox="1"/>
              <p:nvPr/>
            </p:nvSpPr>
            <p:spPr>
              <a:xfrm>
                <a:off x="7020272" y="4399012"/>
                <a:ext cx="36004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𝑟</m:t>
                          </m:r>
                        </m:e>
                        <m:sub>
                          <m:r>
                            <a:rPr lang="en-US" altLang="zh-TW" sz="2000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3" name="文字方塊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0272" y="4399012"/>
                <a:ext cx="360040" cy="400110"/>
              </a:xfrm>
              <a:prstGeom prst="rect">
                <a:avLst/>
              </a:prstGeom>
              <a:blipFill rotWithShape="1">
                <a:blip r:embed="rId11"/>
                <a:stretch>
                  <a:fillRect b="-153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/>
              <p:cNvSpPr txBox="1"/>
              <p:nvPr/>
            </p:nvSpPr>
            <p:spPr>
              <a:xfrm>
                <a:off x="1115616" y="5517232"/>
                <a:ext cx="2808312" cy="4869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TW" sz="220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sz="220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TW" sz="22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TW" sz="22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𝑗</m:t>
                              </m:r>
                              <m:sSub>
                                <m:sSubPr>
                                  <m:ctrlPr>
                                    <a:rPr lang="en-US" altLang="zh-TW" sz="2200" b="0" i="1" smtClean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sz="2200" b="0" i="1" smtClean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zh-TW" sz="2200" b="0" i="1" smtClean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TW" sz="22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𝑛</m:t>
                              </m:r>
                            </m:sup>
                          </m:sSup>
                        </m:e>
                      </m:d>
                      <m:r>
                        <a:rPr lang="en-US" altLang="zh-TW" sz="220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⊥</m:t>
                      </m:r>
                      <m:d>
                        <m:dPr>
                          <m:ctrlPr>
                            <a:rPr lang="en-US" altLang="zh-TW" sz="22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sz="2200" i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TW" sz="2200" i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TW" sz="2200" i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𝑗</m:t>
                              </m:r>
                              <m:sSub>
                                <m:sSubPr>
                                  <m:ctrlPr>
                                    <a:rPr lang="en-US" altLang="zh-TW" sz="22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sz="22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zh-TW" sz="2200" b="0" i="1" smtClean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TW" sz="2200" i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𝑛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TW" altLang="en-US" sz="22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616" y="5517232"/>
                <a:ext cx="2808312" cy="486993"/>
              </a:xfrm>
              <a:prstGeom prst="rect">
                <a:avLst/>
              </a:prstGeom>
              <a:blipFill rotWithShape="1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文字方塊 14"/>
          <p:cNvSpPr txBox="1"/>
          <p:nvPr/>
        </p:nvSpPr>
        <p:spPr>
          <a:xfrm>
            <a:off x="5045576" y="5517232"/>
            <a:ext cx="2808312" cy="486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TW" altLang="en-US" sz="2200" dirty="0"/>
          </a:p>
        </p:txBody>
      </p:sp>
      <p:sp>
        <p:nvSpPr>
          <p:cNvPr id="14" name="文字方塊 13"/>
          <p:cNvSpPr txBox="1"/>
          <p:nvPr/>
        </p:nvSpPr>
        <p:spPr>
          <a:xfrm>
            <a:off x="1532424" y="6094457"/>
            <a:ext cx="174343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200" dirty="0" smtClean="0">
                <a:solidFill>
                  <a:srgbClr val="002060"/>
                </a:solidFill>
              </a:rPr>
              <a:t>orthogonal</a:t>
            </a:r>
            <a:endParaRPr lang="zh-TW" altLang="en-US" sz="2200" dirty="0">
              <a:solidFill>
                <a:srgbClr val="002060"/>
              </a:solidFill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4988808" y="6021288"/>
            <a:ext cx="203146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200" dirty="0" smtClean="0">
                <a:solidFill>
                  <a:srgbClr val="C00000"/>
                </a:solidFill>
              </a:rPr>
              <a:t>Not orthogonal</a:t>
            </a:r>
            <a:endParaRPr lang="zh-TW" altLang="en-US" sz="2200" dirty="0">
              <a:solidFill>
                <a:srgbClr val="C00000"/>
              </a:solidFill>
            </a:endParaRPr>
          </a:p>
        </p:txBody>
      </p:sp>
      <p:grpSp>
        <p:nvGrpSpPr>
          <p:cNvPr id="20" name="群組 19"/>
          <p:cNvGrpSpPr/>
          <p:nvPr/>
        </p:nvGrpSpPr>
        <p:grpSpPr>
          <a:xfrm>
            <a:off x="4716016" y="5474791"/>
            <a:ext cx="2808312" cy="441916"/>
            <a:chOff x="4716016" y="5517232"/>
            <a:chExt cx="2808312" cy="44191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文字方塊 15"/>
                <p:cNvSpPr txBox="1"/>
                <p:nvPr/>
              </p:nvSpPr>
              <p:spPr>
                <a:xfrm>
                  <a:off x="4716016" y="5517232"/>
                  <a:ext cx="2808312" cy="4419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2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zh-TW" sz="220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 </m:t>
                            </m:r>
                            <m:r>
                              <a:rPr lang="en-US" altLang="zh-TW" sz="22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altLang="zh-TW" sz="22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2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altLang="zh-TW" sz="22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en-US" altLang="zh-TW" sz="22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</m:ctrlPr>
                              </m:sSupPr>
                              <m:e>
                                <m:r>
                                  <a:rPr lang="en-US" altLang="zh-TW" sz="22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altLang="zh-TW" sz="22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𝑗</m:t>
                                </m:r>
                                <m:r>
                                  <a:rPr lang="zh-TW" altLang="en-US" sz="22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𝜔</m:t>
                                </m:r>
                              </m:sup>
                            </m:sSup>
                            <m:r>
                              <a:rPr lang="en-US" altLang="zh-TW" sz="22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)</m:t>
                            </m:r>
                          </m:e>
                          <m:sup>
                            <m:r>
                              <a:rPr lang="en-US" altLang="zh-TW" sz="22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𝑛</m:t>
                            </m:r>
                          </m:sup>
                        </m:sSup>
                        <m:r>
                          <a:rPr lang="en-US" altLang="zh-TW" sz="2200" i="1" smtClean="0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⊥</m:t>
                        </m:r>
                        <m:sSup>
                          <m:sSupPr>
                            <m:ctrlPr>
                              <a:rPr lang="en-US" altLang="zh-TW" sz="2200" i="1" smtClean="0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sSupPr>
                          <m:e>
                            <m:r>
                              <a:rPr lang="en-US" altLang="zh-TW" sz="22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altLang="zh-TW" sz="22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2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altLang="zh-TW" sz="22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2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en-US" altLang="zh-TW" sz="22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</m:ctrlPr>
                              </m:sSupPr>
                              <m:e>
                                <m:r>
                                  <a:rPr lang="en-US" altLang="zh-TW" sz="22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altLang="zh-TW" sz="22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𝑗</m:t>
                                </m:r>
                                <m:r>
                                  <a:rPr lang="zh-TW" altLang="en-US" sz="22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𝜔</m:t>
                                </m:r>
                              </m:sup>
                            </m:sSup>
                            <m:r>
                              <a:rPr lang="en-US" altLang="zh-TW" sz="22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)</m:t>
                            </m:r>
                          </m:e>
                          <m:sup>
                            <m:r>
                              <a:rPr lang="en-US" altLang="zh-TW" sz="22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  <m:t>𝑛</m:t>
                            </m:r>
                          </m:sup>
                        </m:sSup>
                      </m:oMath>
                    </m:oMathPara>
                  </a14:m>
                  <a:endParaRPr lang="zh-TW" altLang="en-US" sz="22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16" name="文字方塊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16016" y="5517232"/>
                  <a:ext cx="2808312" cy="441916"/>
                </a:xfrm>
                <a:prstGeom prst="rect">
                  <a:avLst/>
                </a:prstGeom>
                <a:blipFill rotWithShape="1">
                  <a:blip r:embed="rId13"/>
                  <a:stretch>
                    <a:fillRect b="-15068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8" name="直線接點 17"/>
            <p:cNvCxnSpPr/>
            <p:nvPr/>
          </p:nvCxnSpPr>
          <p:spPr>
            <a:xfrm flipH="1">
              <a:off x="5906207" y="5661248"/>
              <a:ext cx="144016" cy="216024"/>
            </a:xfrm>
            <a:prstGeom prst="line">
              <a:avLst/>
            </a:prstGeom>
            <a:ln w="19050"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22" name="文字方塊 21"/>
          <p:cNvSpPr txBox="1"/>
          <p:nvPr/>
        </p:nvSpPr>
        <p:spPr>
          <a:xfrm>
            <a:off x="1778928" y="2894702"/>
            <a:ext cx="468000" cy="43088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TW" altLang="en-US" sz="2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字方塊 20"/>
              <p:cNvSpPr txBox="1"/>
              <p:nvPr/>
            </p:nvSpPr>
            <p:spPr>
              <a:xfrm>
                <a:off x="1835696" y="3358153"/>
                <a:ext cx="1008112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2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altLang="zh-TW" sz="22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TW" sz="22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𝑧</m:t>
                          </m:r>
                        </m:e>
                        <m:sup>
                          <m:r>
                            <a:rPr lang="en-US" altLang="zh-TW" sz="22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zh-TW" altLang="en-US" sz="2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1" name="文字方塊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5696" y="3358153"/>
                <a:ext cx="1008112" cy="430887"/>
              </a:xfrm>
              <a:prstGeom prst="rect">
                <a:avLst/>
              </a:prstGeom>
              <a:blipFill rotWithShape="1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0" y="2582863"/>
            <a:ext cx="9144000" cy="307816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1371600" lvl="1" indent="-457200" fontAlgn="auto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ct val="100000"/>
              <a:buFont typeface="Arial" pitchFamily="34" charset="0"/>
              <a:buChar char="–"/>
              <a:defRPr/>
            </a:pPr>
            <a:r>
              <a:rPr kumimoji="0" lang="en-US" altLang="zh-TW" sz="2800" i="1" kern="100" dirty="0">
                <a:solidFill>
                  <a:srgbClr val="000000"/>
                </a:solidFill>
                <a:latin typeface="Times New Roman"/>
                <a:ea typeface="標楷體"/>
              </a:rPr>
              <a:t>X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(</a:t>
            </a:r>
            <a:r>
              <a:rPr kumimoji="0" lang="en-US" altLang="zh-TW" sz="2800" i="1" kern="100" dirty="0">
                <a:solidFill>
                  <a:srgbClr val="000000"/>
                </a:solidFill>
                <a:latin typeface="Times New Roman"/>
                <a:ea typeface="標楷體"/>
              </a:rPr>
              <a:t>z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) may not be well defined (or converged) for all </a:t>
            </a:r>
            <a:r>
              <a:rPr kumimoji="0" lang="en-US" altLang="zh-TW" sz="2800" i="1" kern="100" dirty="0">
                <a:solidFill>
                  <a:srgbClr val="000000"/>
                </a:solidFill>
                <a:latin typeface="Times New Roman"/>
                <a:ea typeface="標楷體"/>
              </a:rPr>
              <a:t>z</a:t>
            </a:r>
          </a:p>
          <a:p>
            <a:pPr marL="1371600" lvl="1" indent="-457200" fontAlgn="auto">
              <a:spcBef>
                <a:spcPts val="2400"/>
              </a:spcBef>
              <a:spcAft>
                <a:spcPts val="0"/>
              </a:spcAft>
              <a:buSzPct val="100000"/>
              <a:buFont typeface="Arial" pitchFamily="34" charset="0"/>
              <a:buChar char="–"/>
              <a:defRPr/>
            </a:pPr>
            <a:r>
              <a:rPr kumimoji="0" lang="en-US" altLang="zh-TW" sz="2800" i="1" kern="100" dirty="0">
                <a:solidFill>
                  <a:srgbClr val="000000"/>
                </a:solidFill>
                <a:latin typeface="Times New Roman"/>
                <a:ea typeface="標楷體"/>
              </a:rPr>
              <a:t>X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(</a:t>
            </a:r>
            <a:r>
              <a:rPr kumimoji="0" lang="en-US" altLang="zh-TW" sz="2800" i="1" kern="100" dirty="0">
                <a:solidFill>
                  <a:srgbClr val="000000"/>
                </a:solidFill>
                <a:latin typeface="Times New Roman"/>
                <a:ea typeface="標楷體"/>
              </a:rPr>
              <a:t>z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) may converge at some region of </a:t>
            </a:r>
            <a:r>
              <a:rPr kumimoji="0" lang="en-US" altLang="zh-TW" sz="2800" i="1" kern="100" dirty="0">
                <a:solidFill>
                  <a:srgbClr val="000000"/>
                </a:solidFill>
                <a:latin typeface="Times New Roman"/>
                <a:ea typeface="標楷體"/>
              </a:rPr>
              <a:t>z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-plane, while </a:t>
            </a:r>
            <a:r>
              <a:rPr kumimoji="0" lang="en-US" altLang="zh-TW" sz="2800" i="1" kern="100" dirty="0">
                <a:solidFill>
                  <a:srgbClr val="000000"/>
                </a:solidFill>
                <a:latin typeface="Times New Roman"/>
                <a:ea typeface="標楷體"/>
              </a:rPr>
              <a:t>x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[</a:t>
            </a:r>
            <a:r>
              <a:rPr kumimoji="0" lang="en-US" altLang="zh-TW" sz="2800" i="1" kern="100" dirty="0">
                <a:solidFill>
                  <a:srgbClr val="000000"/>
                </a:solidFill>
                <a:latin typeface="Times New Roman"/>
                <a:ea typeface="標楷體"/>
              </a:rPr>
              <a:t>n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] doesn’t have Fourier Transform</a:t>
            </a:r>
          </a:p>
          <a:p>
            <a:pPr marL="1371600" lvl="1" indent="-457200" fontAlgn="auto">
              <a:spcBef>
                <a:spcPts val="2400"/>
              </a:spcBef>
              <a:spcAft>
                <a:spcPts val="0"/>
              </a:spcAft>
              <a:buSzPct val="100000"/>
              <a:buFont typeface="Arial" pitchFamily="34" charset="0"/>
              <a:buChar char="–"/>
              <a:defRPr/>
            </a:pP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covering broader class of signals, performing more analysis for signals/systems</a:t>
            </a:r>
          </a:p>
        </p:txBody>
      </p:sp>
      <p:sp>
        <p:nvSpPr>
          <p:cNvPr id="16387" name="矩形 5"/>
          <p:cNvSpPr>
            <a:spLocks noChangeArrowheads="1"/>
          </p:cNvSpPr>
          <p:nvPr/>
        </p:nvSpPr>
        <p:spPr bwMode="auto">
          <a:xfrm>
            <a:off x="0" y="188913"/>
            <a:ext cx="9144000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4572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>
              <a:lnSpc>
                <a:spcPct val="150000"/>
              </a:lnSpc>
              <a:buSzPct val="70000"/>
            </a:pPr>
            <a:r>
              <a:rPr kumimoji="0" lang="en-US" altLang="zh-TW" sz="4000" b="1" u="sng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Z-Transform</a:t>
            </a:r>
          </a:p>
        </p:txBody>
      </p:sp>
      <p:sp>
        <p:nvSpPr>
          <p:cNvPr id="16388" name="矩形 6"/>
          <p:cNvSpPr>
            <a:spLocks noChangeArrowheads="1"/>
          </p:cNvSpPr>
          <p:nvPr/>
        </p:nvSpPr>
        <p:spPr bwMode="auto">
          <a:xfrm>
            <a:off x="0" y="1028700"/>
            <a:ext cx="91440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>
              <a:lnSpc>
                <a:spcPct val="150000"/>
              </a:lnSpc>
              <a:buSzPct val="70000"/>
              <a:buFont typeface="Wingdings" pitchFamily="2" charset="2"/>
              <a:buChar char="l"/>
            </a:pPr>
            <a:r>
              <a:rPr kumimoji="0" lang="en-US" altLang="zh-TW" sz="3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 Generalization of Fourier Transform</a:t>
            </a:r>
            <a:endParaRPr kumimoji="0" lang="zh-TW" altLang="zh-TW" sz="300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16389" name="群組 1"/>
          <p:cNvGrpSpPr>
            <a:grpSpLocks/>
          </p:cNvGrpSpPr>
          <p:nvPr/>
        </p:nvGrpSpPr>
        <p:grpSpPr bwMode="auto">
          <a:xfrm>
            <a:off x="0" y="1854200"/>
            <a:ext cx="9144000" cy="646113"/>
            <a:chOff x="0" y="1853870"/>
            <a:chExt cx="9144000" cy="646113"/>
          </a:xfrm>
        </p:grpSpPr>
        <p:graphicFrame>
          <p:nvGraphicFramePr>
            <p:cNvPr id="16390" name="物件 8"/>
            <p:cNvGraphicFramePr>
              <a:graphicFrameLocks noChangeAspect="1"/>
            </p:cNvGraphicFramePr>
            <p:nvPr/>
          </p:nvGraphicFramePr>
          <p:xfrm>
            <a:off x="923925" y="1853870"/>
            <a:ext cx="3194050" cy="6461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562" name="方程式" r:id="rId3" imgW="1270000" imgH="279400" progId="Equation.3">
                    <p:embed/>
                  </p:oleObj>
                </mc:Choice>
                <mc:Fallback>
                  <p:oleObj name="方程式" r:id="rId3" imgW="1270000" imgH="279400" progId="Equation.3">
                    <p:embed/>
                    <p:pic>
                      <p:nvPicPr>
                        <p:cNvPr id="0" name="物件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23925" y="1853870"/>
                          <a:ext cx="3194050" cy="64611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" name="文字方塊 9"/>
            <p:cNvSpPr txBox="1"/>
            <p:nvPr/>
          </p:nvSpPr>
          <p:spPr>
            <a:xfrm>
              <a:off x="0" y="1868158"/>
              <a:ext cx="9144000" cy="49212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marL="4176000" fontAlgn="auto">
                <a:spcBef>
                  <a:spcPts val="0"/>
                </a:spcBef>
                <a:spcAft>
                  <a:spcPts val="0"/>
                </a:spcAft>
                <a:buSzPct val="100000"/>
                <a:defRPr/>
              </a:pPr>
              <a:r>
                <a:rPr kumimoji="0" lang="en-US" altLang="zh-TW" sz="2600" kern="100" dirty="0">
                  <a:solidFill>
                    <a:srgbClr val="000000"/>
                  </a:solidFill>
                  <a:latin typeface="Times New Roman" pitchFamily="18" charset="0"/>
                  <a:ea typeface="標楷體"/>
                  <a:cs typeface="Times New Roman" pitchFamily="18" charset="0"/>
                </a:rPr>
                <a:t>reduces to Fourier Transform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矩形 2"/>
          <p:cNvSpPr>
            <a:spLocks noChangeArrowheads="1"/>
          </p:cNvSpPr>
          <p:nvPr/>
        </p:nvSpPr>
        <p:spPr bwMode="auto">
          <a:xfrm>
            <a:off x="0" y="1028700"/>
            <a:ext cx="91440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>
              <a:lnSpc>
                <a:spcPct val="150000"/>
              </a:lnSpc>
              <a:buSzPct val="70000"/>
              <a:buFont typeface="Wingdings" pitchFamily="2" charset="2"/>
              <a:buChar char="l"/>
            </a:pPr>
            <a:r>
              <a:rPr kumimoji="0" lang="en-US" altLang="zh-TW" sz="3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Rational Expressions and Poles/Zeros</a:t>
            </a:r>
            <a:endParaRPr kumimoji="0" lang="zh-TW" altLang="zh-TW" sz="300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7411" name="Line 5"/>
          <p:cNvSpPr>
            <a:spLocks noChangeShapeType="1"/>
          </p:cNvSpPr>
          <p:nvPr/>
        </p:nvSpPr>
        <p:spPr bwMode="auto">
          <a:xfrm>
            <a:off x="3489325" y="2125663"/>
            <a:ext cx="506413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7412" name="Line 5"/>
          <p:cNvSpPr>
            <a:spLocks noChangeShapeType="1"/>
          </p:cNvSpPr>
          <p:nvPr/>
        </p:nvSpPr>
        <p:spPr bwMode="auto">
          <a:xfrm>
            <a:off x="3489325" y="2736850"/>
            <a:ext cx="506413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7413" name="Line 5"/>
          <p:cNvSpPr>
            <a:spLocks noChangeShapeType="1"/>
          </p:cNvSpPr>
          <p:nvPr/>
        </p:nvSpPr>
        <p:spPr bwMode="auto">
          <a:xfrm>
            <a:off x="4976813" y="2133600"/>
            <a:ext cx="508000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graphicFrame>
        <p:nvGraphicFramePr>
          <p:cNvPr id="17414" name="物件 5"/>
          <p:cNvGraphicFramePr>
            <a:graphicFrameLocks noChangeAspect="1"/>
          </p:cNvGraphicFramePr>
          <p:nvPr/>
        </p:nvGraphicFramePr>
        <p:xfrm>
          <a:off x="1403350" y="1879600"/>
          <a:ext cx="2011363" cy="111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91" name="方程式" r:id="rId3" imgW="799753" imgH="482391" progId="Equation.3">
                  <p:embed/>
                </p:oleObj>
              </mc:Choice>
              <mc:Fallback>
                <p:oleObj name="方程式" r:id="rId3" imgW="799753" imgH="482391" progId="Equation.3">
                  <p:embed/>
                  <p:pic>
                    <p:nvPicPr>
                      <p:cNvPr id="0" name="物件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3350" y="1879600"/>
                        <a:ext cx="2011363" cy="1117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文字方塊 8"/>
          <p:cNvSpPr txBox="1"/>
          <p:nvPr/>
        </p:nvSpPr>
        <p:spPr>
          <a:xfrm>
            <a:off x="0" y="1887538"/>
            <a:ext cx="9144000" cy="46196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3960000" lvl="1" fontAlgn="auto">
              <a:spcBef>
                <a:spcPts val="0"/>
              </a:spcBef>
              <a:spcAft>
                <a:spcPts val="0"/>
              </a:spcAft>
              <a:buSzPct val="100000"/>
              <a:defRPr/>
            </a:pPr>
            <a:r>
              <a:rPr kumimoji="0" lang="en-US" altLang="zh-TW" sz="2400" kern="100" dirty="0">
                <a:solidFill>
                  <a:srgbClr val="00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  roots           zeros </a:t>
            </a:r>
          </a:p>
        </p:txBody>
      </p:sp>
      <p:sp>
        <p:nvSpPr>
          <p:cNvPr id="11" name="文字方塊 10"/>
          <p:cNvSpPr txBox="1"/>
          <p:nvPr/>
        </p:nvSpPr>
        <p:spPr>
          <a:xfrm>
            <a:off x="0" y="2492375"/>
            <a:ext cx="9144000" cy="4619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3960000" lvl="1" fontAlgn="auto">
              <a:spcBef>
                <a:spcPts val="0"/>
              </a:spcBef>
              <a:spcAft>
                <a:spcPts val="0"/>
              </a:spcAft>
              <a:buSzPct val="100000"/>
              <a:defRPr/>
            </a:pPr>
            <a:r>
              <a:rPr kumimoji="0" lang="en-US" altLang="zh-TW" sz="2400" kern="100" dirty="0">
                <a:solidFill>
                  <a:srgbClr val="00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  roots           poles </a:t>
            </a:r>
          </a:p>
        </p:txBody>
      </p:sp>
      <p:sp>
        <p:nvSpPr>
          <p:cNvPr id="17417" name="Line 5"/>
          <p:cNvSpPr>
            <a:spLocks noChangeShapeType="1"/>
          </p:cNvSpPr>
          <p:nvPr/>
        </p:nvSpPr>
        <p:spPr bwMode="auto">
          <a:xfrm>
            <a:off x="4979988" y="2735263"/>
            <a:ext cx="508000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3" name="文字方塊 12"/>
          <p:cNvSpPr txBox="1"/>
          <p:nvPr/>
        </p:nvSpPr>
        <p:spPr>
          <a:xfrm>
            <a:off x="0" y="3762375"/>
            <a:ext cx="9144000" cy="13239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1371600" lvl="1" indent="-457200" fontAlgn="auto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ct val="100000"/>
              <a:buFont typeface="Arial" pitchFamily="34" charset="0"/>
              <a:buChar char="–"/>
              <a:defRPr/>
            </a:pP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Pole-Zero Plots</a:t>
            </a:r>
          </a:p>
          <a:p>
            <a:pPr marL="1371600" lvl="1" fontAlgn="auto">
              <a:spcBef>
                <a:spcPts val="1200"/>
              </a:spcBef>
              <a:spcAft>
                <a:spcPts val="0"/>
              </a:spcAft>
              <a:buSzPct val="100000"/>
              <a:defRPr/>
            </a:pP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specifying </a:t>
            </a:r>
            <a:r>
              <a:rPr kumimoji="0" lang="en-US" altLang="zh-TW" sz="2800" i="1" kern="100" dirty="0">
                <a:solidFill>
                  <a:srgbClr val="000000"/>
                </a:solidFill>
                <a:latin typeface="Times New Roman"/>
                <a:ea typeface="標楷體"/>
              </a:rPr>
              <a:t>X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(</a:t>
            </a:r>
            <a:r>
              <a:rPr kumimoji="0" lang="en-US" altLang="zh-TW" sz="2800" i="1" kern="100" dirty="0">
                <a:solidFill>
                  <a:srgbClr val="000000"/>
                </a:solidFill>
                <a:latin typeface="Times New Roman"/>
                <a:ea typeface="標楷體"/>
              </a:rPr>
              <a:t>z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) except for a scale factor</a:t>
            </a:r>
          </a:p>
        </p:txBody>
      </p:sp>
      <p:sp>
        <p:nvSpPr>
          <p:cNvPr id="17419" name="矩形 14"/>
          <p:cNvSpPr>
            <a:spLocks noChangeArrowheads="1"/>
          </p:cNvSpPr>
          <p:nvPr/>
        </p:nvSpPr>
        <p:spPr bwMode="auto">
          <a:xfrm>
            <a:off x="0" y="188913"/>
            <a:ext cx="9144000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4572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>
              <a:lnSpc>
                <a:spcPct val="150000"/>
              </a:lnSpc>
              <a:buSzPct val="70000"/>
            </a:pPr>
            <a:r>
              <a:rPr kumimoji="0" lang="en-US" altLang="zh-TW" sz="4000" b="1" u="sng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Z-Transform</a:t>
            </a:r>
          </a:p>
        </p:txBody>
      </p:sp>
      <p:sp>
        <p:nvSpPr>
          <p:cNvPr id="14" name="文字方塊 13"/>
          <p:cNvSpPr txBox="1"/>
          <p:nvPr/>
        </p:nvSpPr>
        <p:spPr>
          <a:xfrm>
            <a:off x="0" y="3121025"/>
            <a:ext cx="9144000" cy="5238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1371600" lvl="1" fontAlgn="auto">
              <a:spcBef>
                <a:spcPts val="0"/>
              </a:spcBef>
              <a:spcAft>
                <a:spcPts val="0"/>
              </a:spcAft>
              <a:buSzPct val="100000"/>
              <a:defRPr/>
            </a:pP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In terms of </a:t>
            </a:r>
            <a:r>
              <a:rPr kumimoji="0" lang="en-US" altLang="zh-TW" sz="2800" i="1" kern="100" dirty="0">
                <a:solidFill>
                  <a:srgbClr val="000000"/>
                </a:solidFill>
                <a:latin typeface="Times New Roman"/>
                <a:ea typeface="標楷體"/>
              </a:rPr>
              <a:t>z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, not </a:t>
            </a:r>
            <a:r>
              <a:rPr kumimoji="0" lang="en-US" altLang="zh-TW" sz="2800" i="1" kern="100" dirty="0">
                <a:solidFill>
                  <a:srgbClr val="000000"/>
                </a:solidFill>
                <a:latin typeface="Times New Roman"/>
                <a:ea typeface="標楷體"/>
              </a:rPr>
              <a:t>z</a:t>
            </a:r>
            <a:r>
              <a:rPr kumimoji="0" lang="en-US" altLang="zh-TW" sz="2800" kern="100" baseline="30000" dirty="0">
                <a:solidFill>
                  <a:srgbClr val="000000"/>
                </a:solidFill>
                <a:latin typeface="Times New Roman"/>
                <a:ea typeface="標楷體"/>
              </a:rPr>
              <a:t>-1</a:t>
            </a:r>
            <a:endParaRPr kumimoji="0" lang="en-US" altLang="zh-TW" sz="2800" i="1" kern="100" baseline="30000" dirty="0">
              <a:solidFill>
                <a:srgbClr val="000000"/>
              </a:solidFill>
              <a:latin typeface="Times New Roman" pitchFamily="18" charset="0"/>
              <a:ea typeface="標楷體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矩形 3"/>
          <p:cNvSpPr>
            <a:spLocks noChangeArrowheads="1"/>
          </p:cNvSpPr>
          <p:nvPr/>
        </p:nvSpPr>
        <p:spPr bwMode="auto">
          <a:xfrm>
            <a:off x="0" y="188913"/>
            <a:ext cx="9144000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4572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>
              <a:lnSpc>
                <a:spcPct val="150000"/>
              </a:lnSpc>
              <a:buSzPct val="70000"/>
            </a:pPr>
            <a:r>
              <a:rPr kumimoji="0" lang="en-US" altLang="zh-TW" sz="4000" b="1" u="sng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Z-Transform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2348880"/>
            <a:ext cx="8105242" cy="286755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/>
              <p:cNvSpPr txBox="1"/>
              <p:nvPr/>
            </p:nvSpPr>
            <p:spPr>
              <a:xfrm>
                <a:off x="6516216" y="1948770"/>
                <a:ext cx="504056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200" b="0" i="1" smtClean="0">
                          <a:latin typeface="Cambria Math"/>
                        </a:rPr>
                        <m:t>𝐼𝑚</m:t>
                      </m:r>
                    </m:oMath>
                  </m:oMathPara>
                </a14:m>
                <a:endParaRPr lang="zh-TW" altLang="en-US" sz="2200" dirty="0"/>
              </a:p>
            </p:txBody>
          </p:sp>
        </mc:Choice>
        <mc:Fallback xmlns=""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6216" y="1948770"/>
                <a:ext cx="504056" cy="430887"/>
              </a:xfrm>
              <a:prstGeom prst="rect">
                <a:avLst/>
              </a:prstGeom>
              <a:blipFill rotWithShape="1">
                <a:blip r:embed="rId3"/>
                <a:stretch>
                  <a:fillRect l="-1205" r="-481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8244408" y="3582604"/>
                <a:ext cx="504056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200" b="0" i="1" smtClean="0">
                          <a:latin typeface="Cambria Math"/>
                        </a:rPr>
                        <m:t>𝑅𝑒</m:t>
                      </m:r>
                    </m:oMath>
                  </m:oMathPara>
                </a14:m>
                <a:endParaRPr lang="zh-TW" altLang="en-US" sz="2200" dirty="0"/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4408" y="3582604"/>
                <a:ext cx="504056" cy="430887"/>
              </a:xfrm>
              <a:prstGeom prst="rect">
                <a:avLst/>
              </a:prstGeom>
              <a:blipFill rotWithShape="1">
                <a:blip r:embed="rId4"/>
                <a:stretch>
                  <a:fillRect r="-12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1979712" y="2060848"/>
                <a:ext cx="504056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200" b="0" i="1" smtClean="0">
                          <a:latin typeface="Cambria Math"/>
                        </a:rPr>
                        <m:t>𝐼𝑚</m:t>
                      </m:r>
                    </m:oMath>
                  </m:oMathPara>
                </a14:m>
                <a:endParaRPr lang="zh-TW" altLang="en-US" sz="2200" dirty="0"/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9712" y="2060848"/>
                <a:ext cx="504056" cy="430887"/>
              </a:xfrm>
              <a:prstGeom prst="rect">
                <a:avLst/>
              </a:prstGeom>
              <a:blipFill rotWithShape="1">
                <a:blip r:embed="rId5"/>
                <a:stretch>
                  <a:fillRect l="-1220" r="-609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/>
              <p:cNvSpPr txBox="1"/>
              <p:nvPr/>
            </p:nvSpPr>
            <p:spPr>
              <a:xfrm>
                <a:off x="3563888" y="3717032"/>
                <a:ext cx="504056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200" b="0" i="1" smtClean="0">
                          <a:latin typeface="Cambria Math"/>
                        </a:rPr>
                        <m:t>𝑅𝑒</m:t>
                      </m:r>
                    </m:oMath>
                  </m:oMathPara>
                </a14:m>
                <a:endParaRPr lang="zh-TW" altLang="en-US" sz="2200" dirty="0"/>
              </a:p>
            </p:txBody>
          </p:sp>
        </mc:Choice>
        <mc:Fallback xmlns=""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3888" y="3717032"/>
                <a:ext cx="504056" cy="430887"/>
              </a:xfrm>
              <a:prstGeom prst="rect">
                <a:avLst/>
              </a:prstGeom>
              <a:blipFill rotWithShape="1">
                <a:blip r:embed="rId6"/>
                <a:stretch>
                  <a:fillRect l="-1220" r="-122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7593055" y="2564904"/>
                <a:ext cx="678263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20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TW" sz="22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𝑧</m:t>
                          </m:r>
                        </m:e>
                        <m:sup>
                          <m:r>
                            <a:rPr lang="en-US" altLang="zh-TW" sz="22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zh-TW" altLang="en-US" sz="2200" dirty="0"/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3055" y="2564904"/>
                <a:ext cx="678263" cy="430887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2843808" y="2717304"/>
                <a:ext cx="389850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200" b="0" i="1" smtClean="0">
                          <a:latin typeface="Cambria Math"/>
                        </a:rPr>
                        <m:t>𝑧</m:t>
                      </m:r>
                    </m:oMath>
                  </m:oMathPara>
                </a14:m>
                <a:endParaRPr lang="zh-TW" altLang="en-US" sz="2200" dirty="0"/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3808" y="2717304"/>
                <a:ext cx="389850" cy="430887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矩形 2"/>
          <p:cNvSpPr>
            <a:spLocks noChangeArrowheads="1"/>
          </p:cNvSpPr>
          <p:nvPr/>
        </p:nvSpPr>
        <p:spPr bwMode="auto">
          <a:xfrm>
            <a:off x="0" y="1028700"/>
            <a:ext cx="91440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>
              <a:lnSpc>
                <a:spcPct val="150000"/>
              </a:lnSpc>
              <a:buSzPct val="70000"/>
              <a:buFont typeface="Wingdings" pitchFamily="2" charset="2"/>
              <a:buChar char="l"/>
            </a:pPr>
            <a:r>
              <a:rPr kumimoji="0" lang="en-US" altLang="zh-TW" sz="3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Rational Expressions and Poles/Zeros</a:t>
            </a:r>
            <a:endParaRPr kumimoji="0" lang="zh-TW" altLang="zh-TW" sz="300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0" y="1754188"/>
            <a:ext cx="9144000" cy="9540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1371600" lvl="1" indent="-457200" fontAlgn="auto">
              <a:spcBef>
                <a:spcPts val="1200"/>
              </a:spcBef>
              <a:spcAft>
                <a:spcPts val="0"/>
              </a:spcAft>
              <a:buSzPct val="100000"/>
              <a:buFont typeface="Arial" pitchFamily="34" charset="0"/>
              <a:buChar char="–"/>
              <a:defRPr/>
            </a:pP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Geometric evaluation of Fourier/Z-Transform from pole-zero plots</a:t>
            </a:r>
          </a:p>
        </p:txBody>
      </p:sp>
      <p:graphicFrame>
        <p:nvGraphicFramePr>
          <p:cNvPr id="19460" name="物件 4"/>
          <p:cNvGraphicFramePr>
            <a:graphicFrameLocks noChangeAspect="1"/>
          </p:cNvGraphicFramePr>
          <p:nvPr/>
        </p:nvGraphicFramePr>
        <p:xfrm>
          <a:off x="1492250" y="2997200"/>
          <a:ext cx="3321050" cy="1174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33" name="方程式" r:id="rId3" imgW="1320800" imgH="508000" progId="Equation.3">
                  <p:embed/>
                </p:oleObj>
              </mc:Choice>
              <mc:Fallback>
                <p:oleObj name="方程式" r:id="rId3" imgW="1320800" imgH="508000" progId="Equation.3">
                  <p:embed/>
                  <p:pic>
                    <p:nvPicPr>
                      <p:cNvPr id="0" name="物件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92250" y="2997200"/>
                        <a:ext cx="3321050" cy="1174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文字方塊 5"/>
          <p:cNvSpPr txBox="1"/>
          <p:nvPr/>
        </p:nvSpPr>
        <p:spPr>
          <a:xfrm>
            <a:off x="0" y="4491038"/>
            <a:ext cx="9144000" cy="9540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1371600" lvl="1" fontAlgn="auto">
              <a:spcBef>
                <a:spcPts val="1200"/>
              </a:spcBef>
              <a:spcAft>
                <a:spcPts val="0"/>
              </a:spcAft>
              <a:buSzPct val="100000"/>
              <a:defRPr/>
            </a:pP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each term (</a:t>
            </a:r>
            <a:r>
              <a:rPr kumimoji="0" lang="en-US" altLang="zh-TW" sz="2800" i="1" kern="100" dirty="0">
                <a:solidFill>
                  <a:srgbClr val="000000"/>
                </a:solidFill>
                <a:latin typeface="Times New Roman"/>
                <a:ea typeface="標楷體"/>
              </a:rPr>
              <a:t>z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-</a:t>
            </a:r>
            <a:r>
              <a:rPr kumimoji="0" lang="el-GR" altLang="zh-TW" sz="2800" i="1" kern="100" dirty="0">
                <a:solidFill>
                  <a:srgbClr val="000000"/>
                </a:solidFill>
                <a:latin typeface="Times New Roman"/>
                <a:ea typeface="標楷體"/>
              </a:rPr>
              <a:t>β</a:t>
            </a:r>
            <a:r>
              <a:rPr kumimoji="0" lang="en-US" altLang="zh-TW" sz="2800" i="1" kern="100" baseline="-25000" dirty="0" err="1">
                <a:solidFill>
                  <a:srgbClr val="000000"/>
                </a:solidFill>
                <a:latin typeface="Times New Roman"/>
                <a:ea typeface="標楷體"/>
              </a:rPr>
              <a:t>i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) or (</a:t>
            </a:r>
            <a:r>
              <a:rPr kumimoji="0" lang="en-US" altLang="zh-TW" sz="2800" i="1" kern="100" dirty="0">
                <a:solidFill>
                  <a:srgbClr val="000000"/>
                </a:solidFill>
                <a:latin typeface="Times New Roman"/>
                <a:ea typeface="標楷體"/>
              </a:rPr>
              <a:t>z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-</a:t>
            </a:r>
            <a:r>
              <a:rPr kumimoji="0" lang="el-GR" altLang="zh-TW" sz="2800" i="1" kern="100" dirty="0">
                <a:solidFill>
                  <a:srgbClr val="000000"/>
                </a:solidFill>
                <a:latin typeface="Times New Roman"/>
                <a:ea typeface="標楷體"/>
              </a:rPr>
              <a:t>α</a:t>
            </a:r>
            <a:r>
              <a:rPr kumimoji="0" lang="en-US" altLang="zh-TW" sz="2800" i="1" kern="100" baseline="-25000" dirty="0">
                <a:solidFill>
                  <a:srgbClr val="000000"/>
                </a:solidFill>
                <a:latin typeface="Times New Roman"/>
                <a:ea typeface="標楷體"/>
              </a:rPr>
              <a:t>j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) represented by a vector with magnitude/phase</a:t>
            </a:r>
            <a:endParaRPr kumimoji="0" lang="en-US" altLang="zh-TW" sz="2800" i="1" kern="100" dirty="0">
              <a:solidFill>
                <a:srgbClr val="000000"/>
              </a:solidFill>
              <a:latin typeface="Times New Roman" pitchFamily="18" charset="0"/>
              <a:ea typeface="標楷體"/>
              <a:cs typeface="Times New Roman" pitchFamily="18" charset="0"/>
            </a:endParaRPr>
          </a:p>
        </p:txBody>
      </p:sp>
      <p:sp>
        <p:nvSpPr>
          <p:cNvPr id="19462" name="矩形 6"/>
          <p:cNvSpPr>
            <a:spLocks noChangeArrowheads="1"/>
          </p:cNvSpPr>
          <p:nvPr/>
        </p:nvSpPr>
        <p:spPr bwMode="auto">
          <a:xfrm>
            <a:off x="0" y="188913"/>
            <a:ext cx="9144000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4572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>
              <a:lnSpc>
                <a:spcPct val="150000"/>
              </a:lnSpc>
              <a:buSzPct val="70000"/>
            </a:pPr>
            <a:r>
              <a:rPr kumimoji="0" lang="en-US" altLang="zh-TW" sz="4000" b="1" u="sng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Z-Transform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矩形 2"/>
          <p:cNvSpPr>
            <a:spLocks noChangeArrowheads="1"/>
          </p:cNvSpPr>
          <p:nvPr/>
        </p:nvSpPr>
        <p:spPr bwMode="auto">
          <a:xfrm>
            <a:off x="0" y="188823"/>
            <a:ext cx="9144000" cy="9050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457200" eaLnBrk="0" hangingPunct="0">
              <a:spcBef>
                <a:spcPct val="20000"/>
              </a:spcBef>
              <a:buFont typeface="Arial" charset="0"/>
              <a:buChar char="•"/>
              <a:tabLst>
                <a:tab pos="533400" algn="l"/>
              </a:tabLst>
              <a:defRPr sz="32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tabLst>
                <a:tab pos="533400" algn="l"/>
              </a:tabLst>
              <a:defRPr sz="28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tabLst>
                <a:tab pos="533400" algn="l"/>
              </a:tabLst>
              <a:defRPr sz="24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SzPct val="70000"/>
              <a:buNone/>
            </a:pPr>
            <a:r>
              <a:rPr kumimoji="0" lang="en-US" altLang="zh-TW" sz="4000" b="1" u="sng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Poles &amp; </a:t>
            </a:r>
            <a:r>
              <a:rPr kumimoji="0" lang="en-US" altLang="zh-TW" sz="4000" b="1" u="sng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Zeros</a:t>
            </a:r>
            <a:r>
              <a:rPr kumimoji="0" lang="en-US" altLang="zh-TW" sz="4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kumimoji="0" lang="en-US" altLang="zh-TW" sz="26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(p.9 of 9.0</a:t>
            </a:r>
            <a:r>
              <a:rPr kumimoji="0" lang="en-US" altLang="zh-TW" sz="26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endParaRPr kumimoji="0" lang="en-US" altLang="zh-TW" sz="26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1267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1455738"/>
            <a:ext cx="8404225" cy="4781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89636" y="2780928"/>
            <a:ext cx="1458028" cy="637226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r>
              <a:rPr lang="zh-TW" altLang="en-US">
                <a:noFill/>
              </a:rPr>
              <a:t> </a:t>
            </a:r>
          </a:p>
        </p:txBody>
      </p:sp>
      <p:sp>
        <p:nvSpPr>
          <p:cNvPr id="6" name="矩形 5"/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8344760" y="3058727"/>
            <a:ext cx="526939" cy="400110"/>
          </a:xfrm>
          <a:prstGeom prst="rect">
            <a:avLst/>
          </a:prstGeom>
          <a:blipFill rotWithShape="1">
            <a:blip r:embed="rId4"/>
            <a:stretch>
              <a:fillRect l="-4651" b="-13846"/>
            </a:stretch>
          </a:blipFill>
        </p:spPr>
        <p:txBody>
          <a:bodyPr/>
          <a:lstStyle/>
          <a:p>
            <a:pPr>
              <a:defRPr/>
            </a:pPr>
            <a:r>
              <a:rPr lang="zh-TW" altLang="en-US">
                <a:noFill/>
              </a:rPr>
              <a:t> </a:t>
            </a:r>
          </a:p>
        </p:txBody>
      </p:sp>
      <p:sp>
        <p:nvSpPr>
          <p:cNvPr id="7" name="矩形 6"/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3563888" y="3827502"/>
            <a:ext cx="526939" cy="400110"/>
          </a:xfrm>
          <a:prstGeom prst="rect">
            <a:avLst/>
          </a:prstGeom>
          <a:blipFill rotWithShape="1">
            <a:blip r:embed="rId5"/>
            <a:stretch>
              <a:fillRect l="-4651" b="-12121"/>
            </a:stretch>
          </a:blipFill>
        </p:spPr>
        <p:txBody>
          <a:bodyPr/>
          <a:lstStyle/>
          <a:p>
            <a:pPr>
              <a:defRPr/>
            </a:pPr>
            <a:r>
              <a:rPr lang="zh-TW" altLang="en-US">
                <a:noFill/>
              </a:rPr>
              <a:t> </a:t>
            </a:r>
          </a:p>
        </p:txBody>
      </p:sp>
      <p:sp>
        <p:nvSpPr>
          <p:cNvPr id="8" name="矩形 7"/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2244861" y="1124744"/>
            <a:ext cx="526939" cy="400110"/>
          </a:xfrm>
          <a:prstGeom prst="rect">
            <a:avLst/>
          </a:prstGeom>
          <a:blipFill rotWithShape="1">
            <a:blip r:embed="rId6"/>
            <a:stretch>
              <a:fillRect l="-3448" b="-13846"/>
            </a:stretch>
          </a:blipFill>
        </p:spPr>
        <p:txBody>
          <a:bodyPr/>
          <a:lstStyle/>
          <a:p>
            <a:pPr>
              <a:defRPr/>
            </a:pPr>
            <a:r>
              <a:rPr lang="zh-TW" altLang="en-US">
                <a:noFill/>
              </a:rPr>
              <a:t> </a:t>
            </a:r>
          </a:p>
        </p:txBody>
      </p:sp>
      <p:sp>
        <p:nvSpPr>
          <p:cNvPr id="9" name="矩形 8"/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3141505" y="3573016"/>
            <a:ext cx="399340" cy="400110"/>
          </a:xfrm>
          <a:prstGeom prst="rect">
            <a:avLst/>
          </a:prstGeom>
          <a:blipFill rotWithShape="1">
            <a:blip r:embed="rId7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r>
              <a:rPr lang="zh-TW" altLang="en-US">
                <a:noFill/>
              </a:rPr>
              <a:t> </a:t>
            </a:r>
          </a:p>
        </p:txBody>
      </p:sp>
      <p:sp>
        <p:nvSpPr>
          <p:cNvPr id="10" name="矩形 9"/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5220072" y="5085184"/>
            <a:ext cx="399340" cy="400110"/>
          </a:xfrm>
          <a:prstGeom prst="rect">
            <a:avLst/>
          </a:prstGeom>
          <a:blipFill rotWithShape="1">
            <a:blip r:embed="rId8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r>
              <a:rPr lang="zh-TW" altLang="en-US">
                <a:noFill/>
              </a:rPr>
              <a:t> </a:t>
            </a:r>
          </a:p>
        </p:txBody>
      </p:sp>
      <p:sp>
        <p:nvSpPr>
          <p:cNvPr id="11" name="矩形 10"/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6948264" y="4437112"/>
            <a:ext cx="366254" cy="400110"/>
          </a:xfrm>
          <a:prstGeom prst="rect">
            <a:avLst/>
          </a:prstGeom>
          <a:blipFill rotWithShape="1">
            <a:blip r:embed="rId9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r>
              <a:rPr lang="zh-TW" altLang="en-US">
                <a:noFill/>
              </a:rPr>
              <a:t> </a:t>
            </a:r>
          </a:p>
        </p:txBody>
      </p:sp>
      <p:sp>
        <p:nvSpPr>
          <p:cNvPr id="3" name="矩形 2"/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7336397" y="3284984"/>
            <a:ext cx="547971" cy="400110"/>
          </a:xfrm>
          <a:prstGeom prst="rect">
            <a:avLst/>
          </a:prstGeom>
          <a:blipFill rotWithShape="1">
            <a:blip r:embed="rId10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r>
              <a:rPr lang="zh-TW" altLang="en-US">
                <a:noFill/>
              </a:rPr>
              <a:t> </a:t>
            </a:r>
          </a:p>
        </p:txBody>
      </p:sp>
      <p:sp>
        <p:nvSpPr>
          <p:cNvPr id="13" name="矩形 12"/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4750072" y="3284984"/>
            <a:ext cx="542008" cy="400110"/>
          </a:xfrm>
          <a:prstGeom prst="rect">
            <a:avLst/>
          </a:prstGeom>
          <a:blipFill rotWithShape="1">
            <a:blip r:embed="rId11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r>
              <a:rPr lang="zh-TW" altLang="en-US">
                <a:noFill/>
              </a:rPr>
              <a:t> </a:t>
            </a:r>
          </a:p>
        </p:txBody>
      </p:sp>
      <p:sp>
        <p:nvSpPr>
          <p:cNvPr id="14" name="矩形 13"/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4580856" y="4688873"/>
            <a:ext cx="495200" cy="400110"/>
          </a:xfrm>
          <a:prstGeom prst="rect">
            <a:avLst/>
          </a:prstGeom>
          <a:blipFill rotWithShape="1">
            <a:blip r:embed="rId12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r>
              <a:rPr lang="zh-TW" altLang="en-US">
                <a:noFill/>
              </a:rPr>
              <a:t> </a:t>
            </a:r>
          </a:p>
        </p:txBody>
      </p:sp>
      <p:sp>
        <p:nvSpPr>
          <p:cNvPr id="15" name="矩形 14"/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1805250" y="3758594"/>
            <a:ext cx="742063" cy="400110"/>
          </a:xfrm>
          <a:prstGeom prst="rect">
            <a:avLst/>
          </a:prstGeom>
          <a:blipFill rotWithShape="1">
            <a:blip r:embed="rId13"/>
            <a:stretch>
              <a:fillRect b="-1538"/>
            </a:stretch>
          </a:blipFill>
        </p:spPr>
        <p:txBody>
          <a:bodyPr/>
          <a:lstStyle/>
          <a:p>
            <a:pPr>
              <a:defRPr/>
            </a:pPr>
            <a:r>
              <a:rPr lang="zh-TW" altLang="en-US">
                <a:noFill/>
              </a:rPr>
              <a:t> </a:t>
            </a:r>
          </a:p>
        </p:txBody>
      </p:sp>
      <p:sp>
        <p:nvSpPr>
          <p:cNvPr id="16" name="矩形 15"/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2871901" y="3258782"/>
            <a:ext cx="547971" cy="400110"/>
          </a:xfrm>
          <a:prstGeom prst="rect">
            <a:avLst/>
          </a:prstGeom>
          <a:blipFill rotWithShape="1">
            <a:blip r:embed="rId14"/>
            <a:stretch>
              <a:fillRect b="-1538"/>
            </a:stretch>
          </a:blipFill>
        </p:spPr>
        <p:txBody>
          <a:bodyPr/>
          <a:lstStyle/>
          <a:p>
            <a:pPr>
              <a:defRPr/>
            </a:pPr>
            <a:r>
              <a:rPr lang="zh-TW" altLang="en-US">
                <a:noFill/>
              </a:rPr>
              <a:t> </a:t>
            </a:r>
          </a:p>
        </p:txBody>
      </p:sp>
      <p:sp>
        <p:nvSpPr>
          <p:cNvPr id="17" name="矩形 16"/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2830327" y="2132856"/>
            <a:ext cx="542008" cy="400110"/>
          </a:xfrm>
          <a:prstGeom prst="rect">
            <a:avLst/>
          </a:prstGeom>
          <a:blipFill rotWithShape="1">
            <a:blip r:embed="rId15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r>
              <a:rPr lang="zh-TW" altLang="en-US">
                <a:noFill/>
              </a:rPr>
              <a:t> </a:t>
            </a:r>
          </a:p>
        </p:txBody>
      </p:sp>
      <p:sp>
        <p:nvSpPr>
          <p:cNvPr id="20" name="矩形 19"/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6444207" y="1556792"/>
            <a:ext cx="892189" cy="400110"/>
          </a:xfrm>
          <a:prstGeom prst="rect">
            <a:avLst/>
          </a:prstGeom>
          <a:blipFill rotWithShape="1">
            <a:blip r:embed="rId16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r>
              <a:rPr lang="zh-TW" altLang="en-US">
                <a:noFill/>
              </a:rPr>
              <a:t> </a:t>
            </a:r>
          </a:p>
        </p:txBody>
      </p:sp>
      <p:sp>
        <p:nvSpPr>
          <p:cNvPr id="21" name="矩形 20"/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3540845" y="2046176"/>
            <a:ext cx="892189" cy="400110"/>
          </a:xfrm>
          <a:prstGeom prst="rect">
            <a:avLst/>
          </a:prstGeom>
          <a:blipFill rotWithShape="1">
            <a:blip r:embed="rId17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r>
              <a:rPr lang="zh-TW" altLang="en-US">
                <a:noFill/>
              </a:rPr>
              <a:t> </a:t>
            </a:r>
          </a:p>
        </p:txBody>
      </p:sp>
      <p:sp>
        <p:nvSpPr>
          <p:cNvPr id="22" name="矩形 21"/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1362086" y="4901098"/>
            <a:ext cx="1440160" cy="400110"/>
          </a:xfrm>
          <a:prstGeom prst="rect">
            <a:avLst/>
          </a:prstGeom>
          <a:blipFill rotWithShape="1">
            <a:blip r:embed="rId18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r>
              <a:rPr lang="zh-TW" altLang="en-US">
                <a:noFill/>
              </a:rPr>
              <a:t> </a:t>
            </a:r>
          </a:p>
        </p:txBody>
      </p:sp>
      <p:sp>
        <p:nvSpPr>
          <p:cNvPr id="23" name="矩形 22"/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1362086" y="5485294"/>
            <a:ext cx="1440160" cy="400110"/>
          </a:xfrm>
          <a:prstGeom prst="rect">
            <a:avLst/>
          </a:prstGeom>
          <a:blipFill rotWithShape="1">
            <a:blip r:embed="rId19"/>
            <a:stretch>
              <a:fillRect b="-1538"/>
            </a:stretch>
          </a:blipFill>
        </p:spPr>
        <p:txBody>
          <a:bodyPr/>
          <a:lstStyle/>
          <a:p>
            <a:pPr>
              <a:defRPr/>
            </a:pPr>
            <a:r>
              <a:rPr lang="zh-TW" altLang="en-US">
                <a:noFill/>
              </a:rPr>
              <a:t> </a:t>
            </a:r>
          </a:p>
        </p:txBody>
      </p:sp>
      <p:sp>
        <p:nvSpPr>
          <p:cNvPr id="24" name="矩形 23"/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89636" y="1756847"/>
            <a:ext cx="1489767" cy="669542"/>
          </a:xfrm>
          <a:prstGeom prst="rect">
            <a:avLst/>
          </a:prstGeom>
          <a:blipFill rotWithShape="1">
            <a:blip r:embed="rId20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r>
              <a:rPr lang="zh-TW" altLang="en-US">
                <a:noFill/>
              </a:rPr>
              <a:t> </a:t>
            </a:r>
          </a:p>
        </p:txBody>
      </p:sp>
      <p:sp>
        <p:nvSpPr>
          <p:cNvPr id="2" name="文字方塊 1"/>
          <p:cNvSpPr txBox="1"/>
          <p:nvPr/>
        </p:nvSpPr>
        <p:spPr>
          <a:xfrm>
            <a:off x="3507137" y="4763169"/>
            <a:ext cx="3032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 smtClean="0">
                <a:solidFill>
                  <a:srgbClr val="FF0000"/>
                </a:solidFill>
              </a:rPr>
              <a:t>x</a:t>
            </a:r>
            <a:endParaRPr lang="zh-TW" altLang="en-US" sz="2000" dirty="0">
              <a:solidFill>
                <a:srgbClr val="FF0000"/>
              </a:solidFill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4003573" y="4764702"/>
            <a:ext cx="3032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 smtClean="0">
                <a:solidFill>
                  <a:srgbClr val="FF0000"/>
                </a:solidFill>
              </a:rPr>
              <a:t>x</a:t>
            </a:r>
            <a:endParaRPr lang="zh-TW" altLang="en-US" sz="20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字方塊 25"/>
              <p:cNvSpPr txBox="1"/>
              <p:nvPr/>
            </p:nvSpPr>
            <p:spPr>
              <a:xfrm>
                <a:off x="4366230" y="1642847"/>
                <a:ext cx="1141874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altLang="zh-TW" sz="220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TW" sz="2200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𝑋</m:t>
                          </m:r>
                          <m:r>
                            <a:rPr lang="en-US" altLang="zh-TW" sz="2200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(</m:t>
                          </m:r>
                          <m:r>
                            <a:rPr lang="en-US" altLang="zh-TW" sz="2200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𝑗</m:t>
                          </m:r>
                          <m:r>
                            <a:rPr lang="zh-TW" altLang="en-US" sz="2200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𝜔</m:t>
                          </m:r>
                          <m:r>
                            <a:rPr lang="en-US" altLang="zh-TW" sz="2200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zh-TW" altLang="en-US" sz="22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6" name="文字方塊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6230" y="1642847"/>
                <a:ext cx="1141874" cy="430887"/>
              </a:xfrm>
              <a:prstGeom prst="rect">
                <a:avLst/>
              </a:prstGeom>
              <a:blipFill rotWithShape="1">
                <a:blip r:embed="rId21"/>
                <a:stretch>
                  <a:fillRect b="-1549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字方塊 26"/>
              <p:cNvSpPr txBox="1"/>
              <p:nvPr/>
            </p:nvSpPr>
            <p:spPr>
              <a:xfrm>
                <a:off x="3995936" y="4027557"/>
                <a:ext cx="1707684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altLang="zh-TW" sz="220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TW" sz="2200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𝑋</m:t>
                          </m:r>
                          <m:r>
                            <a:rPr lang="en-US" altLang="zh-TW" sz="2200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TW" sz="2200" b="0" i="1" smtClean="0">
                                  <a:solidFill>
                                    <a:srgbClr val="C00000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zh-TW" altLang="en-US" sz="2200" b="0" i="1" smtClean="0">
                                  <a:solidFill>
                                    <a:srgbClr val="C00000"/>
                                  </a:solidFill>
                                  <a:latin typeface="Cambria Math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altLang="zh-TW" sz="2200" b="0" i="1" smtClean="0">
                                  <a:solidFill>
                                    <a:srgbClr val="C00000"/>
                                  </a:solidFill>
                                  <a:latin typeface="Cambria Math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altLang="zh-TW" sz="2200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+</m:t>
                          </m:r>
                          <m:r>
                            <a:rPr lang="en-US" altLang="zh-TW" sz="2200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𝑗</m:t>
                          </m:r>
                          <m:r>
                            <a:rPr lang="zh-TW" altLang="en-US" sz="2200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𝜔</m:t>
                          </m:r>
                          <m:r>
                            <a:rPr lang="en-US" altLang="zh-TW" sz="2200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zh-TW" altLang="en-US" sz="22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7" name="文字方塊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5936" y="4027557"/>
                <a:ext cx="1707684" cy="430887"/>
              </a:xfrm>
              <a:prstGeom prst="rect">
                <a:avLst/>
              </a:prstGeom>
              <a:blipFill rotWithShape="1">
                <a:blip r:embed="rId22"/>
                <a:stretch>
                  <a:fillRect b="-1714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577270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矩形 3"/>
          <p:cNvSpPr>
            <a:spLocks noChangeArrowheads="1"/>
          </p:cNvSpPr>
          <p:nvPr/>
        </p:nvSpPr>
        <p:spPr bwMode="auto">
          <a:xfrm>
            <a:off x="0" y="188913"/>
            <a:ext cx="9144000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4572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>
              <a:lnSpc>
                <a:spcPct val="150000"/>
              </a:lnSpc>
              <a:buSzPct val="70000"/>
            </a:pPr>
            <a:r>
              <a:rPr kumimoji="0" lang="en-US" altLang="zh-TW" sz="4000" b="1" u="sng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Poles &amp; Zeros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407" y="1484784"/>
            <a:ext cx="8315041" cy="407181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/>
              <p:cNvSpPr txBox="1"/>
              <p:nvPr/>
            </p:nvSpPr>
            <p:spPr>
              <a:xfrm>
                <a:off x="1727684" y="1340768"/>
                <a:ext cx="50405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latin typeface="Cambria Math"/>
                        </a:rPr>
                        <m:t>𝐼𝑚</m:t>
                      </m:r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7684" y="1340768"/>
                <a:ext cx="504056" cy="40011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2915816" y="2653800"/>
                <a:ext cx="50405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latin typeface="Cambria Math"/>
                        </a:rPr>
                        <m:t>𝑅𝑒</m:t>
                      </m:r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5816" y="2653800"/>
                <a:ext cx="504056" cy="40011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3923928" y="3520692"/>
                <a:ext cx="50405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latin typeface="Cambria Math"/>
                        </a:rPr>
                        <m:t>𝐼𝑚</m:t>
                      </m:r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3928" y="3520692"/>
                <a:ext cx="504056" cy="400110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/>
              <p:cNvSpPr txBox="1"/>
              <p:nvPr/>
            </p:nvSpPr>
            <p:spPr>
              <a:xfrm>
                <a:off x="5076056" y="4581128"/>
                <a:ext cx="50405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latin typeface="Cambria Math"/>
                        </a:rPr>
                        <m:t>𝑅𝑒</m:t>
                      </m:r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6056" y="4581128"/>
                <a:ext cx="504056" cy="400110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/>
              <p:cNvSpPr txBox="1"/>
              <p:nvPr/>
            </p:nvSpPr>
            <p:spPr>
              <a:xfrm>
                <a:off x="2465766" y="2164794"/>
                <a:ext cx="52205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1.0</m:t>
                      </m:r>
                    </m:oMath>
                  </m:oMathPara>
                </a14:m>
                <a:endParaRPr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5766" y="2164794"/>
                <a:ext cx="522058" cy="400110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1590760" y="3068960"/>
                <a:ext cx="43204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TW" altLang="en-US" sz="2000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𝜔</m:t>
                          </m:r>
                        </m:e>
                        <m:sub>
                          <m:r>
                            <a:rPr lang="en-US" altLang="zh-TW" sz="2000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0760" y="3068960"/>
                <a:ext cx="432048" cy="400110"/>
              </a:xfrm>
              <a:prstGeom prst="rect">
                <a:avLst/>
              </a:prstGeom>
              <a:blipFill rotWithShape="1">
                <a:blip r:embed="rId8"/>
                <a:stretch>
                  <a:fillRect r="-140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/>
              <p:cNvSpPr txBox="1"/>
              <p:nvPr/>
            </p:nvSpPr>
            <p:spPr>
              <a:xfrm>
                <a:off x="1835696" y="2924944"/>
                <a:ext cx="43204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TW" altLang="en-US" sz="2000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𝜔</m:t>
                          </m:r>
                        </m:e>
                        <m:sub>
                          <m:r>
                            <a:rPr lang="en-US" altLang="zh-TW" sz="2000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1" name="文字方塊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5696" y="2924944"/>
                <a:ext cx="432048" cy="400110"/>
              </a:xfrm>
              <a:prstGeom prst="rect">
                <a:avLst/>
              </a:prstGeom>
              <a:blipFill rotWithShape="1">
                <a:blip r:embed="rId9"/>
                <a:stretch>
                  <a:fillRect r="-4225" b="-153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2284363" y="3284984"/>
                <a:ext cx="944618" cy="4101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2000" i="1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𝑟</m:t>
                          </m:r>
                        </m:e>
                        <m:sub>
                          <m:r>
                            <a:rPr lang="en-US" altLang="zh-TW" sz="2000" i="1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</m:sSub>
                      <m:sSup>
                        <m:sSupPr>
                          <m:ctrlPr>
                            <a:rPr lang="en-US" altLang="zh-TW" sz="2000" i="1">
                              <a:solidFill>
                                <a:srgbClr val="C00000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TW" sz="2000" i="1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altLang="zh-TW" sz="2000" i="1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𝑗</m:t>
                          </m:r>
                          <m:sSub>
                            <m:sSubPr>
                              <m:ctrlPr>
                                <a:rPr lang="en-US" altLang="zh-TW" sz="2000" i="1" smtClean="0">
                                  <a:solidFill>
                                    <a:srgbClr val="C00000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zh-TW" altLang="en-US" sz="2000" i="1" smtClean="0">
                                  <a:solidFill>
                                    <a:srgbClr val="C00000"/>
                                  </a:solidFill>
                                  <a:latin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zh-TW" sz="2000" b="0" i="1" smtClean="0">
                                  <a:solidFill>
                                    <a:srgbClr val="C00000"/>
                                  </a:solidFill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zh-TW" altLang="en-US" sz="2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4363" y="3284984"/>
                <a:ext cx="944618" cy="410112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/>
              <p:cNvSpPr/>
              <p:nvPr/>
            </p:nvSpPr>
            <p:spPr>
              <a:xfrm>
                <a:off x="251520" y="3437384"/>
                <a:ext cx="950581" cy="4101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2000" i="1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𝑟</m:t>
                          </m:r>
                        </m:e>
                        <m:sub>
                          <m:r>
                            <a:rPr lang="en-US" altLang="zh-TW" sz="2000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lang="en-US" altLang="zh-TW" sz="2000" i="1">
                              <a:solidFill>
                                <a:srgbClr val="C00000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TW" sz="2000" i="1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altLang="zh-TW" sz="2000" i="1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𝑗</m:t>
                          </m:r>
                          <m:sSub>
                            <m:sSubPr>
                              <m:ctrlPr>
                                <a:rPr lang="en-US" altLang="zh-TW" sz="2000" i="1" smtClean="0">
                                  <a:solidFill>
                                    <a:srgbClr val="C00000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zh-TW" altLang="en-US" sz="2000" i="1" smtClean="0">
                                  <a:solidFill>
                                    <a:srgbClr val="C00000"/>
                                  </a:solidFill>
                                  <a:latin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zh-TW" sz="2000" b="0" i="1" smtClean="0">
                                  <a:solidFill>
                                    <a:srgbClr val="C00000"/>
                                  </a:solidFill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zh-TW" altLang="en-US" sz="2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6" name="矩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3437384"/>
                <a:ext cx="950581" cy="410112"/>
              </a:xfrm>
              <a:prstGeom prst="rect">
                <a:avLst/>
              </a:prstGeom>
              <a:blipFill rotWithShape="1">
                <a:blip r:embed="rId11"/>
                <a:stretch>
                  <a:fillRect b="-149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文字方塊 16"/>
          <p:cNvSpPr txBox="1"/>
          <p:nvPr/>
        </p:nvSpPr>
        <p:spPr>
          <a:xfrm>
            <a:off x="318419" y="4077072"/>
            <a:ext cx="7971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 smtClean="0">
                <a:solidFill>
                  <a:srgbClr val="C00000"/>
                </a:solidFill>
              </a:rPr>
              <a:t>zero</a:t>
            </a:r>
            <a:endParaRPr lang="zh-TW" altLang="en-US" sz="2000" dirty="0">
              <a:solidFill>
                <a:srgbClr val="C00000"/>
              </a:solidFill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2202456" y="4033659"/>
            <a:ext cx="7971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 smtClean="0">
                <a:solidFill>
                  <a:srgbClr val="C00000"/>
                </a:solidFill>
              </a:rPr>
              <a:t>pole</a:t>
            </a:r>
            <a:endParaRPr lang="zh-TW" altLang="en-US" sz="2000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/>
              <p:cNvSpPr txBox="1"/>
              <p:nvPr/>
            </p:nvSpPr>
            <p:spPr>
              <a:xfrm>
                <a:off x="5076056" y="3212976"/>
                <a:ext cx="43204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TW" altLang="en-US" sz="20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𝜔</m:t>
                          </m:r>
                        </m:e>
                        <m:sub>
                          <m:r>
                            <a:rPr lang="en-US" altLang="zh-TW" sz="20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文字方塊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6056" y="3212976"/>
                <a:ext cx="432048" cy="400110"/>
              </a:xfrm>
              <a:prstGeom prst="rect">
                <a:avLst/>
              </a:prstGeom>
              <a:blipFill rotWithShape="1">
                <a:blip r:embed="rId12"/>
                <a:stretch>
                  <a:fillRect r="-140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字方塊 19"/>
              <p:cNvSpPr txBox="1"/>
              <p:nvPr/>
            </p:nvSpPr>
            <p:spPr>
              <a:xfrm>
                <a:off x="6732240" y="3212976"/>
                <a:ext cx="43204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TW" altLang="en-US" sz="20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𝜔</m:t>
                          </m:r>
                        </m:e>
                        <m:sub>
                          <m:r>
                            <a:rPr lang="en-US" altLang="zh-TW" sz="20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文字方塊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2240" y="3212976"/>
                <a:ext cx="432048" cy="400110"/>
              </a:xfrm>
              <a:prstGeom prst="rect">
                <a:avLst/>
              </a:prstGeom>
              <a:blipFill rotWithShape="1">
                <a:blip r:embed="rId13"/>
                <a:stretch>
                  <a:fillRect r="-422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8388424" y="2996952"/>
                <a:ext cx="43396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000" i="1">
                          <a:latin typeface="Cambria Math"/>
                        </a:rPr>
                        <m:t>𝜔</m:t>
                      </m:r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8424" y="2996952"/>
                <a:ext cx="433965" cy="400110"/>
              </a:xfrm>
              <a:prstGeom prst="rect">
                <a:avLst/>
              </a:prstGeom>
              <a:blipFill rotWithShape="1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1"/>
              <p:cNvSpPr txBox="1"/>
              <p:nvPr/>
            </p:nvSpPr>
            <p:spPr>
              <a:xfrm>
                <a:off x="4815027" y="3861048"/>
                <a:ext cx="52205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1.0</m:t>
                      </m:r>
                    </m:oMath>
                  </m:oMathPara>
                </a14:m>
                <a:endParaRPr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文字方塊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5027" y="3861048"/>
                <a:ext cx="522058" cy="400110"/>
              </a:xfrm>
              <a:prstGeom prst="rect">
                <a:avLst/>
              </a:prstGeom>
              <a:blipFill rotWithShape="1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/>
              <p:cNvSpPr/>
              <p:nvPr/>
            </p:nvSpPr>
            <p:spPr>
              <a:xfrm>
                <a:off x="4836378" y="5261138"/>
                <a:ext cx="45570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20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𝑟</m:t>
                          </m:r>
                        </m:e>
                        <m:sub>
                          <m:r>
                            <a:rPr lang="en-US" altLang="zh-TW" sz="20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2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5" name="矩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6378" y="5261138"/>
                <a:ext cx="455702" cy="400110"/>
              </a:xfrm>
              <a:prstGeom prst="rect">
                <a:avLst/>
              </a:prstGeom>
              <a:blipFill rotWithShape="1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矩形 23"/>
              <p:cNvSpPr/>
              <p:nvPr/>
            </p:nvSpPr>
            <p:spPr>
              <a:xfrm>
                <a:off x="3840436" y="1918290"/>
                <a:ext cx="1061124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altLang="zh-TW" sz="20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0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TW" sz="20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TW" sz="20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TW" sz="20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−1</m:t>
                          </m:r>
                        </m:e>
                      </m:d>
                    </m:oMath>
                  </m:oMathPara>
                </a14:m>
                <a:endParaRPr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矩形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0436" y="1918290"/>
                <a:ext cx="1061124" cy="400110"/>
              </a:xfrm>
              <a:prstGeom prst="rect">
                <a:avLst/>
              </a:prstGeom>
              <a:blipFill rotWithShape="1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矩形 24"/>
              <p:cNvSpPr/>
              <p:nvPr/>
            </p:nvSpPr>
            <p:spPr>
              <a:xfrm>
                <a:off x="4476338" y="1556792"/>
                <a:ext cx="45570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20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𝑟</m:t>
                          </m:r>
                        </m:e>
                        <m:sub>
                          <m:r>
                            <a:rPr lang="en-US" altLang="zh-TW" sz="20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2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5" name="矩形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6338" y="1556792"/>
                <a:ext cx="455702" cy="400110"/>
              </a:xfrm>
              <a:prstGeom prst="rect">
                <a:avLst/>
              </a:prstGeom>
              <a:blipFill rotWithShape="1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矩形 25"/>
              <p:cNvSpPr/>
              <p:nvPr/>
            </p:nvSpPr>
            <p:spPr>
              <a:xfrm>
                <a:off x="7440836" y="2449398"/>
                <a:ext cx="1067087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altLang="zh-TW" sz="20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0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TW" sz="20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TW" sz="20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TW" sz="20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−1</m:t>
                          </m:r>
                        </m:e>
                      </m:d>
                    </m:oMath>
                  </m:oMathPara>
                </a14:m>
                <a:endParaRPr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" name="矩形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0836" y="2449398"/>
                <a:ext cx="1067087" cy="400110"/>
              </a:xfrm>
              <a:prstGeom prst="rect">
                <a:avLst/>
              </a:prstGeom>
              <a:blipFill rotWithShape="1">
                <a:blip r:embed="rId19"/>
                <a:stretch>
                  <a:fillRect b="-153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矩形 26"/>
              <p:cNvSpPr/>
              <p:nvPr/>
            </p:nvSpPr>
            <p:spPr>
              <a:xfrm>
                <a:off x="8076738" y="2087900"/>
                <a:ext cx="45570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20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𝑟</m:t>
                          </m:r>
                        </m:e>
                        <m:sub>
                          <m:r>
                            <a:rPr lang="en-US" altLang="zh-TW" sz="20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2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7" name="矩形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6738" y="2087900"/>
                <a:ext cx="455702" cy="400110"/>
              </a:xfrm>
              <a:prstGeom prst="rect">
                <a:avLst/>
              </a:prstGeom>
              <a:blipFill rotWithShape="1">
                <a:blip r:embed="rId20"/>
                <a:stretch>
                  <a:fillRect b="-153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矩形 27"/>
              <p:cNvSpPr/>
              <p:nvPr/>
            </p:nvSpPr>
            <p:spPr>
              <a:xfrm>
                <a:off x="5436096" y="4077072"/>
                <a:ext cx="1394484" cy="4397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altLang="zh-TW" sz="200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000" i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TW" sz="2000" i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𝑋</m:t>
                              </m:r>
                              <m:r>
                                <a:rPr lang="en-US" altLang="zh-TW" sz="2000" i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(</m:t>
                              </m:r>
                              <m:r>
                                <a:rPr lang="en-US" altLang="zh-TW" sz="2000" i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TW" sz="2000" i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3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altLang="zh-TW" sz="2000" i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TW" sz="2000" i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TW" sz="2000" i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𝑗</m:t>
                              </m:r>
                              <m:r>
                                <a:rPr lang="zh-TW" altLang="en-US" sz="2000" i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𝜔</m:t>
                              </m:r>
                            </m:sup>
                          </m:sSup>
                          <m:r>
                            <a:rPr lang="en-US" altLang="zh-TW" sz="20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zh-TW" altLang="en-US" sz="2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8" name="矩形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6096" y="4077072"/>
                <a:ext cx="1394484" cy="439736"/>
              </a:xfrm>
              <a:prstGeom prst="rect">
                <a:avLst/>
              </a:prstGeom>
              <a:blipFill rotWithShape="1">
                <a:blip r:embed="rId21"/>
                <a:stretch>
                  <a:fillRect b="-972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矩形 2"/>
          <p:cNvSpPr>
            <a:spLocks noChangeArrowheads="1"/>
          </p:cNvSpPr>
          <p:nvPr/>
        </p:nvSpPr>
        <p:spPr bwMode="auto">
          <a:xfrm>
            <a:off x="0" y="188823"/>
            <a:ext cx="9144000" cy="9050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457200" eaLnBrk="0" hangingPunct="0">
              <a:spcBef>
                <a:spcPct val="20000"/>
              </a:spcBef>
              <a:buFont typeface="Arial" charset="0"/>
              <a:buChar char="•"/>
              <a:tabLst>
                <a:tab pos="533400" algn="l"/>
              </a:tabLst>
              <a:defRPr sz="32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tabLst>
                <a:tab pos="533400" algn="l"/>
              </a:tabLst>
              <a:defRPr sz="28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tabLst>
                <a:tab pos="533400" algn="l"/>
              </a:tabLst>
              <a:defRPr sz="24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SzPct val="70000"/>
              <a:buNone/>
            </a:pPr>
            <a:r>
              <a:rPr kumimoji="0" lang="en-US" altLang="zh-TW" sz="4000" b="1" u="sng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Chapters 3, 4, 5, 9, </a:t>
            </a:r>
            <a:r>
              <a:rPr kumimoji="0" lang="en-US" altLang="zh-TW" sz="4000" b="1" u="sng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10</a:t>
            </a:r>
            <a:r>
              <a:rPr kumimoji="0" lang="en-US" altLang="zh-TW" sz="4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kumimoji="0" lang="en-US" altLang="zh-TW" sz="26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(p.2 of 9.0</a:t>
            </a:r>
            <a:r>
              <a:rPr kumimoji="0" lang="en-US" altLang="zh-TW" sz="26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endParaRPr kumimoji="0" lang="en-US" altLang="zh-TW" sz="26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6515100" y="1322388"/>
            <a:ext cx="577850" cy="5222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lvl="1" fontAlgn="auto">
              <a:spcBef>
                <a:spcPts val="1200"/>
              </a:spcBef>
              <a:spcAft>
                <a:spcPts val="0"/>
              </a:spcAft>
              <a:buSzPct val="100000"/>
              <a:defRPr/>
            </a:pPr>
            <a:r>
              <a:rPr kumimoji="0" lang="en-US" altLang="zh-TW" sz="2800" i="1" kern="100" dirty="0">
                <a:solidFill>
                  <a:schemeClr val="tx2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j</a:t>
            </a:r>
            <a:r>
              <a:rPr kumimoji="0" lang="el-GR" altLang="zh-TW" sz="2800" i="1" kern="100" dirty="0">
                <a:solidFill>
                  <a:schemeClr val="tx2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ω</a:t>
            </a:r>
            <a:endParaRPr kumimoji="0" lang="en-US" altLang="zh-TW" sz="2800" i="1" kern="100" dirty="0">
              <a:solidFill>
                <a:schemeClr val="tx2"/>
              </a:solidFill>
              <a:latin typeface="Times New Roman" pitchFamily="18" charset="0"/>
              <a:ea typeface="標楷體"/>
              <a:cs typeface="Times New Roman" pitchFamily="18" charset="0"/>
            </a:endParaRPr>
          </a:p>
        </p:txBody>
      </p:sp>
      <p:pic>
        <p:nvPicPr>
          <p:cNvPr id="4100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1844675"/>
            <a:ext cx="8424863" cy="428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101" name="物件 2"/>
          <p:cNvGraphicFramePr>
            <a:graphicFrameLocks noChangeAspect="1"/>
          </p:cNvGraphicFramePr>
          <p:nvPr/>
        </p:nvGraphicFramePr>
        <p:xfrm>
          <a:off x="8388350" y="2600325"/>
          <a:ext cx="431800" cy="396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010" name="方程式" r:id="rId4" imgW="152334" imgH="139639" progId="Equation.3">
                  <p:embed/>
                </p:oleObj>
              </mc:Choice>
              <mc:Fallback>
                <p:oleObj name="方程式" r:id="rId4" imgW="152334" imgH="139639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8350" y="2600325"/>
                        <a:ext cx="431800" cy="39687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" name="直線接點 4"/>
          <p:cNvCxnSpPr/>
          <p:nvPr/>
        </p:nvCxnSpPr>
        <p:spPr>
          <a:xfrm>
            <a:off x="5940425" y="981075"/>
            <a:ext cx="0" cy="5037138"/>
          </a:xfrm>
          <a:prstGeom prst="line">
            <a:avLst/>
          </a:prstGeom>
          <a:ln>
            <a:prstDash val="lg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103" name="文字方塊 5"/>
          <p:cNvSpPr txBox="1">
            <a:spLocks noChangeArrowheads="1"/>
          </p:cNvSpPr>
          <p:nvPr/>
        </p:nvSpPr>
        <p:spPr bwMode="auto">
          <a:xfrm>
            <a:off x="473075" y="1581150"/>
            <a:ext cx="11461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2400"/>
              <a:t>Chap 3</a:t>
            </a:r>
            <a:endParaRPr lang="zh-TW" altLang="en-US" sz="2400"/>
          </a:p>
        </p:txBody>
      </p:sp>
      <p:sp>
        <p:nvSpPr>
          <p:cNvPr id="4104" name="文字方塊 9"/>
          <p:cNvSpPr txBox="1">
            <a:spLocks noChangeArrowheads="1"/>
          </p:cNvSpPr>
          <p:nvPr/>
        </p:nvSpPr>
        <p:spPr bwMode="auto">
          <a:xfrm>
            <a:off x="4375150" y="1581150"/>
            <a:ext cx="1147763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2400"/>
              <a:t>Chap 5</a:t>
            </a:r>
            <a:endParaRPr lang="zh-TW" altLang="en-US" sz="2400"/>
          </a:p>
        </p:txBody>
      </p:sp>
      <p:sp>
        <p:nvSpPr>
          <p:cNvPr id="4105" name="文字方塊 10"/>
          <p:cNvSpPr txBox="1">
            <a:spLocks noChangeArrowheads="1"/>
          </p:cNvSpPr>
          <p:nvPr/>
        </p:nvSpPr>
        <p:spPr bwMode="auto">
          <a:xfrm>
            <a:off x="2560638" y="1581150"/>
            <a:ext cx="1147762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2400"/>
              <a:t>Chap 4</a:t>
            </a:r>
            <a:endParaRPr lang="zh-TW" altLang="en-US" sz="2400"/>
          </a:p>
        </p:txBody>
      </p:sp>
      <p:sp>
        <p:nvSpPr>
          <p:cNvPr id="4106" name="文字方塊 11"/>
          <p:cNvSpPr txBox="1">
            <a:spLocks noChangeArrowheads="1"/>
          </p:cNvSpPr>
          <p:nvPr/>
        </p:nvSpPr>
        <p:spPr bwMode="auto">
          <a:xfrm>
            <a:off x="7667625" y="4149725"/>
            <a:ext cx="122555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2400"/>
              <a:t>Chap 10</a:t>
            </a:r>
            <a:endParaRPr lang="zh-TW" altLang="en-US" sz="2400"/>
          </a:p>
        </p:txBody>
      </p:sp>
      <p:sp>
        <p:nvSpPr>
          <p:cNvPr id="4107" name="文字方塊 12"/>
          <p:cNvSpPr txBox="1">
            <a:spLocks noChangeArrowheads="1"/>
          </p:cNvSpPr>
          <p:nvPr/>
        </p:nvSpPr>
        <p:spPr bwMode="auto">
          <a:xfrm>
            <a:off x="7667625" y="1268413"/>
            <a:ext cx="12255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2400"/>
              <a:t>Chap 9</a:t>
            </a:r>
            <a:endParaRPr lang="zh-TW" altLang="en-US" sz="2400"/>
          </a:p>
        </p:txBody>
      </p:sp>
      <p:sp>
        <p:nvSpPr>
          <p:cNvPr id="14" name="文字方塊 13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6911747" y="3831431"/>
            <a:ext cx="612581" cy="461665"/>
          </a:xfrm>
          <a:prstGeom prst="rect">
            <a:avLst/>
          </a:prstGeom>
          <a:blipFill rotWithShape="1">
            <a:blip r:embed="rId6"/>
            <a:stretch>
              <a:fillRect l="-3000"/>
            </a:stretch>
          </a:blipFill>
        </p:spPr>
        <p:txBody>
          <a:bodyPr/>
          <a:lstStyle/>
          <a:p>
            <a:pPr>
              <a:defRPr/>
            </a:pPr>
            <a:r>
              <a:rPr lang="zh-TW" altLang="en-US">
                <a:noFill/>
              </a:rPr>
              <a:t> </a:t>
            </a:r>
          </a:p>
        </p:txBody>
      </p:sp>
      <p:sp>
        <p:nvSpPr>
          <p:cNvPr id="15" name="文字方塊 14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8172400" y="4884018"/>
            <a:ext cx="612581" cy="461665"/>
          </a:xfrm>
          <a:prstGeom prst="rect">
            <a:avLst/>
          </a:prstGeom>
          <a:blipFill rotWithShape="1">
            <a:blip r:embed="rId7"/>
            <a:stretch>
              <a:fillRect l="-3000"/>
            </a:stretch>
          </a:blipFill>
        </p:spPr>
        <p:txBody>
          <a:bodyPr/>
          <a:lstStyle/>
          <a:p>
            <a:pPr>
              <a:defRPr/>
            </a:pPr>
            <a:r>
              <a:rPr lang="zh-TW" altLang="en-US">
                <a:noFill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3882618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矩形 3"/>
          <p:cNvSpPr>
            <a:spLocks noChangeArrowheads="1"/>
          </p:cNvSpPr>
          <p:nvPr/>
        </p:nvSpPr>
        <p:spPr bwMode="auto">
          <a:xfrm>
            <a:off x="0" y="188823"/>
            <a:ext cx="9144000" cy="9050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4572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>
              <a:lnSpc>
                <a:spcPct val="150000"/>
              </a:lnSpc>
              <a:buSzPct val="70000"/>
            </a:pPr>
            <a:r>
              <a:rPr kumimoji="0" lang="en-US" altLang="zh-TW" sz="4000" b="1" u="sng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Z-Transform</a:t>
            </a:r>
            <a:r>
              <a:rPr kumimoji="0" lang="en-US" altLang="zh-TW" sz="4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kumimoji="0" lang="en-US" altLang="zh-TW" sz="26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(p.12 of 10.0</a:t>
            </a:r>
            <a:r>
              <a:rPr kumimoji="0" lang="en-US" altLang="zh-TW" sz="26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endParaRPr kumimoji="0" lang="en-US" altLang="zh-TW" sz="26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3" y="1628799"/>
            <a:ext cx="6442405" cy="4579772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6660232" y="1460683"/>
            <a:ext cx="10801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 smtClean="0"/>
              <a:t>z-plane</a:t>
            </a:r>
            <a:endParaRPr lang="zh-TW" altLang="en-US" sz="2000" dirty="0"/>
          </a:p>
        </p:txBody>
      </p:sp>
      <p:sp>
        <p:nvSpPr>
          <p:cNvPr id="6" name="文字方塊 5"/>
          <p:cNvSpPr txBox="1"/>
          <p:nvPr/>
        </p:nvSpPr>
        <p:spPr>
          <a:xfrm>
            <a:off x="251520" y="2064296"/>
            <a:ext cx="10801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 smtClean="0"/>
              <a:t>s-plane</a:t>
            </a:r>
            <a:endParaRPr lang="zh-TW" alt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1475656" y="1344284"/>
                <a:ext cx="51007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𝑗</m:t>
                      </m:r>
                      <m:r>
                        <m:rPr>
                          <m:sty m:val="p"/>
                        </m:rPr>
                        <a:rPr lang="el-GR" altLang="zh-TW" sz="2000" i="1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Ω</m:t>
                      </m:r>
                    </m:oMath>
                  </m:oMathPara>
                </a14:m>
                <a:endParaRPr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5656" y="1344284"/>
                <a:ext cx="510075" cy="400110"/>
              </a:xfrm>
              <a:prstGeom prst="rect">
                <a:avLst/>
              </a:prstGeom>
              <a:blipFill rotWithShape="1">
                <a:blip r:embed="rId3"/>
                <a:stretch>
                  <a:fillRect b="-1384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1835696" y="4293096"/>
                <a:ext cx="51007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𝑗</m:t>
                      </m:r>
                      <m:r>
                        <m:rPr>
                          <m:sty m:val="p"/>
                        </m:rPr>
                        <a:rPr lang="el-GR" altLang="zh-TW" sz="2000" i="1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Ω</m:t>
                      </m:r>
                    </m:oMath>
                  </m:oMathPara>
                </a14:m>
                <a:endParaRPr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5696" y="4293096"/>
                <a:ext cx="510075" cy="400110"/>
              </a:xfrm>
              <a:prstGeom prst="rect">
                <a:avLst/>
              </a:prstGeom>
              <a:blipFill rotWithShape="1">
                <a:blip r:embed="rId4"/>
                <a:stretch>
                  <a:fillRect b="-1212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/>
              <p:cNvSpPr txBox="1"/>
              <p:nvPr/>
            </p:nvSpPr>
            <p:spPr>
              <a:xfrm>
                <a:off x="3203848" y="3140968"/>
                <a:ext cx="32403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TW" altLang="en-US" sz="2000" b="0" i="1" smtClean="0">
                          <a:latin typeface="Cambria Math"/>
                        </a:rPr>
                        <m:t>𝜎</m:t>
                      </m:r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9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3848" y="3140968"/>
                <a:ext cx="324036" cy="400110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2987824" y="5301208"/>
                <a:ext cx="32403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TW" altLang="en-US" sz="2000" b="0" i="1" smtClean="0">
                          <a:latin typeface="Cambria Math"/>
                        </a:rPr>
                        <m:t>𝜎</m:t>
                      </m:r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7824" y="5301208"/>
                <a:ext cx="324036" cy="400110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矩形 2"/>
          <p:cNvSpPr/>
          <p:nvPr/>
        </p:nvSpPr>
        <p:spPr>
          <a:xfrm>
            <a:off x="2667613" y="4613066"/>
            <a:ext cx="28565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dirty="0"/>
              <a:t>s</a:t>
            </a:r>
            <a:endParaRPr lang="zh-TW" alt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/>
              <p:cNvSpPr txBox="1"/>
              <p:nvPr/>
            </p:nvSpPr>
            <p:spPr>
              <a:xfrm>
                <a:off x="1907704" y="4757082"/>
                <a:ext cx="47320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solidFill>
                            <a:srgbClr val="C00000"/>
                          </a:solidFill>
                          <a:latin typeface="Cambria Math"/>
                        </a:rPr>
                        <m:t>2</m:t>
                      </m:r>
                      <m:r>
                        <a:rPr lang="zh-TW" altLang="en-US" sz="2000" b="0" i="1" smtClean="0">
                          <a:solidFill>
                            <a:srgbClr val="C00000"/>
                          </a:solidFill>
                          <a:latin typeface="Cambria Math"/>
                        </a:rPr>
                        <m:t>𝜋</m:t>
                      </m:r>
                    </m:oMath>
                  </m:oMathPara>
                </a14:m>
                <a:endParaRPr lang="zh-TW" altLang="en-US" sz="2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2" name="文字方塊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7704" y="4757082"/>
                <a:ext cx="473204" cy="400110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/>
              <p:cNvSpPr txBox="1"/>
              <p:nvPr/>
            </p:nvSpPr>
            <p:spPr>
              <a:xfrm>
                <a:off x="1628850" y="2074118"/>
                <a:ext cx="47320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solidFill>
                            <a:srgbClr val="C00000"/>
                          </a:solidFill>
                          <a:latin typeface="Cambria Math"/>
                        </a:rPr>
                        <m:t>2</m:t>
                      </m:r>
                      <m:r>
                        <a:rPr lang="zh-TW" altLang="en-US" sz="2000" b="0" i="1" smtClean="0">
                          <a:solidFill>
                            <a:srgbClr val="C00000"/>
                          </a:solidFill>
                          <a:latin typeface="Cambria Math"/>
                        </a:rPr>
                        <m:t>𝜋</m:t>
                      </m:r>
                    </m:oMath>
                  </m:oMathPara>
                </a14:m>
                <a:endParaRPr lang="zh-TW" altLang="en-US" sz="2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3" name="文字方塊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8850" y="2074118"/>
                <a:ext cx="473204" cy="400110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/>
              <p:cNvSpPr/>
              <p:nvPr/>
            </p:nvSpPr>
            <p:spPr>
              <a:xfrm>
                <a:off x="1547664" y="3718630"/>
                <a:ext cx="385041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i="1" smtClean="0">
                          <a:solidFill>
                            <a:srgbClr val="C00000"/>
                          </a:solidFill>
                          <a:latin typeface="Cambria Math"/>
                        </a:rPr>
                        <m:t>0</m:t>
                      </m:r>
                    </m:oMath>
                  </m:oMathPara>
                </a14:m>
                <a:endParaRPr lang="zh-TW" altLang="en-US" sz="2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664" y="3718630"/>
                <a:ext cx="385041" cy="400110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/>
              <p:cNvSpPr txBox="1"/>
              <p:nvPr/>
            </p:nvSpPr>
            <p:spPr>
              <a:xfrm>
                <a:off x="827584" y="3356992"/>
                <a:ext cx="43204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TW" altLang="en-US" sz="20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𝜎</m:t>
                          </m:r>
                        </m:e>
                        <m:sub>
                          <m:r>
                            <a:rPr lang="en-US" altLang="zh-TW" sz="20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5" name="文字方塊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584" y="3356992"/>
                <a:ext cx="432048" cy="400110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/>
              <p:cNvSpPr txBox="1"/>
              <p:nvPr/>
            </p:nvSpPr>
            <p:spPr>
              <a:xfrm>
                <a:off x="1842260" y="3356992"/>
                <a:ext cx="43204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TW" altLang="en-US" sz="20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𝜎</m:t>
                          </m:r>
                        </m:e>
                        <m:sub>
                          <m:r>
                            <a:rPr lang="en-US" altLang="zh-TW" sz="20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6" name="文字方塊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2260" y="3356992"/>
                <a:ext cx="432048" cy="400110"/>
              </a:xfrm>
              <a:prstGeom prst="rect">
                <a:avLst/>
              </a:prstGeom>
              <a:blipFill rotWithShape="1">
                <a:blip r:embed="rId11"/>
                <a:stretch>
                  <a:fillRect b="-153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/>
              <p:cNvSpPr txBox="1"/>
              <p:nvPr/>
            </p:nvSpPr>
            <p:spPr>
              <a:xfrm>
                <a:off x="2987825" y="1826408"/>
                <a:ext cx="1080120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2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𝑧</m:t>
                      </m:r>
                      <m:r>
                        <a:rPr lang="en-US" altLang="zh-TW" sz="22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altLang="zh-TW" sz="22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TW" sz="22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altLang="zh-TW" sz="22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𝑠</m:t>
                          </m:r>
                        </m:sup>
                      </m:sSup>
                    </m:oMath>
                  </m:oMathPara>
                </a14:m>
                <a:endParaRPr lang="zh-TW" altLang="en-US" sz="22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7" name="文字方塊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7825" y="1826408"/>
                <a:ext cx="1080120" cy="430887"/>
              </a:xfrm>
              <a:prstGeom prst="rect">
                <a:avLst/>
              </a:prstGeom>
              <a:blipFill rotWithShape="1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/>
              <p:cNvSpPr txBox="1"/>
              <p:nvPr/>
            </p:nvSpPr>
            <p:spPr>
              <a:xfrm>
                <a:off x="5220072" y="1460683"/>
                <a:ext cx="50405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latin typeface="Cambria Math"/>
                        </a:rPr>
                        <m:t>𝐼𝑚</m:t>
                      </m:r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18" name="文字方塊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0072" y="1460683"/>
                <a:ext cx="504056" cy="400110"/>
              </a:xfrm>
              <a:prstGeom prst="rect">
                <a:avLst/>
              </a:prstGeom>
              <a:blipFill rotWithShape="1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/>
              <p:cNvSpPr txBox="1"/>
              <p:nvPr/>
            </p:nvSpPr>
            <p:spPr>
              <a:xfrm>
                <a:off x="6876256" y="2848849"/>
                <a:ext cx="50405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latin typeface="Cambria Math"/>
                        </a:rPr>
                        <m:t>𝑅𝑒</m:t>
                      </m:r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19" name="文字方塊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6256" y="2848849"/>
                <a:ext cx="504056" cy="400110"/>
              </a:xfrm>
              <a:prstGeom prst="rect">
                <a:avLst/>
              </a:prstGeom>
              <a:blipFill rotWithShape="1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字方塊 19"/>
              <p:cNvSpPr txBox="1"/>
              <p:nvPr/>
            </p:nvSpPr>
            <p:spPr>
              <a:xfrm>
                <a:off x="4860032" y="4253026"/>
                <a:ext cx="50405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latin typeface="Cambria Math"/>
                        </a:rPr>
                        <m:t>𝐼𝑚</m:t>
                      </m:r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20" name="文字方塊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0032" y="4253026"/>
                <a:ext cx="504056" cy="400110"/>
              </a:xfrm>
              <a:prstGeom prst="rect">
                <a:avLst/>
              </a:prstGeom>
              <a:blipFill rotWithShape="1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字方塊 20"/>
              <p:cNvSpPr txBox="1"/>
              <p:nvPr/>
            </p:nvSpPr>
            <p:spPr>
              <a:xfrm>
                <a:off x="6228184" y="5301208"/>
                <a:ext cx="50405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latin typeface="Cambria Math"/>
                        </a:rPr>
                        <m:t>𝑅𝑒</m:t>
                      </m:r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21" name="文字方塊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8184" y="5301208"/>
                <a:ext cx="504056" cy="400110"/>
              </a:xfrm>
              <a:prstGeom prst="rect">
                <a:avLst/>
              </a:prstGeom>
              <a:blipFill rotWithShape="1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矩形 21"/>
          <p:cNvSpPr/>
          <p:nvPr/>
        </p:nvSpPr>
        <p:spPr>
          <a:xfrm>
            <a:off x="6085356" y="4757082"/>
            <a:ext cx="28565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dirty="0" smtClean="0"/>
              <a:t>z</a:t>
            </a:r>
            <a:endParaRPr lang="zh-TW" alt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22"/>
              <p:cNvSpPr txBox="1"/>
              <p:nvPr/>
            </p:nvSpPr>
            <p:spPr>
              <a:xfrm>
                <a:off x="6746141" y="2289745"/>
                <a:ext cx="104411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𝑟</m:t>
                      </m:r>
                      <m:r>
                        <a:rPr lang="en-US" altLang="zh-TW" sz="20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=1.0</m:t>
                      </m:r>
                    </m:oMath>
                  </m:oMathPara>
                </a14:m>
                <a:endParaRPr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文字方塊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6141" y="2289745"/>
                <a:ext cx="1044116" cy="400110"/>
              </a:xfrm>
              <a:prstGeom prst="rect">
                <a:avLst/>
              </a:prstGeom>
              <a:blipFill rotWithShape="1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矩形 23"/>
              <p:cNvSpPr/>
              <p:nvPr/>
            </p:nvSpPr>
            <p:spPr>
              <a:xfrm>
                <a:off x="5726569" y="4062264"/>
                <a:ext cx="1188132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2000" b="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𝑟</m:t>
                          </m:r>
                        </m:e>
                        <m:sub>
                          <m:r>
                            <a:rPr lang="en-US" altLang="zh-TW" sz="2000" b="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altLang="zh-TW" sz="2000" b="0" i="1" dirty="0" smtClean="0">
                          <a:solidFill>
                            <a:srgbClr val="002060"/>
                          </a:solidFill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altLang="zh-TW" sz="2000" b="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TW" sz="2000" b="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𝑒</m:t>
                          </m:r>
                        </m:e>
                        <m:sup>
                          <m:sSub>
                            <m:sSubPr>
                              <m:ctrlPr>
                                <a:rPr lang="en-US" altLang="zh-TW" sz="2000" b="0" i="1" dirty="0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zh-TW" altLang="en-US" sz="2000" b="0" i="1" dirty="0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altLang="zh-TW" sz="2000" b="0" i="1" dirty="0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zh-TW" altLang="zh-TW" sz="2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4" name="矩形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6569" y="4062264"/>
                <a:ext cx="1188132" cy="400110"/>
              </a:xfrm>
              <a:prstGeom prst="rect">
                <a:avLst/>
              </a:prstGeom>
              <a:blipFill rotWithShape="1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矩形 24"/>
              <p:cNvSpPr/>
              <p:nvPr/>
            </p:nvSpPr>
            <p:spPr>
              <a:xfrm>
                <a:off x="6660232" y="3669929"/>
                <a:ext cx="1188132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2000" b="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𝑟</m:t>
                          </m:r>
                        </m:e>
                        <m:sub>
                          <m:r>
                            <a:rPr lang="en-US" altLang="zh-TW" sz="2000" b="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US" altLang="zh-TW" sz="2000" b="0" i="1" dirty="0" smtClean="0">
                          <a:solidFill>
                            <a:srgbClr val="002060"/>
                          </a:solidFill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altLang="zh-TW" sz="2000" b="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TW" sz="2000" b="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𝑒</m:t>
                          </m:r>
                        </m:e>
                        <m:sup>
                          <m:sSub>
                            <m:sSubPr>
                              <m:ctrlPr>
                                <a:rPr lang="en-US" altLang="zh-TW" sz="2000" b="0" i="1" dirty="0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zh-TW" altLang="en-US" sz="2000" b="0" i="1" dirty="0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altLang="zh-TW" sz="2000" b="0" i="1" dirty="0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zh-TW" altLang="zh-TW" sz="2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5" name="矩形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0232" y="3669929"/>
                <a:ext cx="1188132" cy="400110"/>
              </a:xfrm>
              <a:prstGeom prst="rect">
                <a:avLst/>
              </a:prstGeom>
              <a:blipFill rotWithShape="1"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7329536" y="5733256"/>
                <a:ext cx="482824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200" i="1" dirty="0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2200" i="1" dirty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𝑟</m:t>
                          </m:r>
                        </m:e>
                        <m:sub>
                          <m:r>
                            <a:rPr lang="en-US" altLang="zh-TW" sz="2200" b="0" i="1" dirty="0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TW" altLang="en-US" sz="22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9536" y="5733256"/>
                <a:ext cx="482824" cy="430887"/>
              </a:xfrm>
              <a:prstGeom prst="rect">
                <a:avLst/>
              </a:prstGeom>
              <a:blipFill rotWithShape="1"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8" name="群組 27"/>
          <p:cNvGrpSpPr/>
          <p:nvPr/>
        </p:nvGrpSpPr>
        <p:grpSpPr>
          <a:xfrm>
            <a:off x="6914700" y="5025732"/>
            <a:ext cx="1833763" cy="794576"/>
            <a:chOff x="6914700" y="5025732"/>
            <a:chExt cx="1833763" cy="79457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矩形 25"/>
                <p:cNvSpPr/>
                <p:nvPr/>
              </p:nvSpPr>
              <p:spPr>
                <a:xfrm>
                  <a:off x="6914700" y="5025732"/>
                  <a:ext cx="1833763" cy="794576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altLang="zh-TW" sz="2200" b="0" dirty="0" smtClean="0">
                      <a:solidFill>
                        <a:srgbClr val="002060"/>
                      </a:solidFill>
                    </a:rPr>
                    <a:t>   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altLang="zh-TW" sz="2200" b="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TW" sz="2200" b="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altLang="zh-TW" sz="2200" b="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TW" sz="2200" b="0" i="1" dirty="0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zh-TW" altLang="en-US" sz="2200" b="0" i="1" dirty="0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altLang="zh-TW" sz="2200" b="0" i="1" dirty="0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TW" sz="2200" b="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+</m:t>
                          </m:r>
                          <m:r>
                            <a:rPr lang="en-US" altLang="zh-TW" sz="2200" b="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𝑗</m:t>
                          </m:r>
                          <m:r>
                            <a:rPr lang="zh-TW" altLang="en-US" sz="2200" b="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𝜔</m:t>
                          </m:r>
                          <m:r>
                            <a:rPr lang="en-US" altLang="zh-TW" sz="2200" b="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)</m:t>
                          </m:r>
                        </m:sup>
                      </m:sSup>
                    </m:oMath>
                  </a14:m>
                  <a:endParaRPr lang="en-US" altLang="zh-TW" sz="2200" dirty="0" smtClean="0">
                    <a:solidFill>
                      <a:srgbClr val="002060"/>
                    </a:solidFill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zh-TW" sz="22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=</m:t>
                        </m:r>
                        <m:sSup>
                          <m:sSupPr>
                            <m:ctrlPr>
                              <a:rPr lang="en-US" altLang="zh-TW" sz="2200" i="1" dirty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zh-TW" sz="2200" i="1" dirty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altLang="zh-TW" sz="2200" i="1" dirty="0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zh-TW" altLang="en-US" sz="2200" i="1" dirty="0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altLang="zh-TW" sz="2200" b="0" i="1" dirty="0" smtClean="0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0</m:t>
                                </m:r>
                              </m:sub>
                            </m:sSub>
                          </m:sup>
                        </m:sSup>
                        <m:r>
                          <a:rPr lang="en-US" altLang="zh-TW" sz="2200" i="1" dirty="0" smtClean="0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⋅</m:t>
                        </m:r>
                        <m:sSup>
                          <m:sSupPr>
                            <m:ctrlPr>
                              <a:rPr lang="en-US" altLang="zh-TW" sz="2200" i="1" dirty="0" smtClean="0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sSupPr>
                          <m:e>
                            <m:r>
                              <a:rPr lang="en-US" altLang="zh-TW" sz="2200" b="0" i="1" dirty="0" smtClean="0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TW" sz="2200" i="1" dirty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𝑗</m:t>
                            </m:r>
                          </m:sup>
                        </m:sSup>
                      </m:oMath>
                    </m:oMathPara>
                  </a14:m>
                  <a:endParaRPr lang="zh-TW" altLang="zh-TW" sz="22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26" name="矩形 2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14700" y="5025732"/>
                  <a:ext cx="1833763" cy="794576"/>
                </a:xfrm>
                <a:prstGeom prst="rect">
                  <a:avLst/>
                </a:prstGeom>
                <a:blipFill rotWithShape="1"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7" name="文字方塊 26"/>
            <p:cNvSpPr txBox="1"/>
            <p:nvPr/>
          </p:nvSpPr>
          <p:spPr>
            <a:xfrm>
              <a:off x="7234048" y="5401193"/>
              <a:ext cx="504000" cy="360000"/>
            </a:xfrm>
            <a:prstGeom prst="rect">
              <a:avLst/>
            </a:prstGeom>
            <a:noFill/>
            <a:ln w="12700"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endParaRPr lang="zh-TW" altLang="en-US" sz="2200" dirty="0">
                <a:solidFill>
                  <a:srgbClr val="C0000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文字方塊 10"/>
                <p:cNvSpPr txBox="1"/>
                <p:nvPr/>
              </p:nvSpPr>
              <p:spPr>
                <a:xfrm>
                  <a:off x="8047052" y="5333146"/>
                  <a:ext cx="360041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zh-TW" altLang="en-US" sz="2000" i="1" u="dbl" smtClean="0">
                            <a:uFill>
                              <a:solidFill>
                                <a:srgbClr val="C00000"/>
                              </a:solidFill>
                            </a:uFill>
                            <a:latin typeface="Cambria Math"/>
                          </a:rPr>
                          <m:t>𝜔</m:t>
                        </m:r>
                      </m:oMath>
                    </m:oMathPara>
                  </a14:m>
                  <a:endParaRPr lang="zh-TW" altLang="en-US" sz="2000" u="dbl" dirty="0">
                    <a:uFill>
                      <a:solidFill>
                        <a:srgbClr val="C00000"/>
                      </a:solidFill>
                    </a:uFill>
                  </a:endParaRPr>
                </a:p>
              </p:txBody>
            </p:sp>
          </mc:Choice>
          <mc:Fallback xmlns="">
            <p:sp>
              <p:nvSpPr>
                <p:cNvPr id="11" name="文字方塊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7052" y="5333146"/>
                  <a:ext cx="360041" cy="400110"/>
                </a:xfrm>
                <a:prstGeom prst="rect">
                  <a:avLst/>
                </a:prstGeom>
                <a:blipFill rotWithShape="1"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字方塊 28"/>
              <p:cNvSpPr txBox="1"/>
              <p:nvPr/>
            </p:nvSpPr>
            <p:spPr>
              <a:xfrm>
                <a:off x="8172399" y="5733256"/>
                <a:ext cx="36004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altLang="zh-TW" i="1" smtClean="0">
                          <a:solidFill>
                            <a:srgbClr val="C00000"/>
                          </a:solidFill>
                          <a:latin typeface="Cambria Math"/>
                          <a:ea typeface="Cambria Math"/>
                        </a:rPr>
                        <m:t>Ω</m:t>
                      </m:r>
                    </m:oMath>
                  </m:oMathPara>
                </a14:m>
                <a:endParaRPr lang="zh-TW" alt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9" name="文字方塊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2399" y="5733256"/>
                <a:ext cx="360041" cy="369332"/>
              </a:xfrm>
              <a:prstGeom prst="rect">
                <a:avLst/>
              </a:prstGeom>
              <a:blipFill rotWithShape="1"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76178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矩形 1"/>
          <p:cNvSpPr>
            <a:spLocks noChangeArrowheads="1"/>
          </p:cNvSpPr>
          <p:nvPr/>
        </p:nvSpPr>
        <p:spPr bwMode="auto">
          <a:xfrm>
            <a:off x="0" y="2647950"/>
            <a:ext cx="9144000" cy="493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342900" indent="-3429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828800" indent="-358775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lvl="2" eaLnBrk="1" hangingPunct="1">
              <a:buSzPct val="50000"/>
              <a:buFont typeface="Wingdings" pitchFamily="2" charset="2"/>
              <a:buChar char="u"/>
            </a:pPr>
            <a:r>
              <a:rPr kumimoji="0" lang="en-US" altLang="zh-TW" sz="26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Example : 1</a:t>
            </a:r>
            <a:r>
              <a:rPr kumimoji="0" lang="en-US" altLang="zh-TW" sz="2600" baseline="30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st</a:t>
            </a:r>
            <a:r>
              <a:rPr kumimoji="0" lang="en-US" altLang="zh-TW" sz="26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-order</a:t>
            </a:r>
            <a:endParaRPr kumimoji="0" lang="zh-TW" altLang="zh-TW" sz="260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23555" name="物件 3"/>
          <p:cNvGraphicFramePr>
            <a:graphicFrameLocks noChangeAspect="1"/>
          </p:cNvGraphicFramePr>
          <p:nvPr/>
        </p:nvGraphicFramePr>
        <p:xfrm>
          <a:off x="2046288" y="3173413"/>
          <a:ext cx="4673600" cy="210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902" name="方程式" r:id="rId3" imgW="1943100" imgH="952500" progId="Equation.3">
                  <p:embed/>
                </p:oleObj>
              </mc:Choice>
              <mc:Fallback>
                <p:oleObj name="方程式" r:id="rId3" imgW="1943100" imgH="952500" progId="Equation.3">
                  <p:embed/>
                  <p:pic>
                    <p:nvPicPr>
                      <p:cNvPr id="0" name="物件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46288" y="3173413"/>
                        <a:ext cx="4673600" cy="2108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556" name="矩形 4"/>
          <p:cNvSpPr>
            <a:spLocks noChangeArrowheads="1"/>
          </p:cNvSpPr>
          <p:nvPr/>
        </p:nvSpPr>
        <p:spPr bwMode="auto">
          <a:xfrm>
            <a:off x="0" y="5272088"/>
            <a:ext cx="91440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979613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lvl="2" eaLnBrk="1" hangingPunct="1">
              <a:buSzPct val="70000"/>
            </a:pPr>
            <a:r>
              <a:rPr kumimoji="0" lang="en-US" altLang="zh-TW" sz="24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See Example 10.1, p.743~744 of text</a:t>
            </a:r>
          </a:p>
        </p:txBody>
      </p:sp>
      <p:graphicFrame>
        <p:nvGraphicFramePr>
          <p:cNvPr id="23557" name="物件 5"/>
          <p:cNvGraphicFramePr>
            <a:graphicFrameLocks noChangeAspect="1"/>
          </p:cNvGraphicFramePr>
          <p:nvPr/>
        </p:nvGraphicFramePr>
        <p:xfrm>
          <a:off x="2316163" y="5829300"/>
          <a:ext cx="2836862" cy="777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903" name="方程式" r:id="rId5" imgW="1193800" imgH="355600" progId="Equation.3">
                  <p:embed/>
                </p:oleObj>
              </mc:Choice>
              <mc:Fallback>
                <p:oleObj name="方程式" r:id="rId5" imgW="1193800" imgH="355600" progId="Equation.3">
                  <p:embed/>
                  <p:pic>
                    <p:nvPicPr>
                      <p:cNvPr id="0" name="物件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16163" y="5829300"/>
                        <a:ext cx="2836862" cy="777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558" name="矩形 6"/>
          <p:cNvSpPr>
            <a:spLocks noChangeArrowheads="1"/>
          </p:cNvSpPr>
          <p:nvPr/>
        </p:nvSpPr>
        <p:spPr bwMode="auto">
          <a:xfrm>
            <a:off x="0" y="6351588"/>
            <a:ext cx="91440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5399088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lvl="2" eaLnBrk="1" hangingPunct="1">
              <a:buSzPct val="70000"/>
            </a:pPr>
            <a:r>
              <a:rPr kumimoji="0" lang="en-US" altLang="zh-TW" sz="24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See Fig. 10.13, p.764 of text</a:t>
            </a:r>
          </a:p>
        </p:txBody>
      </p:sp>
      <p:sp>
        <p:nvSpPr>
          <p:cNvPr id="23559" name="矩形 9"/>
          <p:cNvSpPr>
            <a:spLocks noChangeArrowheads="1"/>
          </p:cNvSpPr>
          <p:nvPr/>
        </p:nvSpPr>
        <p:spPr bwMode="auto">
          <a:xfrm>
            <a:off x="0" y="1028700"/>
            <a:ext cx="91440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>
              <a:lnSpc>
                <a:spcPct val="150000"/>
              </a:lnSpc>
              <a:buSzPct val="70000"/>
              <a:buFont typeface="Wingdings" pitchFamily="2" charset="2"/>
              <a:buChar char="l"/>
            </a:pPr>
            <a:r>
              <a:rPr kumimoji="0" lang="en-US" altLang="zh-TW" sz="3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Rational Expressions and Poles/Zeros</a:t>
            </a:r>
            <a:endParaRPr kumimoji="0" lang="zh-TW" altLang="zh-TW" sz="300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3560" name="矩形 11"/>
          <p:cNvSpPr>
            <a:spLocks noChangeArrowheads="1"/>
          </p:cNvSpPr>
          <p:nvPr/>
        </p:nvSpPr>
        <p:spPr bwMode="auto">
          <a:xfrm>
            <a:off x="0" y="188913"/>
            <a:ext cx="9144000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4572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>
              <a:lnSpc>
                <a:spcPct val="150000"/>
              </a:lnSpc>
              <a:buSzPct val="70000"/>
            </a:pPr>
            <a:r>
              <a:rPr kumimoji="0" lang="en-US" altLang="zh-TW" sz="4000" b="1" u="sng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Z-Transform</a:t>
            </a:r>
          </a:p>
        </p:txBody>
      </p:sp>
      <p:sp>
        <p:nvSpPr>
          <p:cNvPr id="13" name="文字方塊 12"/>
          <p:cNvSpPr txBox="1"/>
          <p:nvPr/>
        </p:nvSpPr>
        <p:spPr>
          <a:xfrm>
            <a:off x="0" y="1754188"/>
            <a:ext cx="9144000" cy="9540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1371600" lvl="1" indent="-457200" fontAlgn="auto">
              <a:spcBef>
                <a:spcPts val="1200"/>
              </a:spcBef>
              <a:spcAft>
                <a:spcPts val="0"/>
              </a:spcAft>
              <a:buSzPct val="100000"/>
              <a:buFont typeface="Arial" pitchFamily="34" charset="0"/>
              <a:buChar char="–"/>
              <a:defRPr/>
            </a:pP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Geometric evaluation of Fourier/Z-transform from pole-zero plots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150" y="96838"/>
            <a:ext cx="5521325" cy="6694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矩形 1"/>
          <p:cNvSpPr>
            <a:spLocks noChangeArrowheads="1"/>
          </p:cNvSpPr>
          <p:nvPr/>
        </p:nvSpPr>
        <p:spPr bwMode="auto">
          <a:xfrm>
            <a:off x="0" y="2647950"/>
            <a:ext cx="9144000" cy="493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342900" indent="-3429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828800" indent="-358775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lvl="2" eaLnBrk="1" hangingPunct="1">
              <a:buSzPct val="50000"/>
              <a:buFont typeface="Wingdings" pitchFamily="2" charset="2"/>
              <a:buChar char="u"/>
            </a:pPr>
            <a:r>
              <a:rPr kumimoji="0" lang="en-US" altLang="zh-TW" sz="26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Example : 2</a:t>
            </a:r>
            <a:r>
              <a:rPr kumimoji="0" lang="en-US" altLang="zh-TW" sz="2600" baseline="30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nd</a:t>
            </a:r>
            <a:r>
              <a:rPr kumimoji="0" lang="en-US" altLang="zh-TW" sz="26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-order</a:t>
            </a:r>
            <a:endParaRPr kumimoji="0" lang="zh-TW" altLang="zh-TW" sz="260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5603" name="矩形 2"/>
          <p:cNvSpPr>
            <a:spLocks noChangeArrowheads="1"/>
          </p:cNvSpPr>
          <p:nvPr/>
        </p:nvSpPr>
        <p:spPr bwMode="auto">
          <a:xfrm>
            <a:off x="0" y="1028700"/>
            <a:ext cx="91440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>
              <a:lnSpc>
                <a:spcPct val="150000"/>
              </a:lnSpc>
              <a:buSzPct val="70000"/>
              <a:buFont typeface="Wingdings" pitchFamily="2" charset="2"/>
              <a:buChar char="l"/>
            </a:pPr>
            <a:r>
              <a:rPr kumimoji="0" lang="en-US" altLang="zh-TW" sz="3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Rational Expressions and Poles/Zeros</a:t>
            </a:r>
            <a:endParaRPr kumimoji="0" lang="zh-TW" altLang="zh-TW" sz="300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5604" name="矩形 3"/>
          <p:cNvSpPr>
            <a:spLocks noChangeArrowheads="1"/>
          </p:cNvSpPr>
          <p:nvPr/>
        </p:nvSpPr>
        <p:spPr bwMode="auto">
          <a:xfrm>
            <a:off x="0" y="188913"/>
            <a:ext cx="9144000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4572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>
              <a:lnSpc>
                <a:spcPct val="150000"/>
              </a:lnSpc>
              <a:buSzPct val="70000"/>
            </a:pPr>
            <a:r>
              <a:rPr kumimoji="0" lang="en-US" altLang="zh-TW" sz="4000" b="1" u="sng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Z-Transform</a:t>
            </a:r>
          </a:p>
        </p:txBody>
      </p:sp>
      <p:sp>
        <p:nvSpPr>
          <p:cNvPr id="5" name="文字方塊 4"/>
          <p:cNvSpPr txBox="1"/>
          <p:nvPr/>
        </p:nvSpPr>
        <p:spPr>
          <a:xfrm>
            <a:off x="0" y="1754188"/>
            <a:ext cx="9144000" cy="9540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1371600" lvl="1" indent="-457200" fontAlgn="auto">
              <a:spcBef>
                <a:spcPts val="1200"/>
              </a:spcBef>
              <a:spcAft>
                <a:spcPts val="0"/>
              </a:spcAft>
              <a:buSzPct val="100000"/>
              <a:buFont typeface="Arial" pitchFamily="34" charset="0"/>
              <a:buChar char="–"/>
              <a:defRPr/>
            </a:pP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Geometric evaluation of Fourier/Z-transform from pole-zero plots</a:t>
            </a:r>
          </a:p>
        </p:txBody>
      </p:sp>
      <p:graphicFrame>
        <p:nvGraphicFramePr>
          <p:cNvPr id="25606" name="物件 5"/>
          <p:cNvGraphicFramePr>
            <a:graphicFrameLocks noChangeAspect="1"/>
          </p:cNvGraphicFramePr>
          <p:nvPr/>
        </p:nvGraphicFramePr>
        <p:xfrm>
          <a:off x="1965325" y="3130550"/>
          <a:ext cx="4371975" cy="3240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778" name="方程式" r:id="rId3" imgW="1892300" imgH="1524000" progId="Equation.3">
                  <p:embed/>
                </p:oleObj>
              </mc:Choice>
              <mc:Fallback>
                <p:oleObj name="方程式" r:id="rId3" imgW="1892300" imgH="1524000" progId="Equation.3">
                  <p:embed/>
                  <p:pic>
                    <p:nvPicPr>
                      <p:cNvPr id="0" name="物件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65325" y="3130550"/>
                        <a:ext cx="4371975" cy="3240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607" name="矩形 6"/>
          <p:cNvSpPr>
            <a:spLocks noChangeArrowheads="1"/>
          </p:cNvSpPr>
          <p:nvPr/>
        </p:nvSpPr>
        <p:spPr bwMode="auto">
          <a:xfrm>
            <a:off x="0" y="6381750"/>
            <a:ext cx="91440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979613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lvl="2" eaLnBrk="1" hangingPunct="1">
              <a:buSzPct val="70000"/>
            </a:pPr>
            <a:r>
              <a:rPr kumimoji="0" lang="en-US" altLang="zh-TW" sz="24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See Fig. 10.14, p.766 of text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1450" y="115888"/>
            <a:ext cx="6083300" cy="666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矩形 1"/>
          <p:cNvSpPr>
            <a:spLocks noChangeArrowheads="1"/>
          </p:cNvSpPr>
          <p:nvPr/>
        </p:nvSpPr>
        <p:spPr bwMode="auto">
          <a:xfrm>
            <a:off x="0" y="1028700"/>
            <a:ext cx="91440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>
              <a:lnSpc>
                <a:spcPct val="150000"/>
              </a:lnSpc>
              <a:buSzPct val="70000"/>
              <a:buFont typeface="Wingdings" pitchFamily="2" charset="2"/>
              <a:buChar char="l"/>
            </a:pPr>
            <a:r>
              <a:rPr kumimoji="0" lang="en-US" altLang="zh-TW" sz="3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Rational Expressions and Poles/Zeros</a:t>
            </a:r>
            <a:endParaRPr kumimoji="0" lang="zh-TW" altLang="zh-TW" sz="300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7651" name="矩形 2"/>
          <p:cNvSpPr>
            <a:spLocks noChangeArrowheads="1"/>
          </p:cNvSpPr>
          <p:nvPr/>
        </p:nvSpPr>
        <p:spPr bwMode="auto">
          <a:xfrm>
            <a:off x="0" y="188913"/>
            <a:ext cx="9144000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4572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>
              <a:lnSpc>
                <a:spcPct val="150000"/>
              </a:lnSpc>
              <a:buSzPct val="70000"/>
            </a:pPr>
            <a:r>
              <a:rPr kumimoji="0" lang="en-US" altLang="zh-TW" sz="4000" b="1" u="sng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Z-Transform</a:t>
            </a:r>
          </a:p>
        </p:txBody>
      </p:sp>
      <p:sp>
        <p:nvSpPr>
          <p:cNvPr id="4" name="文字方塊 3"/>
          <p:cNvSpPr txBox="1"/>
          <p:nvPr/>
        </p:nvSpPr>
        <p:spPr>
          <a:xfrm>
            <a:off x="0" y="1754188"/>
            <a:ext cx="9144000" cy="9540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1371600" lvl="1" indent="-457200" fontAlgn="auto">
              <a:spcBef>
                <a:spcPts val="1200"/>
              </a:spcBef>
              <a:spcAft>
                <a:spcPts val="0"/>
              </a:spcAft>
              <a:buSzPct val="100000"/>
              <a:buFont typeface="Arial" pitchFamily="34" charset="0"/>
              <a:buChar char="–"/>
              <a:defRPr/>
            </a:pP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Specification of Z-Transform includes the region of convergence (ROC)</a:t>
            </a:r>
          </a:p>
        </p:txBody>
      </p:sp>
      <p:sp>
        <p:nvSpPr>
          <p:cNvPr id="27653" name="矩形 4"/>
          <p:cNvSpPr>
            <a:spLocks noChangeArrowheads="1"/>
          </p:cNvSpPr>
          <p:nvPr/>
        </p:nvSpPr>
        <p:spPr bwMode="auto">
          <a:xfrm>
            <a:off x="0" y="2647950"/>
            <a:ext cx="9144000" cy="493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342900" indent="-3429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828800" indent="-358775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lvl="2" eaLnBrk="1" hangingPunct="1">
              <a:buSzPct val="50000"/>
              <a:buFont typeface="Wingdings" pitchFamily="2" charset="2"/>
              <a:buChar char="u"/>
            </a:pPr>
            <a:r>
              <a:rPr kumimoji="0" lang="en-US" altLang="zh-TW" sz="26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Example :</a:t>
            </a:r>
            <a:endParaRPr kumimoji="0" lang="zh-TW" altLang="zh-TW" sz="260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27654" name="物件 5"/>
          <p:cNvGraphicFramePr>
            <a:graphicFrameLocks noChangeAspect="1"/>
          </p:cNvGraphicFramePr>
          <p:nvPr/>
        </p:nvGraphicFramePr>
        <p:xfrm>
          <a:off x="2079625" y="3141663"/>
          <a:ext cx="4422775" cy="3240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826" name="方程式" r:id="rId3" imgW="2298700" imgH="1828800" progId="Equation.3">
                  <p:embed/>
                </p:oleObj>
              </mc:Choice>
              <mc:Fallback>
                <p:oleObj name="方程式" r:id="rId3" imgW="2298700" imgH="1828800" progId="Equation.3">
                  <p:embed/>
                  <p:pic>
                    <p:nvPicPr>
                      <p:cNvPr id="0" name="物件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79625" y="3141663"/>
                        <a:ext cx="4422775" cy="32400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655" name="矩形 6"/>
          <p:cNvSpPr>
            <a:spLocks noChangeArrowheads="1"/>
          </p:cNvSpPr>
          <p:nvPr/>
        </p:nvSpPr>
        <p:spPr bwMode="auto">
          <a:xfrm>
            <a:off x="0" y="6351588"/>
            <a:ext cx="91440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979613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lvl="2" eaLnBrk="1" hangingPunct="1">
              <a:buSzPct val="70000"/>
            </a:pPr>
            <a:r>
              <a:rPr kumimoji="0" lang="en-US" altLang="zh-TW" sz="24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See Example 10.1, 10.2, p.743~745 of text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225" y="1039813"/>
            <a:ext cx="7583488" cy="4392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225" y="1039813"/>
            <a:ext cx="7516813" cy="4392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矩形 1"/>
          <p:cNvSpPr>
            <a:spLocks noChangeArrowheads="1"/>
          </p:cNvSpPr>
          <p:nvPr/>
        </p:nvSpPr>
        <p:spPr bwMode="auto">
          <a:xfrm>
            <a:off x="0" y="1028700"/>
            <a:ext cx="91440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>
              <a:lnSpc>
                <a:spcPct val="150000"/>
              </a:lnSpc>
              <a:buSzPct val="70000"/>
              <a:buFont typeface="Wingdings" pitchFamily="2" charset="2"/>
              <a:buChar char="l"/>
            </a:pPr>
            <a:r>
              <a:rPr kumimoji="0" lang="en-US" altLang="zh-TW" sz="3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Rational Expressions and Poles/Zeros</a:t>
            </a:r>
            <a:endParaRPr kumimoji="0" lang="zh-TW" altLang="zh-TW" sz="300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0723" name="矩形 2"/>
          <p:cNvSpPr>
            <a:spLocks noChangeArrowheads="1"/>
          </p:cNvSpPr>
          <p:nvPr/>
        </p:nvSpPr>
        <p:spPr bwMode="auto">
          <a:xfrm>
            <a:off x="0" y="188913"/>
            <a:ext cx="9144000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4572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>
              <a:lnSpc>
                <a:spcPct val="150000"/>
              </a:lnSpc>
              <a:buSzPct val="70000"/>
            </a:pPr>
            <a:r>
              <a:rPr kumimoji="0" lang="en-US" altLang="zh-TW" sz="4000" b="1" u="sng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Z-Transform</a:t>
            </a:r>
          </a:p>
        </p:txBody>
      </p:sp>
      <p:sp>
        <p:nvSpPr>
          <p:cNvPr id="4" name="文字方塊 3"/>
          <p:cNvSpPr txBox="1"/>
          <p:nvPr/>
        </p:nvSpPr>
        <p:spPr>
          <a:xfrm>
            <a:off x="0" y="1754188"/>
            <a:ext cx="9144000" cy="47704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1371600" lvl="1" indent="-457200" fontAlgn="auto">
              <a:spcBef>
                <a:spcPts val="1200"/>
              </a:spcBef>
              <a:spcAft>
                <a:spcPts val="0"/>
              </a:spcAft>
              <a:buSzPct val="100000"/>
              <a:buFont typeface="Arial" pitchFamily="34" charset="0"/>
              <a:buChar char="–"/>
              <a:defRPr/>
            </a:pPr>
            <a:r>
              <a:rPr kumimoji="0" lang="en-US" altLang="zh-TW" sz="2800" i="1" kern="100" dirty="0">
                <a:solidFill>
                  <a:srgbClr val="000000"/>
                </a:solidFill>
                <a:latin typeface="Times New Roman"/>
                <a:ea typeface="標楷體"/>
              </a:rPr>
              <a:t>x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[</a:t>
            </a:r>
            <a:r>
              <a:rPr kumimoji="0" lang="en-US" altLang="zh-TW" sz="2800" i="1" kern="100" dirty="0">
                <a:solidFill>
                  <a:srgbClr val="000000"/>
                </a:solidFill>
                <a:latin typeface="Times New Roman"/>
                <a:ea typeface="標楷體"/>
              </a:rPr>
              <a:t>n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] = 0,  </a:t>
            </a:r>
            <a:r>
              <a:rPr kumimoji="0" lang="en-US" altLang="zh-TW" sz="2800" i="1" kern="100" dirty="0">
                <a:solidFill>
                  <a:srgbClr val="000000"/>
                </a:solidFill>
                <a:latin typeface="Times New Roman"/>
                <a:ea typeface="標楷體"/>
              </a:rPr>
              <a:t>n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 &lt; 0</a:t>
            </a:r>
          </a:p>
          <a:p>
            <a:pPr marL="1371600" lvl="1" fontAlgn="auto">
              <a:spcBef>
                <a:spcPts val="1200"/>
              </a:spcBef>
              <a:spcAft>
                <a:spcPts val="0"/>
              </a:spcAft>
              <a:buSzPct val="100000"/>
              <a:defRPr/>
            </a:pPr>
            <a:r>
              <a:rPr kumimoji="0" lang="en-US" altLang="zh-TW" sz="2800" i="1" kern="100" dirty="0">
                <a:solidFill>
                  <a:srgbClr val="000000"/>
                </a:solidFill>
                <a:latin typeface="Times New Roman"/>
                <a:ea typeface="標楷體"/>
              </a:rPr>
              <a:t>X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(</a:t>
            </a:r>
            <a:r>
              <a:rPr kumimoji="0" lang="en-US" altLang="zh-TW" sz="2800" i="1" kern="100" dirty="0">
                <a:solidFill>
                  <a:srgbClr val="000000"/>
                </a:solidFill>
                <a:latin typeface="Times New Roman"/>
                <a:ea typeface="標楷體"/>
              </a:rPr>
              <a:t>z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) </a:t>
            </a:r>
            <a:r>
              <a:rPr kumimoji="0" lang="en-US" altLang="zh-TW" sz="2800" kern="100" dirty="0" err="1">
                <a:solidFill>
                  <a:srgbClr val="000000"/>
                </a:solidFill>
                <a:latin typeface="Times New Roman"/>
                <a:ea typeface="標楷體"/>
              </a:rPr>
              <a:t>involes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 only negative powers of </a:t>
            </a:r>
            <a:r>
              <a:rPr kumimoji="0" lang="en-US" altLang="zh-TW" sz="2800" i="1" kern="100" dirty="0">
                <a:solidFill>
                  <a:srgbClr val="000000"/>
                </a:solidFill>
                <a:latin typeface="Times New Roman"/>
                <a:ea typeface="標楷體"/>
              </a:rPr>
              <a:t>z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 initially</a:t>
            </a:r>
          </a:p>
          <a:p>
            <a:pPr marL="1371600" lvl="1" fontAlgn="auto">
              <a:spcBef>
                <a:spcPts val="1800"/>
              </a:spcBef>
              <a:spcAft>
                <a:spcPts val="0"/>
              </a:spcAft>
              <a:buSzPct val="100000"/>
              <a:defRPr/>
            </a:pPr>
            <a:r>
              <a:rPr kumimoji="0" lang="en-US" altLang="zh-TW" sz="2800" i="1" kern="100" dirty="0">
                <a:solidFill>
                  <a:srgbClr val="000000"/>
                </a:solidFill>
                <a:latin typeface="Times New Roman"/>
                <a:ea typeface="標楷體"/>
              </a:rPr>
              <a:t>x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[</a:t>
            </a:r>
            <a:r>
              <a:rPr kumimoji="0" lang="en-US" altLang="zh-TW" sz="2800" i="1" kern="100" dirty="0">
                <a:solidFill>
                  <a:srgbClr val="000000"/>
                </a:solidFill>
                <a:latin typeface="Times New Roman"/>
                <a:ea typeface="標楷體"/>
              </a:rPr>
              <a:t>n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] = 0,  </a:t>
            </a:r>
            <a:r>
              <a:rPr kumimoji="0" lang="en-US" altLang="zh-TW" sz="2800" i="1" kern="100" dirty="0">
                <a:solidFill>
                  <a:srgbClr val="000000"/>
                </a:solidFill>
                <a:latin typeface="Times New Roman"/>
                <a:ea typeface="標楷體"/>
              </a:rPr>
              <a:t>n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 &gt; 0</a:t>
            </a:r>
          </a:p>
          <a:p>
            <a:pPr marL="1371600" lvl="1" fontAlgn="auto">
              <a:spcBef>
                <a:spcPts val="1200"/>
              </a:spcBef>
              <a:spcAft>
                <a:spcPts val="0"/>
              </a:spcAft>
              <a:buSzPct val="100000"/>
              <a:defRPr/>
            </a:pPr>
            <a:r>
              <a:rPr kumimoji="0" lang="en-US" altLang="zh-TW" sz="2800" i="1" kern="100" dirty="0">
                <a:solidFill>
                  <a:srgbClr val="000000"/>
                </a:solidFill>
                <a:latin typeface="Times New Roman"/>
                <a:ea typeface="標楷體"/>
              </a:rPr>
              <a:t>X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(</a:t>
            </a:r>
            <a:r>
              <a:rPr kumimoji="0" lang="en-US" altLang="zh-TW" sz="2800" i="1" kern="100" dirty="0">
                <a:solidFill>
                  <a:srgbClr val="000000"/>
                </a:solidFill>
                <a:latin typeface="Times New Roman"/>
                <a:ea typeface="標楷體"/>
              </a:rPr>
              <a:t>z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) </a:t>
            </a:r>
            <a:r>
              <a:rPr kumimoji="0" lang="en-US" altLang="zh-TW" sz="2800" kern="100" dirty="0" err="1">
                <a:solidFill>
                  <a:srgbClr val="000000"/>
                </a:solidFill>
                <a:latin typeface="Times New Roman"/>
                <a:ea typeface="標楷體"/>
              </a:rPr>
              <a:t>involes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 only positive powers of </a:t>
            </a:r>
            <a:r>
              <a:rPr kumimoji="0" lang="en-US" altLang="zh-TW" sz="2800" i="1" kern="100" dirty="0">
                <a:solidFill>
                  <a:srgbClr val="000000"/>
                </a:solidFill>
                <a:latin typeface="Times New Roman"/>
                <a:ea typeface="標楷體"/>
              </a:rPr>
              <a:t>z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 initially</a:t>
            </a:r>
          </a:p>
          <a:p>
            <a:pPr marL="1371600" lvl="1" indent="-457200" fontAlgn="auto">
              <a:spcBef>
                <a:spcPts val="2400"/>
              </a:spcBef>
              <a:spcAft>
                <a:spcPts val="0"/>
              </a:spcAft>
              <a:buSzPct val="100000"/>
              <a:buFont typeface="Arial" pitchFamily="34" charset="0"/>
              <a:buChar char="–"/>
              <a:defRPr/>
            </a:pP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poles at infinity if</a:t>
            </a:r>
          </a:p>
          <a:p>
            <a:pPr marL="1371600" lvl="1" fontAlgn="auto">
              <a:spcBef>
                <a:spcPts val="600"/>
              </a:spcBef>
              <a:spcAft>
                <a:spcPts val="0"/>
              </a:spcAft>
              <a:buSzPct val="100000"/>
              <a:defRPr/>
            </a:pP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degree of </a:t>
            </a:r>
            <a:r>
              <a:rPr kumimoji="0" lang="en-US" altLang="zh-TW" sz="2800" i="1" kern="100" dirty="0">
                <a:solidFill>
                  <a:srgbClr val="000000"/>
                </a:solidFill>
                <a:latin typeface="Times New Roman"/>
                <a:ea typeface="標楷體"/>
              </a:rPr>
              <a:t>N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(</a:t>
            </a:r>
            <a:r>
              <a:rPr kumimoji="0" lang="en-US" altLang="zh-TW" sz="2800" i="1" kern="100" dirty="0">
                <a:solidFill>
                  <a:srgbClr val="000000"/>
                </a:solidFill>
                <a:latin typeface="Times New Roman"/>
                <a:ea typeface="標楷體"/>
              </a:rPr>
              <a:t>z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) &gt; degree of </a:t>
            </a:r>
            <a:r>
              <a:rPr kumimoji="0" lang="en-US" altLang="zh-TW" sz="2800" i="1" kern="100" dirty="0">
                <a:solidFill>
                  <a:srgbClr val="000000"/>
                </a:solidFill>
                <a:latin typeface="Times New Roman"/>
                <a:ea typeface="標楷體"/>
              </a:rPr>
              <a:t>D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(</a:t>
            </a:r>
            <a:r>
              <a:rPr kumimoji="0" lang="en-US" altLang="zh-TW" sz="2800" i="1" kern="100" dirty="0">
                <a:solidFill>
                  <a:srgbClr val="000000"/>
                </a:solidFill>
                <a:latin typeface="Times New Roman"/>
                <a:ea typeface="標楷體"/>
              </a:rPr>
              <a:t>z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)</a:t>
            </a:r>
          </a:p>
          <a:p>
            <a:pPr marL="1371600" lvl="1" fontAlgn="auto">
              <a:spcBef>
                <a:spcPts val="1800"/>
              </a:spcBef>
              <a:spcAft>
                <a:spcPts val="0"/>
              </a:spcAft>
              <a:buSzPct val="100000"/>
              <a:defRPr/>
            </a:pP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zeros at infinity if</a:t>
            </a:r>
          </a:p>
          <a:p>
            <a:pPr marL="1371600" lvl="1" fontAlgn="auto">
              <a:spcBef>
                <a:spcPts val="600"/>
              </a:spcBef>
              <a:spcAft>
                <a:spcPts val="0"/>
              </a:spcAft>
              <a:buSzPct val="100000"/>
              <a:defRPr/>
            </a:pP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degree of </a:t>
            </a:r>
            <a:r>
              <a:rPr kumimoji="0" lang="en-US" altLang="zh-TW" sz="2800" i="1" kern="100" dirty="0">
                <a:solidFill>
                  <a:srgbClr val="000000"/>
                </a:solidFill>
                <a:latin typeface="Times New Roman"/>
                <a:ea typeface="標楷體"/>
              </a:rPr>
              <a:t>D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(</a:t>
            </a:r>
            <a:r>
              <a:rPr kumimoji="0" lang="en-US" altLang="zh-TW" sz="2800" i="1" kern="100" dirty="0">
                <a:solidFill>
                  <a:srgbClr val="000000"/>
                </a:solidFill>
                <a:latin typeface="Times New Roman"/>
                <a:ea typeface="標楷體"/>
              </a:rPr>
              <a:t>z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) &gt; degree of </a:t>
            </a:r>
            <a:r>
              <a:rPr kumimoji="0" lang="en-US" altLang="zh-TW" sz="2800" i="1" kern="100" dirty="0">
                <a:solidFill>
                  <a:srgbClr val="000000"/>
                </a:solidFill>
                <a:latin typeface="Times New Roman"/>
                <a:ea typeface="標楷體"/>
              </a:rPr>
              <a:t>N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(</a:t>
            </a:r>
            <a:r>
              <a:rPr kumimoji="0" lang="en-US" altLang="zh-TW" sz="2800" i="1" kern="100" dirty="0">
                <a:solidFill>
                  <a:srgbClr val="000000"/>
                </a:solidFill>
                <a:latin typeface="Times New Roman"/>
                <a:ea typeface="標楷體"/>
              </a:rPr>
              <a:t>z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矩形 3"/>
          <p:cNvSpPr>
            <a:spLocks noChangeArrowheads="1"/>
          </p:cNvSpPr>
          <p:nvPr/>
        </p:nvSpPr>
        <p:spPr bwMode="auto">
          <a:xfrm>
            <a:off x="0" y="188823"/>
            <a:ext cx="9144000" cy="9050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4572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>
              <a:lnSpc>
                <a:spcPct val="150000"/>
              </a:lnSpc>
              <a:buSzPct val="70000"/>
            </a:pPr>
            <a:r>
              <a:rPr kumimoji="0" lang="en-US" altLang="zh-TW" sz="4000" u="sng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Z-Transform</a:t>
            </a:r>
            <a:r>
              <a:rPr kumimoji="0" lang="en-US" altLang="zh-TW" sz="4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kumimoji="0" lang="en-US" altLang="zh-TW" sz="26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(p.4 </a:t>
            </a:r>
            <a:r>
              <a:rPr kumimoji="0" lang="en-US" altLang="zh-TW" sz="26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of 10.0</a:t>
            </a:r>
            <a:r>
              <a:rPr kumimoji="0" lang="en-US" altLang="zh-TW" sz="26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endParaRPr kumimoji="0" lang="en-US" altLang="zh-TW" sz="2600" u="sng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2219692"/>
            <a:ext cx="4697730" cy="2217420"/>
          </a:xfrm>
          <a:prstGeom prst="rect">
            <a:avLst/>
          </a:prstGeom>
        </p:spPr>
      </p:pic>
      <p:graphicFrame>
        <p:nvGraphicFramePr>
          <p:cNvPr id="3" name="物件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8773264"/>
              </p:ext>
            </p:extLst>
          </p:nvPr>
        </p:nvGraphicFramePr>
        <p:xfrm>
          <a:off x="5724128" y="2348880"/>
          <a:ext cx="2906712" cy="1470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564" name="方程式" r:id="rId4" imgW="1155199" imgH="634725" progId="Equation.3">
                  <p:embed/>
                </p:oleObj>
              </mc:Choice>
              <mc:Fallback>
                <p:oleObj name="方程式" r:id="rId4" imgW="1155199" imgH="634725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24128" y="2348880"/>
                        <a:ext cx="2906712" cy="1470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字方塊 3"/>
          <p:cNvSpPr txBox="1"/>
          <p:nvPr/>
        </p:nvSpPr>
        <p:spPr>
          <a:xfrm>
            <a:off x="899592" y="3172906"/>
            <a:ext cx="31683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 smtClean="0"/>
              <a:t>-3    -2    -1      0     1      2      3</a:t>
            </a:r>
            <a:endParaRPr lang="zh-TW" alt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/>
              <p:cNvSpPr txBox="1"/>
              <p:nvPr/>
            </p:nvSpPr>
            <p:spPr>
              <a:xfrm>
                <a:off x="4499992" y="2924944"/>
                <a:ext cx="36004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latin typeface="Cambria Math"/>
                        </a:rPr>
                        <m:t>𝑛</m:t>
                      </m:r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9992" y="2924944"/>
                <a:ext cx="360040" cy="400110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/>
              <p:cNvSpPr txBox="1"/>
              <p:nvPr/>
            </p:nvSpPr>
            <p:spPr>
              <a:xfrm>
                <a:off x="827584" y="4005064"/>
                <a:ext cx="385242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000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TW" sz="2000" b="0" i="1" smtClean="0">
                            <a:latin typeface="Cambria Math"/>
                          </a:rPr>
                          <m:t>𝑧</m:t>
                        </m:r>
                      </m:e>
                      <m:sup>
                        <m:r>
                          <a:rPr lang="en-US" altLang="zh-TW" sz="2000" b="0" i="1" smtClean="0">
                            <a:latin typeface="Cambria Math"/>
                          </a:rPr>
                          <m:t>3</m:t>
                        </m:r>
                      </m:sup>
                    </m:sSup>
                  </m:oMath>
                </a14:m>
                <a:r>
                  <a:rPr lang="zh-TW" altLang="en-US" sz="2000" dirty="0" smtClean="0"/>
                  <a:t>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000" i="1" dirty="0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TW" sz="2000" b="0" i="1" dirty="0" smtClean="0">
                            <a:latin typeface="Cambria Math"/>
                          </a:rPr>
                          <m:t>𝑧</m:t>
                        </m:r>
                      </m:e>
                      <m:sup>
                        <m:r>
                          <a:rPr lang="en-US" altLang="zh-TW" sz="2000" b="0" i="1" dirty="0" smtClean="0"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r>
                  <a:rPr lang="zh-TW" altLang="en-US" sz="2000" dirty="0" smtClean="0"/>
                  <a:t>     </a:t>
                </a:r>
                <a14:m>
                  <m:oMath xmlns:m="http://schemas.openxmlformats.org/officeDocument/2006/math">
                    <m:r>
                      <a:rPr lang="en-US" altLang="zh-TW" sz="2000" b="0" i="1" dirty="0" smtClean="0">
                        <a:latin typeface="Cambria Math"/>
                      </a:rPr>
                      <m:t>𝑧</m:t>
                    </m:r>
                  </m:oMath>
                </a14:m>
                <a:r>
                  <a:rPr lang="zh-TW" altLang="en-US" sz="2000" dirty="0" smtClean="0"/>
                  <a:t>       </a:t>
                </a:r>
                <a:r>
                  <a:rPr lang="en-US" altLang="zh-TW" sz="2000" dirty="0" smtClean="0"/>
                  <a:t>1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00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TW" sz="2000" b="0" i="1" smtClean="0">
                            <a:latin typeface="Cambria Math"/>
                          </a:rPr>
                          <m:t>𝑧</m:t>
                        </m:r>
                      </m:e>
                      <m:sup>
                        <m:r>
                          <a:rPr lang="en-US" altLang="zh-TW" sz="2000" b="0" i="1" smtClean="0">
                            <a:latin typeface="Cambria Math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zh-TW" altLang="en-US" sz="2000" dirty="0" smtClean="0"/>
                  <a:t>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000" i="1" dirty="0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TW" sz="2000" b="0" i="1" dirty="0" smtClean="0">
                            <a:latin typeface="Cambria Math"/>
                          </a:rPr>
                          <m:t>𝑧</m:t>
                        </m:r>
                      </m:e>
                      <m:sup>
                        <m:r>
                          <a:rPr lang="en-US" altLang="zh-TW" sz="2000" b="0" i="1" dirty="0" smtClean="0">
                            <a:latin typeface="Cambria Math"/>
                          </a:rPr>
                          <m:t>−2</m:t>
                        </m:r>
                      </m:sup>
                    </m:sSup>
                  </m:oMath>
                </a14:m>
                <a:r>
                  <a:rPr lang="zh-TW" altLang="en-US" sz="2000" dirty="0" smtClean="0"/>
                  <a:t>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000" i="1" dirty="0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TW" sz="2000" b="0" i="1" dirty="0" smtClean="0">
                            <a:latin typeface="Cambria Math"/>
                          </a:rPr>
                          <m:t>𝑧</m:t>
                        </m:r>
                      </m:e>
                      <m:sup>
                        <m:r>
                          <a:rPr lang="en-US" altLang="zh-TW" sz="2000" b="0" i="1" dirty="0" smtClean="0">
                            <a:latin typeface="Cambria Math"/>
                          </a:rPr>
                          <m:t>−3</m:t>
                        </m:r>
                      </m:sup>
                    </m:sSup>
                  </m:oMath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584" y="4005064"/>
                <a:ext cx="3852428" cy="400110"/>
              </a:xfrm>
              <a:prstGeom prst="rect">
                <a:avLst/>
              </a:prstGeom>
              <a:blipFill rotWithShape="1">
                <a:blip r:embed="rId7"/>
                <a:stretch>
                  <a:fillRect t="-7576" b="-2575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07426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矩形 11"/>
          <p:cNvSpPr>
            <a:spLocks noChangeArrowheads="1"/>
          </p:cNvSpPr>
          <p:nvPr/>
        </p:nvSpPr>
        <p:spPr bwMode="auto">
          <a:xfrm>
            <a:off x="0" y="188913"/>
            <a:ext cx="9144000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4572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>
              <a:lnSpc>
                <a:spcPct val="150000"/>
              </a:lnSpc>
              <a:buSzPct val="70000"/>
            </a:pPr>
            <a:r>
              <a:rPr kumimoji="0" lang="en-US" altLang="zh-TW" sz="4000" b="1" u="sng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Z-Transform</a:t>
            </a:r>
          </a:p>
        </p:txBody>
      </p:sp>
      <p:sp>
        <p:nvSpPr>
          <p:cNvPr id="7171" name="矩形 12"/>
          <p:cNvSpPr>
            <a:spLocks noChangeArrowheads="1"/>
          </p:cNvSpPr>
          <p:nvPr/>
        </p:nvSpPr>
        <p:spPr bwMode="auto">
          <a:xfrm>
            <a:off x="0" y="987425"/>
            <a:ext cx="9144000" cy="785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>
              <a:lnSpc>
                <a:spcPct val="150000"/>
              </a:lnSpc>
              <a:buSzPct val="70000"/>
              <a:buFont typeface="Wingdings" pitchFamily="2" charset="2"/>
              <a:buChar char="l"/>
            </a:pPr>
            <a:r>
              <a:rPr kumimoji="0" lang="en-US" altLang="zh-TW" sz="3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Eigenfunction Property</a:t>
            </a:r>
            <a:endParaRPr kumimoji="0" lang="zh-TW" altLang="zh-TW" sz="300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0" y="1628775"/>
            <a:ext cx="9144000" cy="5238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1371600" lvl="1" indent="-457200" fontAlgn="auto">
              <a:spcBef>
                <a:spcPts val="1200"/>
              </a:spcBef>
              <a:spcAft>
                <a:spcPts val="0"/>
              </a:spcAft>
              <a:buSzPct val="100000"/>
              <a:buFont typeface="Arial" pitchFamily="34" charset="0"/>
              <a:buChar char="–"/>
              <a:defRPr/>
            </a:pP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applies for all complex variables </a:t>
            </a:r>
            <a:r>
              <a:rPr kumimoji="0" lang="en-US" altLang="zh-TW" sz="2800" i="1" kern="100" dirty="0">
                <a:solidFill>
                  <a:srgbClr val="000000"/>
                </a:solidFill>
                <a:latin typeface="Times New Roman"/>
                <a:ea typeface="標楷體"/>
              </a:rPr>
              <a:t>z</a:t>
            </a:r>
            <a:endParaRPr kumimoji="0" lang="en-US" altLang="zh-TW" sz="2800" i="1" kern="100" dirty="0">
              <a:solidFill>
                <a:srgbClr val="000000"/>
              </a:solidFill>
              <a:latin typeface="Times New Roman" pitchFamily="18" charset="0"/>
              <a:ea typeface="標楷體"/>
              <a:cs typeface="Times New Roman" pitchFamily="18" charset="0"/>
            </a:endParaRPr>
          </a:p>
        </p:txBody>
      </p:sp>
      <p:graphicFrame>
        <p:nvGraphicFramePr>
          <p:cNvPr id="7173" name="物件 4"/>
          <p:cNvGraphicFramePr>
            <a:graphicFrameLocks noChangeAspect="1"/>
          </p:cNvGraphicFramePr>
          <p:nvPr/>
        </p:nvGraphicFramePr>
        <p:xfrm>
          <a:off x="1571625" y="2049463"/>
          <a:ext cx="3509963" cy="2968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21" name="方程式" r:id="rId4" imgW="1397000" imgH="1282700" progId="Equation.3">
                  <p:embed/>
                </p:oleObj>
              </mc:Choice>
              <mc:Fallback>
                <p:oleObj name="方程式" r:id="rId4" imgW="1397000" imgH="1282700" progId="Equation.3">
                  <p:embed/>
                  <p:pic>
                    <p:nvPicPr>
                      <p:cNvPr id="0" name="物件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71625" y="2049463"/>
                        <a:ext cx="3509963" cy="2968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文字方塊 15"/>
          <p:cNvSpPr txBox="1"/>
          <p:nvPr/>
        </p:nvSpPr>
        <p:spPr>
          <a:xfrm>
            <a:off x="0" y="4213225"/>
            <a:ext cx="9144000" cy="4619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5760000" lvl="1" fontAlgn="auto">
              <a:spcBef>
                <a:spcPts val="0"/>
              </a:spcBef>
              <a:spcAft>
                <a:spcPts val="0"/>
              </a:spcAft>
              <a:buSzPct val="100000"/>
              <a:defRPr/>
            </a:pPr>
            <a:r>
              <a:rPr kumimoji="0" lang="en-US" altLang="zh-TW" sz="2400" kern="100" dirty="0">
                <a:solidFill>
                  <a:srgbClr val="00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Z-Transform</a:t>
            </a:r>
          </a:p>
        </p:txBody>
      </p:sp>
      <p:sp>
        <p:nvSpPr>
          <p:cNvPr id="17" name="文字方塊 16"/>
          <p:cNvSpPr txBox="1"/>
          <p:nvPr/>
        </p:nvSpPr>
        <p:spPr>
          <a:xfrm>
            <a:off x="0" y="2822575"/>
            <a:ext cx="9144000" cy="4619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5760000" lvl="1" fontAlgn="auto">
              <a:spcBef>
                <a:spcPts val="0"/>
              </a:spcBef>
              <a:spcAft>
                <a:spcPts val="0"/>
              </a:spcAft>
              <a:buSzPct val="100000"/>
              <a:defRPr/>
            </a:pPr>
            <a:r>
              <a:rPr kumimoji="0" lang="en-US" altLang="zh-TW" sz="2400" kern="100" dirty="0">
                <a:solidFill>
                  <a:srgbClr val="000000"/>
                </a:solidFill>
                <a:latin typeface="Times New Roman" pitchFamily="18" charset="0"/>
                <a:ea typeface="標楷體"/>
                <a:cs typeface="Times New Roman" pitchFamily="18" charset="0"/>
              </a:rPr>
              <a:t>Fourier Transform</a:t>
            </a:r>
          </a:p>
        </p:txBody>
      </p:sp>
      <p:graphicFrame>
        <p:nvGraphicFramePr>
          <p:cNvPr id="7176" name="物件 8"/>
          <p:cNvGraphicFramePr>
            <a:graphicFrameLocks noChangeAspect="1"/>
          </p:cNvGraphicFramePr>
          <p:nvPr/>
        </p:nvGraphicFramePr>
        <p:xfrm>
          <a:off x="1665288" y="5272088"/>
          <a:ext cx="2906712" cy="1470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22" name="方程式" r:id="rId6" imgW="1155199" imgH="634725" progId="Equation.3">
                  <p:embed/>
                </p:oleObj>
              </mc:Choice>
              <mc:Fallback>
                <p:oleObj name="方程式" r:id="rId6" imgW="1155199" imgH="634725" progId="Equation.3">
                  <p:embed/>
                  <p:pic>
                    <p:nvPicPr>
                      <p:cNvPr id="0" name="物件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65288" y="5272088"/>
                        <a:ext cx="2906712" cy="1470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77" name="矩形 9"/>
          <p:cNvSpPr>
            <a:spLocks noChangeArrowheads="1"/>
          </p:cNvSpPr>
          <p:nvPr/>
        </p:nvSpPr>
        <p:spPr bwMode="auto">
          <a:xfrm>
            <a:off x="0" y="4829175"/>
            <a:ext cx="91440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>
              <a:lnSpc>
                <a:spcPct val="150000"/>
              </a:lnSpc>
              <a:buSzPct val="70000"/>
              <a:buFont typeface="Wingdings" pitchFamily="2" charset="2"/>
              <a:buChar char="l"/>
            </a:pPr>
            <a:r>
              <a:rPr kumimoji="0" lang="en-US" altLang="zh-TW" sz="3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Z-Transform</a:t>
            </a:r>
            <a:endParaRPr kumimoji="0" lang="zh-TW" altLang="zh-TW" sz="300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字方塊 1"/>
              <p:cNvSpPr txBox="1"/>
              <p:nvPr/>
            </p:nvSpPr>
            <p:spPr>
              <a:xfrm>
                <a:off x="3131840" y="2091328"/>
                <a:ext cx="1440160" cy="441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20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TW" sz="2200" b="0" i="1" smtClean="0">
                              <a:latin typeface="Cambria Math"/>
                            </a:rPr>
                            <m:t>𝑧</m:t>
                          </m:r>
                        </m:e>
                        <m:sup>
                          <m:r>
                            <a:rPr lang="en-US" altLang="zh-TW" sz="2200" b="0" i="1" smtClean="0">
                              <a:latin typeface="Cambria Math"/>
                            </a:rPr>
                            <m:t>𝑛</m:t>
                          </m:r>
                        </m:sup>
                      </m:sSup>
                      <m:r>
                        <a:rPr lang="en-US" altLang="zh-TW" sz="2200" b="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altLang="zh-TW" sz="2200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TW" sz="2200" b="0" i="1" smtClean="0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altLang="zh-TW" sz="2200" b="0" i="1" smtClean="0">
                              <a:latin typeface="Cambria Math"/>
                            </a:rPr>
                            <m:t>𝑗</m:t>
                          </m:r>
                          <m:r>
                            <a:rPr lang="zh-TW" altLang="en-US" sz="2200" b="0" i="1" smtClean="0">
                              <a:latin typeface="Cambria Math"/>
                            </a:rPr>
                            <m:t>𝜔</m:t>
                          </m:r>
                          <m:r>
                            <a:rPr lang="en-US" altLang="zh-TW" sz="2200" b="0" i="1" smtClean="0">
                              <a:latin typeface="Cambria Math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zh-TW" altLang="en-US" sz="2200" dirty="0"/>
              </a:p>
            </p:txBody>
          </p:sp>
        </mc:Choice>
        <mc:Fallback xmlns="">
          <p:sp>
            <p:nvSpPr>
              <p:cNvPr id="2" name="文字方塊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1840" y="2091328"/>
                <a:ext cx="1440160" cy="441916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矩形 1"/>
          <p:cNvSpPr>
            <a:spLocks noChangeArrowheads="1"/>
          </p:cNvSpPr>
          <p:nvPr/>
        </p:nvSpPr>
        <p:spPr bwMode="auto">
          <a:xfrm>
            <a:off x="0" y="188913"/>
            <a:ext cx="9144000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4572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>
              <a:lnSpc>
                <a:spcPct val="150000"/>
              </a:lnSpc>
              <a:buSzPct val="70000"/>
            </a:pPr>
            <a:r>
              <a:rPr kumimoji="0" lang="en-US" altLang="zh-TW" sz="4000" b="1" u="sng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Region of Convergence (ROC)</a:t>
            </a:r>
          </a:p>
        </p:txBody>
      </p:sp>
      <p:sp>
        <p:nvSpPr>
          <p:cNvPr id="3" name="矩形 2"/>
          <p:cNvSpPr/>
          <p:nvPr/>
        </p:nvSpPr>
        <p:spPr>
          <a:xfrm>
            <a:off x="0" y="1065213"/>
            <a:ext cx="9144000" cy="4632325"/>
          </a:xfrm>
          <a:prstGeom prst="rect">
            <a:avLst/>
          </a:prstGeom>
        </p:spPr>
        <p:txBody>
          <a:bodyPr rIns="180000" anchor="ctr">
            <a:spAutoFit/>
          </a:bodyPr>
          <a:lstStyle/>
          <a:p>
            <a:pPr marL="742950" indent="-285750" fontAlgn="auto">
              <a:spcBef>
                <a:spcPts val="0"/>
              </a:spcBef>
              <a:spcAft>
                <a:spcPts val="0"/>
              </a:spcAft>
              <a:buSzPct val="70000"/>
              <a:buFont typeface="Wingdings" pitchFamily="2" charset="2"/>
              <a:buChar char="l"/>
              <a:tabLst>
                <a:tab pos="533400" algn="l"/>
              </a:tabLst>
              <a:defRPr/>
            </a:pPr>
            <a:r>
              <a:rPr kumimoji="0" lang="en-US" altLang="zh-TW" sz="3000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Property 1 : The ROC of </a:t>
            </a:r>
            <a:r>
              <a:rPr kumimoji="0" lang="en-US" altLang="zh-TW" sz="3000" i="1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X</a:t>
            </a:r>
            <a:r>
              <a:rPr kumimoji="0" lang="en-US" altLang="zh-TW" sz="3000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(</a:t>
            </a:r>
            <a:r>
              <a:rPr kumimoji="0" lang="en-US" altLang="zh-TW" sz="3000" i="1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z</a:t>
            </a:r>
            <a:r>
              <a:rPr kumimoji="0" lang="en-US" altLang="zh-TW" sz="3000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) consists of a ring in </a:t>
            </a:r>
          </a:p>
          <a:p>
            <a:pPr marL="2628000" fontAlgn="auto">
              <a:spcBef>
                <a:spcPts val="0"/>
              </a:spcBef>
              <a:spcAft>
                <a:spcPts val="0"/>
              </a:spcAft>
              <a:buSzPct val="70000"/>
              <a:tabLst>
                <a:tab pos="533400" algn="l"/>
              </a:tabLst>
              <a:defRPr/>
            </a:pPr>
            <a:r>
              <a:rPr kumimoji="0" lang="en-US" altLang="zh-TW" sz="3000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the z-plane centered at the origin</a:t>
            </a:r>
          </a:p>
          <a:p>
            <a:pPr marL="3103200" indent="-457200" fontAlgn="auto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ct val="100000"/>
              <a:buFont typeface="Arial" pitchFamily="34" charset="0"/>
              <a:buChar char="–"/>
              <a:tabLst>
                <a:tab pos="533400" algn="l"/>
              </a:tabLst>
              <a:defRPr/>
            </a:pPr>
            <a:r>
              <a:rPr kumimoji="0" lang="en-US" altLang="zh-TW" sz="3000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for the Fourier Transform of  </a:t>
            </a:r>
            <a:r>
              <a:rPr kumimoji="0" lang="en-US" altLang="zh-TW" sz="3000" i="1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x</a:t>
            </a:r>
            <a:r>
              <a:rPr kumimoji="0" lang="en-US" altLang="zh-TW" sz="3000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[</a:t>
            </a:r>
            <a:r>
              <a:rPr kumimoji="0" lang="en-US" altLang="zh-TW" sz="3000" i="1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n</a:t>
            </a:r>
            <a:r>
              <a:rPr kumimoji="0" lang="en-US" altLang="zh-TW" sz="3000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]</a:t>
            </a:r>
            <a:r>
              <a:rPr kumimoji="0" lang="en-US" altLang="zh-TW" sz="3000" i="1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r</a:t>
            </a:r>
            <a:r>
              <a:rPr kumimoji="0" lang="en-US" altLang="zh-TW" sz="3000" i="1" baseline="30000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-n</a:t>
            </a:r>
            <a:r>
              <a:rPr kumimoji="0" lang="en-US" altLang="zh-TW" sz="3000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 to converge</a:t>
            </a:r>
          </a:p>
          <a:p>
            <a:pPr marL="5760000" fontAlgn="auto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ct val="100000"/>
              <a:tabLst>
                <a:tab pos="533400" algn="l"/>
              </a:tabLst>
              <a:defRPr/>
            </a:pPr>
            <a:r>
              <a:rPr kumimoji="0" lang="en-US" altLang="zh-TW" sz="3000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 ,  depending on </a:t>
            </a:r>
            <a:r>
              <a:rPr kumimoji="0" lang="en-US" altLang="zh-TW" sz="3000" i="1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r</a:t>
            </a:r>
            <a:r>
              <a:rPr kumimoji="0" lang="en-US" altLang="zh-TW" sz="3000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 </a:t>
            </a:r>
          </a:p>
          <a:p>
            <a:pPr marL="6156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00000"/>
              <a:tabLst>
                <a:tab pos="533400" algn="l"/>
              </a:tabLst>
              <a:defRPr/>
            </a:pPr>
            <a:r>
              <a:rPr kumimoji="0" lang="en-US" altLang="zh-TW" sz="3000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only, not on </a:t>
            </a:r>
            <a:r>
              <a:rPr kumimoji="0" lang="el-GR" altLang="zh-TW" sz="3000" i="1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ω</a:t>
            </a:r>
            <a:endParaRPr kumimoji="0" lang="en-US" altLang="zh-TW" sz="3000" dirty="0">
              <a:solidFill>
                <a:prstClr val="black"/>
              </a:solidFill>
              <a:latin typeface="Times New Roman" pitchFamily="18" charset="0"/>
              <a:ea typeface="+mn-ea"/>
              <a:cs typeface="Times New Roman" pitchFamily="18" charset="0"/>
            </a:endParaRPr>
          </a:p>
          <a:p>
            <a:pPr marL="3103200" indent="-457200" fontAlgn="auto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ct val="100000"/>
              <a:buFont typeface="Arial" pitchFamily="34" charset="0"/>
              <a:buChar char="–"/>
              <a:tabLst>
                <a:tab pos="533400" algn="l"/>
              </a:tabLst>
              <a:defRPr/>
            </a:pPr>
            <a:r>
              <a:rPr kumimoji="0" lang="en-US" altLang="zh-TW" sz="3000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the inner boundary may extend to include the origin, and the outer boundary may extend to infinity </a:t>
            </a:r>
            <a:endParaRPr kumimoji="0" lang="zh-TW" altLang="zh-TW" sz="3000" dirty="0">
              <a:solidFill>
                <a:prstClr val="black"/>
              </a:solidFill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5780088"/>
            <a:ext cx="9144000" cy="922337"/>
          </a:xfrm>
          <a:prstGeom prst="rect">
            <a:avLst/>
          </a:prstGeom>
        </p:spPr>
        <p:txBody>
          <a:bodyPr rIns="180000" anchor="ctr">
            <a:spAutoFit/>
          </a:bodyPr>
          <a:lstStyle/>
          <a:p>
            <a:pPr marL="742950" indent="-28575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70000"/>
              <a:buFont typeface="Wingdings" pitchFamily="2" charset="2"/>
              <a:buChar char="l"/>
              <a:tabLst>
                <a:tab pos="533400" algn="l"/>
              </a:tabLst>
              <a:defRPr/>
            </a:pPr>
            <a:r>
              <a:rPr kumimoji="0" lang="en-US" altLang="zh-TW" sz="3000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Property 2 : The ROC of </a:t>
            </a:r>
            <a:r>
              <a:rPr kumimoji="0" lang="en-US" altLang="zh-TW" sz="3000" i="1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X</a:t>
            </a:r>
            <a:r>
              <a:rPr kumimoji="0" lang="en-US" altLang="zh-TW" sz="3000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(</a:t>
            </a:r>
            <a:r>
              <a:rPr kumimoji="0" lang="en-US" altLang="zh-TW" sz="3000" i="1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z</a:t>
            </a:r>
            <a:r>
              <a:rPr kumimoji="0" lang="en-US" altLang="zh-TW" sz="3000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) doesn’t include any </a:t>
            </a:r>
          </a:p>
          <a:p>
            <a:pPr marL="262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70000"/>
              <a:tabLst>
                <a:tab pos="533400" algn="l"/>
              </a:tabLst>
              <a:defRPr/>
            </a:pPr>
            <a:r>
              <a:rPr kumimoji="0" lang="en-US" altLang="zh-TW" sz="3000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poles</a:t>
            </a:r>
          </a:p>
        </p:txBody>
      </p:sp>
      <p:graphicFrame>
        <p:nvGraphicFramePr>
          <p:cNvPr id="32773" name="物件 3"/>
          <p:cNvGraphicFramePr>
            <a:graphicFrameLocks noChangeAspect="1"/>
          </p:cNvGraphicFramePr>
          <p:nvPr/>
        </p:nvGraphicFramePr>
        <p:xfrm>
          <a:off x="3146425" y="3074988"/>
          <a:ext cx="2835275" cy="1042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944" name="方程式" r:id="rId3" imgW="1079032" imgH="431613" progId="Equation.3">
                  <p:embed/>
                </p:oleObj>
              </mc:Choice>
              <mc:Fallback>
                <p:oleObj name="方程式" r:id="rId3" imgW="1079032" imgH="431613" progId="Equation.3">
                  <p:embed/>
                  <p:pic>
                    <p:nvPicPr>
                      <p:cNvPr id="0" name="物件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46425" y="3074988"/>
                        <a:ext cx="2835275" cy="10429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矩形 3"/>
          <p:cNvSpPr>
            <a:spLocks noChangeArrowheads="1"/>
          </p:cNvSpPr>
          <p:nvPr/>
        </p:nvSpPr>
        <p:spPr bwMode="auto">
          <a:xfrm>
            <a:off x="0" y="188913"/>
            <a:ext cx="9144000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4572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>
              <a:lnSpc>
                <a:spcPct val="150000"/>
              </a:lnSpc>
              <a:buSzPct val="70000"/>
            </a:pPr>
            <a:r>
              <a:rPr kumimoji="0" lang="en-US" altLang="zh-TW" sz="4000" b="1" u="sng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Property 1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2132856"/>
            <a:ext cx="7776864" cy="374441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2123728" y="4005064"/>
                <a:ext cx="404277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20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0</m:t>
                      </m:r>
                    </m:oMath>
                  </m:oMathPara>
                </a14:m>
                <a:endParaRPr lang="zh-TW" altLang="en-US" sz="2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3728" y="4005064"/>
                <a:ext cx="404277" cy="430887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2195736" y="2884874"/>
                <a:ext cx="473204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2</m:t>
                      </m:r>
                      <m:r>
                        <a:rPr lang="zh-TW" altLang="en-US" sz="22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𝜋</m:t>
                      </m:r>
                    </m:oMath>
                  </m:oMathPara>
                </a14:m>
                <a:endParaRPr lang="zh-TW" altLang="en-US" sz="2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5736" y="2884874"/>
                <a:ext cx="473204" cy="430887"/>
              </a:xfrm>
              <a:prstGeom prst="rect">
                <a:avLst/>
              </a:prstGeom>
              <a:blipFill rotWithShape="1">
                <a:blip r:embed="rId4"/>
                <a:stretch>
                  <a:fillRect r="-128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4175956" y="3789040"/>
                <a:ext cx="324036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TW" altLang="en-US" sz="2200" b="0" i="1" smtClean="0">
                          <a:latin typeface="Cambria Math"/>
                        </a:rPr>
                        <m:t>𝜎</m:t>
                      </m:r>
                    </m:oMath>
                  </m:oMathPara>
                </a14:m>
                <a:endParaRPr lang="zh-TW" altLang="en-US" sz="2200" dirty="0"/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5956" y="3789040"/>
                <a:ext cx="324036" cy="430887"/>
              </a:xfrm>
              <a:prstGeom prst="rect">
                <a:avLst/>
              </a:prstGeom>
              <a:blipFill rotWithShape="1">
                <a:blip r:embed="rId5"/>
                <a:stretch>
                  <a:fillRect r="-188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字方塊 7"/>
          <p:cNvSpPr txBox="1"/>
          <p:nvPr/>
        </p:nvSpPr>
        <p:spPr>
          <a:xfrm>
            <a:off x="2843808" y="2348880"/>
            <a:ext cx="108012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200" dirty="0" smtClean="0"/>
              <a:t>s-plane</a:t>
            </a:r>
            <a:endParaRPr lang="zh-TW" altLang="en-US" sz="2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2117709" y="1804754"/>
                <a:ext cx="542135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20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𝑗</m:t>
                      </m:r>
                      <m:r>
                        <m:rPr>
                          <m:sty m:val="p"/>
                        </m:rPr>
                        <a:rPr lang="el-GR" altLang="zh-TW" sz="2200" i="1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Ω</m:t>
                      </m:r>
                    </m:oMath>
                  </m:oMathPara>
                </a14:m>
                <a:endParaRPr lang="zh-TW" altLang="en-US" sz="2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7709" y="1804754"/>
                <a:ext cx="542135" cy="430887"/>
              </a:xfrm>
              <a:prstGeom prst="rect">
                <a:avLst/>
              </a:prstGeom>
              <a:blipFill rotWithShape="1">
                <a:blip r:embed="rId6"/>
                <a:stretch>
                  <a:fillRect b="-1408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6489737" y="1884599"/>
                <a:ext cx="504056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200" b="0" i="1" smtClean="0">
                          <a:latin typeface="Cambria Math"/>
                        </a:rPr>
                        <m:t>𝐼𝑚</m:t>
                      </m:r>
                    </m:oMath>
                  </m:oMathPara>
                </a14:m>
                <a:endParaRPr lang="zh-TW" altLang="en-US" sz="2200" dirty="0"/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9737" y="1884599"/>
                <a:ext cx="504056" cy="430887"/>
              </a:xfrm>
              <a:prstGeom prst="rect">
                <a:avLst/>
              </a:prstGeom>
              <a:blipFill rotWithShape="1">
                <a:blip r:embed="rId7"/>
                <a:stretch>
                  <a:fillRect l="-1220" r="-609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/>
              <p:cNvSpPr txBox="1"/>
              <p:nvPr/>
            </p:nvSpPr>
            <p:spPr>
              <a:xfrm>
                <a:off x="8144730" y="3678932"/>
                <a:ext cx="504056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200" b="0" i="1" smtClean="0">
                          <a:latin typeface="Cambria Math"/>
                        </a:rPr>
                        <m:t>𝑅𝑒</m:t>
                      </m:r>
                    </m:oMath>
                  </m:oMathPara>
                </a14:m>
                <a:endParaRPr lang="zh-TW" altLang="en-US" sz="2200" dirty="0"/>
              </a:p>
            </p:txBody>
          </p:sp>
        </mc:Choice>
        <mc:Fallback xmlns="">
          <p:sp>
            <p:nvSpPr>
              <p:cNvPr id="11" name="文字方塊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4730" y="3678932"/>
                <a:ext cx="504056" cy="430887"/>
              </a:xfrm>
              <a:prstGeom prst="rect">
                <a:avLst/>
              </a:prstGeom>
              <a:blipFill rotWithShape="1">
                <a:blip r:embed="rId8"/>
                <a:stretch>
                  <a:fillRect r="-12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/>
              <p:cNvSpPr txBox="1"/>
              <p:nvPr/>
            </p:nvSpPr>
            <p:spPr>
              <a:xfrm>
                <a:off x="7020272" y="2236802"/>
                <a:ext cx="522058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2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1.0</m:t>
                      </m:r>
                    </m:oMath>
                  </m:oMathPara>
                </a14:m>
                <a:endParaRPr lang="zh-TW" altLang="en-US" sz="2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文字方塊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0272" y="2236802"/>
                <a:ext cx="522058" cy="430887"/>
              </a:xfrm>
              <a:prstGeom prst="rect">
                <a:avLst/>
              </a:prstGeom>
              <a:blipFill rotWithShape="1">
                <a:blip r:embed="rId9"/>
                <a:stretch>
                  <a:fillRect l="-1176" r="-705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文字方塊 12"/>
          <p:cNvSpPr txBox="1"/>
          <p:nvPr/>
        </p:nvSpPr>
        <p:spPr>
          <a:xfrm>
            <a:off x="7740352" y="2284709"/>
            <a:ext cx="108012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200" dirty="0" smtClean="0"/>
              <a:t>z-plane</a:t>
            </a:r>
            <a:endParaRPr lang="zh-TW" altLang="en-US" sz="2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矩形 1"/>
          <p:cNvSpPr>
            <a:spLocks noChangeArrowheads="1"/>
          </p:cNvSpPr>
          <p:nvPr/>
        </p:nvSpPr>
        <p:spPr bwMode="auto">
          <a:xfrm>
            <a:off x="0" y="188913"/>
            <a:ext cx="9144000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4572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>
              <a:lnSpc>
                <a:spcPct val="150000"/>
              </a:lnSpc>
              <a:buSzPct val="70000"/>
            </a:pPr>
            <a:r>
              <a:rPr kumimoji="0" lang="en-US" altLang="zh-TW" sz="4000" b="1" u="sng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Region of Convergence (ROC)</a:t>
            </a:r>
          </a:p>
        </p:txBody>
      </p:sp>
      <p:sp>
        <p:nvSpPr>
          <p:cNvPr id="3" name="矩形 2"/>
          <p:cNvSpPr/>
          <p:nvPr/>
        </p:nvSpPr>
        <p:spPr>
          <a:xfrm>
            <a:off x="0" y="1125538"/>
            <a:ext cx="9144000" cy="1476375"/>
          </a:xfrm>
          <a:prstGeom prst="rect">
            <a:avLst/>
          </a:prstGeom>
        </p:spPr>
        <p:txBody>
          <a:bodyPr rIns="180000" anchor="ctr">
            <a:spAutoFit/>
          </a:bodyPr>
          <a:lstStyle/>
          <a:p>
            <a:pPr marL="742950" indent="-285750" fontAlgn="auto">
              <a:spcBef>
                <a:spcPts val="0"/>
              </a:spcBef>
              <a:spcAft>
                <a:spcPts val="0"/>
              </a:spcAft>
              <a:buSzPct val="70000"/>
              <a:buFont typeface="Wingdings" pitchFamily="2" charset="2"/>
              <a:buChar char="l"/>
              <a:tabLst>
                <a:tab pos="533400" algn="l"/>
              </a:tabLst>
              <a:defRPr/>
            </a:pPr>
            <a:r>
              <a:rPr kumimoji="0" lang="en-US" altLang="zh-TW" sz="3000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Property 3 : If </a:t>
            </a:r>
            <a:r>
              <a:rPr kumimoji="0" lang="en-US" altLang="zh-TW" sz="3000" i="1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x</a:t>
            </a:r>
            <a:r>
              <a:rPr kumimoji="0" lang="en-US" altLang="zh-TW" sz="3000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[</a:t>
            </a:r>
            <a:r>
              <a:rPr kumimoji="0" lang="en-US" altLang="zh-TW" sz="3000" i="1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n</a:t>
            </a:r>
            <a:r>
              <a:rPr kumimoji="0" lang="en-US" altLang="zh-TW" sz="3000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] is of finite duration, the ROC is </a:t>
            </a:r>
          </a:p>
          <a:p>
            <a:pPr marL="2628000" fontAlgn="auto">
              <a:spcBef>
                <a:spcPts val="0"/>
              </a:spcBef>
              <a:spcAft>
                <a:spcPts val="0"/>
              </a:spcAft>
              <a:buSzPct val="70000"/>
              <a:tabLst>
                <a:tab pos="533400" algn="l"/>
              </a:tabLst>
              <a:defRPr/>
            </a:pPr>
            <a:r>
              <a:rPr kumimoji="0" lang="en-US" altLang="zh-TW" sz="3000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the entire z-plane, except possibly for </a:t>
            </a:r>
            <a:r>
              <a:rPr kumimoji="0" lang="en-US" altLang="zh-TW" sz="3000" i="1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z</a:t>
            </a:r>
            <a:r>
              <a:rPr kumimoji="0" lang="en-US" altLang="zh-TW" sz="3000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 = 0 and/or </a:t>
            </a:r>
            <a:r>
              <a:rPr kumimoji="0" lang="en-US" altLang="zh-TW" sz="3000" i="1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z</a:t>
            </a:r>
            <a:r>
              <a:rPr kumimoji="0" lang="en-US" altLang="zh-TW" sz="3000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 = ∞</a:t>
            </a:r>
          </a:p>
        </p:txBody>
      </p:sp>
      <p:graphicFrame>
        <p:nvGraphicFramePr>
          <p:cNvPr id="34820" name="物件 3"/>
          <p:cNvGraphicFramePr>
            <a:graphicFrameLocks noChangeAspect="1"/>
          </p:cNvGraphicFramePr>
          <p:nvPr/>
        </p:nvGraphicFramePr>
        <p:xfrm>
          <a:off x="2754313" y="2085975"/>
          <a:ext cx="4121150" cy="254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165" name="方程式" r:id="rId3" imgW="1511300" imgH="1016000" progId="Equation.3">
                  <p:embed/>
                </p:oleObj>
              </mc:Choice>
              <mc:Fallback>
                <p:oleObj name="方程式" r:id="rId3" imgW="1511300" imgH="1016000" progId="Equation.3">
                  <p:embed/>
                  <p:pic>
                    <p:nvPicPr>
                      <p:cNvPr id="0" name="物件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54313" y="2085975"/>
                        <a:ext cx="4121150" cy="2541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821" name="物件 4"/>
          <p:cNvGraphicFramePr>
            <a:graphicFrameLocks noChangeAspect="1"/>
          </p:cNvGraphicFramePr>
          <p:nvPr/>
        </p:nvGraphicFramePr>
        <p:xfrm>
          <a:off x="3602038" y="4575175"/>
          <a:ext cx="4641850" cy="2289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166" name="方程式" r:id="rId5" imgW="1701800" imgH="914400" progId="Equation.3">
                  <p:embed/>
                </p:oleObj>
              </mc:Choice>
              <mc:Fallback>
                <p:oleObj name="方程式" r:id="rId5" imgW="1701800" imgH="914400" progId="Equation.3">
                  <p:embed/>
                  <p:pic>
                    <p:nvPicPr>
                      <p:cNvPr id="0" name="物件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02038" y="4575175"/>
                        <a:ext cx="4641850" cy="2289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822" name="矩形 6"/>
          <p:cNvSpPr>
            <a:spLocks noChangeArrowheads="1"/>
          </p:cNvSpPr>
          <p:nvPr/>
        </p:nvSpPr>
        <p:spPr bwMode="auto">
          <a:xfrm>
            <a:off x="0" y="4541838"/>
            <a:ext cx="9144000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3101975" indent="-4572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ts val="1800"/>
              </a:spcBef>
              <a:buSzPct val="100000"/>
              <a:buFont typeface="Arial" charset="0"/>
              <a:buChar char="–"/>
            </a:pPr>
            <a:r>
              <a:rPr kumimoji="0" lang="en-US" altLang="zh-TW" sz="3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If</a:t>
            </a:r>
          </a:p>
        </p:txBody>
      </p:sp>
      <p:sp>
        <p:nvSpPr>
          <p:cNvPr id="34823" name="矩形 7"/>
          <p:cNvSpPr>
            <a:spLocks noChangeArrowheads="1"/>
          </p:cNvSpPr>
          <p:nvPr/>
        </p:nvSpPr>
        <p:spPr bwMode="auto">
          <a:xfrm>
            <a:off x="0" y="5672138"/>
            <a:ext cx="9144000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3101975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ts val="1800"/>
              </a:spcBef>
              <a:buSzPct val="100000"/>
            </a:pPr>
            <a:r>
              <a:rPr kumimoji="0" lang="en-US" altLang="zh-TW" sz="3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If</a:t>
            </a:r>
          </a:p>
        </p:txBody>
      </p:sp>
      <p:sp>
        <p:nvSpPr>
          <p:cNvPr id="34824" name="矩形 8"/>
          <p:cNvSpPr>
            <a:spLocks noChangeArrowheads="1"/>
          </p:cNvSpPr>
          <p:nvPr/>
        </p:nvSpPr>
        <p:spPr bwMode="auto">
          <a:xfrm>
            <a:off x="0" y="6259513"/>
            <a:ext cx="9144000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3101975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ts val="1800"/>
              </a:spcBef>
              <a:buSzPct val="100000"/>
            </a:pPr>
            <a:r>
              <a:rPr kumimoji="0" lang="en-US" altLang="zh-TW" sz="3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If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3" name="矩形 3"/>
          <p:cNvSpPr>
            <a:spLocks noChangeArrowheads="1"/>
          </p:cNvSpPr>
          <p:nvPr/>
        </p:nvSpPr>
        <p:spPr bwMode="auto">
          <a:xfrm>
            <a:off x="0" y="188913"/>
            <a:ext cx="9144000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4572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>
              <a:lnSpc>
                <a:spcPct val="150000"/>
              </a:lnSpc>
              <a:buSzPct val="70000"/>
            </a:pPr>
            <a:r>
              <a:rPr kumimoji="0" lang="en-US" altLang="zh-TW" sz="4000" b="1" u="sng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Property 3, 4, 5</a:t>
            </a:r>
          </a:p>
        </p:txBody>
      </p:sp>
      <p:grpSp>
        <p:nvGrpSpPr>
          <p:cNvPr id="5" name="群組 4"/>
          <p:cNvGrpSpPr/>
          <p:nvPr/>
        </p:nvGrpSpPr>
        <p:grpSpPr>
          <a:xfrm>
            <a:off x="179512" y="1093256"/>
            <a:ext cx="7628016" cy="4239890"/>
            <a:chOff x="179512" y="1268760"/>
            <a:chExt cx="7628016" cy="4239890"/>
          </a:xfrm>
        </p:grpSpPr>
        <p:pic>
          <p:nvPicPr>
            <p:cNvPr id="3" name="圖片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9512" y="1268760"/>
              <a:ext cx="7628016" cy="4239890"/>
            </a:xfrm>
            <a:prstGeom prst="rect">
              <a:avLst/>
            </a:prstGeom>
          </p:spPr>
        </p:pic>
        <p:sp>
          <p:nvSpPr>
            <p:cNvPr id="4" name="文字方塊 3"/>
            <p:cNvSpPr txBox="1"/>
            <p:nvPr/>
          </p:nvSpPr>
          <p:spPr>
            <a:xfrm>
              <a:off x="6004540" y="1988840"/>
              <a:ext cx="2880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 smtClean="0">
                  <a:solidFill>
                    <a:srgbClr val="FF0000"/>
                  </a:solidFill>
                </a:rPr>
                <a:t>X</a:t>
              </a:r>
              <a:endParaRPr lang="zh-TW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7" name="文字方塊 6"/>
            <p:cNvSpPr txBox="1"/>
            <p:nvPr/>
          </p:nvSpPr>
          <p:spPr>
            <a:xfrm>
              <a:off x="6292572" y="2076088"/>
              <a:ext cx="2880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 smtClean="0">
                  <a:solidFill>
                    <a:srgbClr val="FF0000"/>
                  </a:solidFill>
                </a:rPr>
                <a:t>X</a:t>
              </a:r>
              <a:endParaRPr lang="zh-TW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8" name="文字方塊 7"/>
            <p:cNvSpPr txBox="1"/>
            <p:nvPr/>
          </p:nvSpPr>
          <p:spPr>
            <a:xfrm>
              <a:off x="6603464" y="2137048"/>
              <a:ext cx="2880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 smtClean="0">
                  <a:solidFill>
                    <a:srgbClr val="FF0000"/>
                  </a:solidFill>
                </a:rPr>
                <a:t>X</a:t>
              </a:r>
              <a:endParaRPr lang="zh-TW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9" name="文字方塊 8"/>
            <p:cNvSpPr txBox="1"/>
            <p:nvPr/>
          </p:nvSpPr>
          <p:spPr>
            <a:xfrm>
              <a:off x="6891496" y="2148096"/>
              <a:ext cx="2880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 smtClean="0">
                  <a:solidFill>
                    <a:srgbClr val="FF0000"/>
                  </a:solidFill>
                </a:rPr>
                <a:t>X</a:t>
              </a:r>
              <a:endParaRPr lang="zh-TW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10" name="文字方塊 9"/>
            <p:cNvSpPr txBox="1"/>
            <p:nvPr/>
          </p:nvSpPr>
          <p:spPr>
            <a:xfrm>
              <a:off x="7164288" y="2204864"/>
              <a:ext cx="2880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 smtClean="0">
                  <a:solidFill>
                    <a:srgbClr val="FF0000"/>
                  </a:solidFill>
                </a:rPr>
                <a:t>X</a:t>
              </a:r>
              <a:endParaRPr lang="zh-TW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11" name="文字方塊 10"/>
            <p:cNvSpPr txBox="1"/>
            <p:nvPr/>
          </p:nvSpPr>
          <p:spPr>
            <a:xfrm>
              <a:off x="7164288" y="2028696"/>
              <a:ext cx="2880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 smtClean="0">
                  <a:solidFill>
                    <a:srgbClr val="FF0000"/>
                  </a:solidFill>
                </a:rPr>
                <a:t>X</a:t>
              </a:r>
              <a:endParaRPr lang="zh-TW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12" name="文字方塊 11"/>
            <p:cNvSpPr txBox="1"/>
            <p:nvPr/>
          </p:nvSpPr>
          <p:spPr>
            <a:xfrm>
              <a:off x="6887304" y="1947312"/>
              <a:ext cx="2880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 smtClean="0">
                  <a:solidFill>
                    <a:srgbClr val="FF0000"/>
                  </a:solidFill>
                </a:rPr>
                <a:t>X</a:t>
              </a:r>
              <a:endParaRPr lang="zh-TW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13" name="文字方塊 12"/>
            <p:cNvSpPr txBox="1"/>
            <p:nvPr/>
          </p:nvSpPr>
          <p:spPr>
            <a:xfrm>
              <a:off x="6606892" y="1859300"/>
              <a:ext cx="2880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 smtClean="0">
                  <a:solidFill>
                    <a:srgbClr val="FF0000"/>
                  </a:solidFill>
                </a:rPr>
                <a:t>X</a:t>
              </a:r>
              <a:endParaRPr lang="zh-TW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14" name="文字方塊 13"/>
            <p:cNvSpPr txBox="1"/>
            <p:nvPr/>
          </p:nvSpPr>
          <p:spPr>
            <a:xfrm>
              <a:off x="6292572" y="1711856"/>
              <a:ext cx="2880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 smtClean="0">
                  <a:solidFill>
                    <a:srgbClr val="FF0000"/>
                  </a:solidFill>
                </a:rPr>
                <a:t>X</a:t>
              </a:r>
              <a:endParaRPr lang="zh-TW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15" name="文字方塊 14"/>
            <p:cNvSpPr txBox="1"/>
            <p:nvPr/>
          </p:nvSpPr>
          <p:spPr>
            <a:xfrm>
              <a:off x="6004540" y="1560220"/>
              <a:ext cx="2880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 smtClean="0">
                  <a:solidFill>
                    <a:srgbClr val="FF0000"/>
                  </a:solidFill>
                </a:rPr>
                <a:t>X</a:t>
              </a:r>
              <a:endParaRPr lang="zh-TW" alt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17" name="文字方塊 16"/>
          <p:cNvSpPr txBox="1"/>
          <p:nvPr/>
        </p:nvSpPr>
        <p:spPr>
          <a:xfrm>
            <a:off x="596320" y="2652602"/>
            <a:ext cx="33843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 smtClean="0"/>
              <a:t>-4  -3  -2   -1     0   1     2    3    4</a:t>
            </a:r>
            <a:endParaRPr lang="zh-TW" alt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/>
              <p:cNvSpPr txBox="1"/>
              <p:nvPr/>
            </p:nvSpPr>
            <p:spPr>
              <a:xfrm>
                <a:off x="4067944" y="2277322"/>
                <a:ext cx="36004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latin typeface="Cambria Math"/>
                        </a:rPr>
                        <m:t>𝑛</m:t>
                      </m:r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18" name="文字方塊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7944" y="2277322"/>
                <a:ext cx="360040" cy="40011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/>
              <p:cNvSpPr txBox="1"/>
              <p:nvPr/>
            </p:nvSpPr>
            <p:spPr>
              <a:xfrm>
                <a:off x="467544" y="3397512"/>
                <a:ext cx="351315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00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TW" sz="2000" i="1">
                            <a:latin typeface="Cambria Math"/>
                          </a:rPr>
                          <m:t>𝑧</m:t>
                        </m:r>
                      </m:e>
                      <m:sup>
                        <m:r>
                          <a:rPr lang="en-US" altLang="zh-TW" sz="2000" b="0" i="1" smtClean="0">
                            <a:latin typeface="Cambria Math"/>
                          </a:rPr>
                          <m:t>4</m:t>
                        </m:r>
                      </m:sup>
                    </m:sSup>
                    <m:r>
                      <a:rPr lang="en-US" altLang="zh-TW" sz="2000" i="1">
                        <a:latin typeface="Cambria Math"/>
                      </a:rPr>
                      <m:t> </m:t>
                    </m:r>
                    <m:sSup>
                      <m:sSupPr>
                        <m:ctrlPr>
                          <a:rPr lang="en-US" altLang="zh-TW" sz="2000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TW" sz="2000" b="0" i="1" smtClean="0">
                            <a:latin typeface="Cambria Math"/>
                          </a:rPr>
                          <m:t>𝑧</m:t>
                        </m:r>
                      </m:e>
                      <m:sup>
                        <m:r>
                          <a:rPr lang="en-US" altLang="zh-TW" sz="2000" b="0" i="1" smtClean="0">
                            <a:latin typeface="Cambria Math"/>
                          </a:rPr>
                          <m:t>3</m:t>
                        </m:r>
                      </m:sup>
                    </m:sSup>
                  </m:oMath>
                </a14:m>
                <a:r>
                  <a:rPr lang="zh-TW" altLang="en-US" sz="2000" dirty="0" smtClean="0"/>
                  <a:t>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000" i="1" dirty="0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TW" sz="2000" b="0" i="1" dirty="0" smtClean="0">
                            <a:latin typeface="Cambria Math"/>
                          </a:rPr>
                          <m:t>𝑧</m:t>
                        </m:r>
                      </m:e>
                      <m:sup>
                        <m:r>
                          <a:rPr lang="en-US" altLang="zh-TW" sz="2000" b="0" i="1" dirty="0" smtClean="0"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r>
                  <a:rPr lang="zh-TW" altLang="en-US" sz="2000" dirty="0" smtClean="0"/>
                  <a:t>    </a:t>
                </a:r>
                <a14:m>
                  <m:oMath xmlns:m="http://schemas.openxmlformats.org/officeDocument/2006/math">
                    <m:r>
                      <a:rPr lang="en-US" altLang="zh-TW" sz="2000" b="0" i="1" dirty="0" smtClean="0">
                        <a:latin typeface="Cambria Math"/>
                      </a:rPr>
                      <m:t>𝑧</m:t>
                    </m:r>
                  </m:oMath>
                </a14:m>
                <a:r>
                  <a:rPr lang="zh-TW" altLang="en-US" sz="2000" dirty="0" smtClean="0"/>
                  <a:t>    </a:t>
                </a:r>
                <a:r>
                  <a:rPr lang="en-US" altLang="zh-TW" sz="2000" dirty="0" smtClean="0"/>
                  <a:t>1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00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TW" sz="2000" b="0" i="1" smtClean="0">
                            <a:latin typeface="Cambria Math"/>
                          </a:rPr>
                          <m:t>𝑧</m:t>
                        </m:r>
                      </m:e>
                      <m:sup>
                        <m:r>
                          <a:rPr lang="en-US" altLang="zh-TW" sz="2000" b="0" i="1" smtClean="0">
                            <a:latin typeface="Cambria Math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zh-TW" altLang="en-US" sz="2000" dirty="0" smtClean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000" i="1" dirty="0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TW" sz="2000" b="0" i="1" dirty="0" smtClean="0">
                            <a:latin typeface="Cambria Math"/>
                          </a:rPr>
                          <m:t>𝑧</m:t>
                        </m:r>
                      </m:e>
                      <m:sup>
                        <m:r>
                          <a:rPr lang="en-US" altLang="zh-TW" sz="2000" b="0" i="1" dirty="0" smtClean="0">
                            <a:latin typeface="Cambria Math"/>
                          </a:rPr>
                          <m:t>−2</m:t>
                        </m:r>
                      </m:sup>
                    </m:sSup>
                  </m:oMath>
                </a14:m>
                <a:r>
                  <a:rPr lang="zh-TW" altLang="en-US" sz="2000" dirty="0" smtClean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000" i="1" dirty="0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TW" sz="2000" b="0" i="1" dirty="0" smtClean="0">
                            <a:latin typeface="Cambria Math"/>
                          </a:rPr>
                          <m:t>𝑧</m:t>
                        </m:r>
                      </m:e>
                      <m:sup>
                        <m:r>
                          <a:rPr lang="en-US" altLang="zh-TW" sz="2000" b="0" i="1" dirty="0" smtClean="0">
                            <a:latin typeface="Cambria Math"/>
                          </a:rPr>
                          <m:t>−3</m:t>
                        </m:r>
                      </m:sup>
                    </m:sSup>
                  </m:oMath>
                </a14:m>
                <a:r>
                  <a:rPr lang="zh-TW" altLang="en-US" sz="2000" dirty="0" smtClean="0"/>
                  <a:t> </a:t>
                </a:r>
                <a:endParaRPr lang="zh-TW" altLang="en-US" sz="2000" dirty="0"/>
              </a:p>
            </p:txBody>
          </p:sp>
        </mc:Choice>
        <mc:Fallback xmlns="">
          <p:sp>
            <p:nvSpPr>
              <p:cNvPr id="19" name="文字方塊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44" y="3397512"/>
                <a:ext cx="3513152" cy="400110"/>
              </a:xfrm>
              <a:prstGeom prst="rect">
                <a:avLst/>
              </a:prstGeom>
              <a:blipFill rotWithShape="1">
                <a:blip r:embed="rId4"/>
                <a:stretch>
                  <a:fillRect t="-7576" b="-2575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字方塊 19"/>
              <p:cNvSpPr txBox="1"/>
              <p:nvPr/>
            </p:nvSpPr>
            <p:spPr>
              <a:xfrm>
                <a:off x="7812360" y="2317392"/>
                <a:ext cx="36004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latin typeface="Cambria Math"/>
                        </a:rPr>
                        <m:t>𝑛</m:t>
                      </m:r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20" name="文字方塊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2360" y="2317392"/>
                <a:ext cx="360040" cy="400110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719572" y="4221538"/>
                <a:ext cx="54006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latin typeface="Cambria Math"/>
                            </a:rPr>
                            <m:t>𝑁</m:t>
                          </m:r>
                        </m:e>
                        <m:sub>
                          <m:r>
                            <a:rPr lang="en-US" altLang="zh-TW" sz="2000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572" y="4221538"/>
                <a:ext cx="540060" cy="400110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1"/>
              <p:cNvSpPr txBox="1"/>
              <p:nvPr/>
            </p:nvSpPr>
            <p:spPr>
              <a:xfrm>
                <a:off x="5608496" y="2565354"/>
                <a:ext cx="54006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latin typeface="Cambria Math"/>
                            </a:rPr>
                            <m:t>𝑁</m:t>
                          </m:r>
                        </m:e>
                        <m:sub>
                          <m:r>
                            <a:rPr lang="en-US" altLang="zh-TW" sz="2000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22" name="文字方塊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8496" y="2565354"/>
                <a:ext cx="540060" cy="400110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22"/>
              <p:cNvSpPr txBox="1"/>
              <p:nvPr/>
            </p:nvSpPr>
            <p:spPr>
              <a:xfrm>
                <a:off x="2951820" y="4765664"/>
                <a:ext cx="54006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latin typeface="Cambria Math"/>
                            </a:rPr>
                            <m:t>𝑁</m:t>
                          </m:r>
                        </m:e>
                        <m:sub>
                          <m:r>
                            <a:rPr lang="en-US" altLang="zh-TW" sz="2000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23" name="文字方塊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1820" y="4765664"/>
                <a:ext cx="540060" cy="400110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字方塊 24"/>
              <p:cNvSpPr txBox="1"/>
              <p:nvPr/>
            </p:nvSpPr>
            <p:spPr>
              <a:xfrm>
                <a:off x="1701730" y="5333146"/>
                <a:ext cx="54006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latin typeface="Cambria Math"/>
                            </a:rPr>
                            <m:t>𝑁</m:t>
                          </m:r>
                        </m:e>
                        <m:sub>
                          <m:r>
                            <a:rPr lang="en-US" altLang="zh-TW" sz="2000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25" name="文字方塊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1730" y="5333146"/>
                <a:ext cx="540060" cy="400110"/>
              </a:xfrm>
              <a:prstGeom prst="rect">
                <a:avLst/>
              </a:prstGeom>
              <a:blipFill rotWithShape="1">
                <a:blip r:embed="rId9"/>
                <a:stretch>
                  <a:fillRect b="-153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字方塊 25"/>
              <p:cNvSpPr txBox="1"/>
              <p:nvPr/>
            </p:nvSpPr>
            <p:spPr>
              <a:xfrm>
                <a:off x="3599892" y="4045584"/>
                <a:ext cx="54006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latin typeface="Cambria Math"/>
                            </a:rPr>
                            <m:t>𝑁</m:t>
                          </m:r>
                        </m:e>
                        <m:sub>
                          <m:r>
                            <a:rPr lang="en-US" altLang="zh-TW" sz="2000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26" name="文字方塊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9892" y="4045584"/>
                <a:ext cx="540060" cy="400110"/>
              </a:xfrm>
              <a:prstGeom prst="rect">
                <a:avLst/>
              </a:prstGeom>
              <a:blipFill rotWithShape="1">
                <a:blip r:embed="rId10"/>
                <a:stretch>
                  <a:fillRect b="-153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字方塊 26"/>
              <p:cNvSpPr txBox="1"/>
              <p:nvPr/>
            </p:nvSpPr>
            <p:spPr>
              <a:xfrm>
                <a:off x="5148064" y="3140968"/>
                <a:ext cx="3240360" cy="9885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zh-TW" altLang="en-US" sz="2400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TW" sz="2400" b="0" i="1" smtClean="0">
                              <a:latin typeface="Cambria Math"/>
                            </a:rPr>
                            <m:t>𝑛</m:t>
                          </m:r>
                        </m:sub>
                        <m:sup/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altLang="zh-TW" sz="240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TW" sz="2400" b="0" i="1" smtClean="0">
                                  <a:latin typeface="Cambria Math"/>
                                </a:rPr>
                                <m:t>𝑥</m:t>
                              </m:r>
                              <m:r>
                                <a:rPr lang="en-US" altLang="zh-TW" sz="2400" b="0" i="1" smtClean="0">
                                  <a:latin typeface="Cambria Math"/>
                                </a:rPr>
                                <m:t>[</m:t>
                              </m:r>
                              <m:r>
                                <a:rPr lang="en-US" altLang="zh-TW" sz="2400" b="0" i="1" smtClean="0">
                                  <a:latin typeface="Cambria Math"/>
                                </a:rPr>
                                <m:t>𝑛</m:t>
                              </m:r>
                              <m:r>
                                <a:rPr lang="en-US" altLang="zh-TW" sz="2400" b="0" i="1" smtClean="0">
                                  <a:latin typeface="Cambria Math"/>
                                </a:rPr>
                                <m:t>]</m:t>
                              </m:r>
                            </m:e>
                          </m:d>
                        </m:e>
                      </m:nary>
                      <m:sSubSup>
                        <m:sSubSupPr>
                          <m:ctrlPr>
                            <a:rPr lang="zh-TW" altLang="zh-TW" sz="24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altLang="zh-TW" sz="2400" i="1">
                              <a:latin typeface="Cambria Math"/>
                            </a:rPr>
                            <m:t>𝑟</m:t>
                          </m:r>
                        </m:e>
                        <m:sub>
                          <m:r>
                            <a:rPr lang="en-US" altLang="zh-TW" sz="2400" i="1">
                              <a:latin typeface="Cambria Math"/>
                            </a:rPr>
                            <m:t>1</m:t>
                          </m:r>
                        </m:sub>
                        <m:sup>
                          <m:r>
                            <a:rPr lang="en-US" altLang="zh-TW" sz="2400" i="1">
                              <a:latin typeface="Cambria Math"/>
                            </a:rPr>
                            <m:t>−</m:t>
                          </m:r>
                          <m:r>
                            <a:rPr lang="en-US" altLang="zh-TW" sz="2400" i="1">
                              <a:latin typeface="Cambria Math"/>
                            </a:rPr>
                            <m:t>𝑛</m:t>
                          </m:r>
                        </m:sup>
                      </m:sSubSup>
                      <m:r>
                        <m:rPr>
                          <m:nor/>
                        </m:rPr>
                        <a:rPr lang="en-US" altLang="zh-TW" sz="2400" b="0" i="0" smtClean="0"/>
                        <m:t>    </m:t>
                      </m:r>
                      <m:sSub>
                        <m:sSubPr>
                          <m:ctrlP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𝑟</m:t>
                          </m:r>
                        </m:e>
                        <m:sub>
                          <m: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altLang="zh-TW" sz="2400" b="0" i="1" smtClean="0">
                          <a:solidFill>
                            <a:srgbClr val="FF0000"/>
                          </a:solidFill>
                          <a:latin typeface="Cambria Math"/>
                          <a:ea typeface="Cambria Math"/>
                        </a:rPr>
                        <m:t>&gt;</m:t>
                      </m:r>
                      <m:sSub>
                        <m:sSubPr>
                          <m:ctrlP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  <m:t>𝑟</m:t>
                          </m:r>
                        </m:e>
                        <m:sub>
                          <m: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TW" altLang="zh-TW" sz="2400" dirty="0"/>
              </a:p>
            </p:txBody>
          </p:sp>
        </mc:Choice>
        <mc:Fallback xmlns="">
          <p:sp>
            <p:nvSpPr>
              <p:cNvPr id="27" name="文字方塊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8064" y="3140968"/>
                <a:ext cx="3240360" cy="988540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字方塊 27"/>
              <p:cNvSpPr txBox="1"/>
              <p:nvPr/>
            </p:nvSpPr>
            <p:spPr>
              <a:xfrm>
                <a:off x="4830976" y="3861048"/>
                <a:ext cx="3341424" cy="10765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altLang="zh-TW" sz="2400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/>
                            </a:rPr>
                            <m:t>(</m:t>
                          </m:r>
                          <m:box>
                            <m:boxPr>
                              <m:ctrlPr>
                                <a:rPr lang="en-US" altLang="zh-TW" sz="2400" b="0" i="1" smtClean="0">
                                  <a:latin typeface="Cambria Math"/>
                                </a:rPr>
                              </m:ctrlPr>
                            </m:boxPr>
                            <m:e>
                              <m:argPr>
                                <m:argSz m:val="-1"/>
                              </m:argPr>
                              <m:f>
                                <m:fPr>
                                  <m:ctrlPr>
                                    <a:rPr lang="en-US" altLang="zh-TW" sz="2400" b="0" i="1" smtClean="0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altLang="zh-TW" sz="2400" b="0" i="1" smtClean="0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400" b="0" i="1" smtClean="0">
                                          <a:latin typeface="Cambria Math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altLang="zh-TW" sz="2400" b="0" i="1" smtClean="0">
                                          <a:latin typeface="Cambria Math"/>
                                        </a:rPr>
                                        <m:t>1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altLang="zh-TW" sz="2400" b="0" i="1" smtClean="0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400" b="0" i="1" smtClean="0">
                                          <a:latin typeface="Cambria Math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altLang="zh-TW" sz="2400" b="0" i="1" smtClean="0">
                                          <a:latin typeface="Cambria Math"/>
                                        </a:rPr>
                                        <m:t>0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box>
                          <m:r>
                            <a:rPr lang="en-US" altLang="zh-TW" sz="2400" b="0" i="1" smtClean="0">
                              <a:latin typeface="Cambria Math"/>
                            </a:rPr>
                            <m:t>)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/>
                            </a:rPr>
                            <m:t>−</m:t>
                          </m:r>
                          <m:r>
                            <a:rPr lang="en-US" altLang="zh-TW" sz="2400" b="0" i="1" smtClean="0">
                              <a:latin typeface="Cambria Math"/>
                            </a:rPr>
                            <m:t>𝑛</m:t>
                          </m:r>
                        </m:sup>
                      </m:sSup>
                      <m:d>
                        <m:dPr>
                          <m:begChr m:val="{"/>
                          <m:endChr m:val="}"/>
                          <m:ctrlPr>
                            <a:rPr lang="en-US" altLang="zh-TW" sz="2400" b="0" i="1" smtClean="0">
                              <a:latin typeface="Cambria Math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TW" sz="2400" b="0" i="1" smtClean="0"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altLang="zh-TW" sz="2400" b="0" i="1" smtClean="0">
                                  <a:latin typeface="Cambria Math"/>
                                </a:rPr>
                                <m:t>𝑛</m:t>
                              </m:r>
                            </m:sub>
                            <m:sup/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zh-TW" sz="2400" b="0" i="1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/>
                                    </a:rPr>
                                    <m:t>𝑥</m:t>
                                  </m:r>
                                  <m:r>
                                    <a:rPr lang="en-US" altLang="zh-TW" sz="2400" i="1">
                                      <a:latin typeface="Cambria Math"/>
                                    </a:rPr>
                                    <m:t>[</m:t>
                                  </m:r>
                                  <m:r>
                                    <a:rPr lang="en-US" altLang="zh-TW" sz="2400" i="1">
                                      <a:latin typeface="Cambria Math"/>
                                    </a:rPr>
                                    <m:t>𝑛</m:t>
                                  </m:r>
                                  <m:r>
                                    <a:rPr lang="en-US" altLang="zh-TW" sz="2400" b="0" i="1" smtClean="0">
                                      <a:latin typeface="Cambria Math"/>
                                    </a:rPr>
                                    <m:t>]</m:t>
                                  </m:r>
                                </m:e>
                              </m:d>
                            </m:e>
                          </m:nary>
                          <m:sSubSup>
                            <m:sSubSupPr>
                              <m:ctrlPr>
                                <a:rPr lang="zh-TW" altLang="zh-TW" sz="24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altLang="zh-TW" sz="2400" i="1">
                                  <a:latin typeface="Cambria Math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altLang="zh-TW" sz="2400" i="1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altLang="zh-TW" sz="2400" i="1">
                                  <a:latin typeface="Cambria Math"/>
                                </a:rPr>
                                <m:t>𝑛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zh-TW" altLang="zh-TW" sz="2400" dirty="0"/>
              </a:p>
            </p:txBody>
          </p:sp>
        </mc:Choice>
        <mc:Fallback xmlns="">
          <p:sp>
            <p:nvSpPr>
              <p:cNvPr id="28" name="文字方塊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0976" y="3861048"/>
                <a:ext cx="3341424" cy="1076577"/>
              </a:xfrm>
              <a:prstGeom prst="rect">
                <a:avLst/>
              </a:prstGeom>
              <a:blipFill rotWithShape="1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字方塊 28"/>
              <p:cNvSpPr txBox="1"/>
              <p:nvPr/>
            </p:nvSpPr>
            <p:spPr>
              <a:xfrm>
                <a:off x="4830976" y="4882641"/>
                <a:ext cx="3845480" cy="10765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/>
                          <a:ea typeface="Cambria Math"/>
                        </a:rPr>
                        <m:t>&lt;</m:t>
                      </m:r>
                      <m:sSup>
                        <m:sSupPr>
                          <m:ctrlPr>
                            <a:rPr lang="en-US" altLang="zh-TW" sz="2400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/>
                            </a:rPr>
                            <m:t>( </m:t>
                          </m:r>
                          <m:box>
                            <m:boxPr>
                              <m:ctrlPr>
                                <a:rPr lang="en-US" altLang="zh-TW" sz="2400" b="0" i="1" smtClean="0">
                                  <a:latin typeface="Cambria Math"/>
                                </a:rPr>
                              </m:ctrlPr>
                            </m:boxPr>
                            <m:e>
                              <m:argPr>
                                <m:argSz m:val="-1"/>
                              </m:argPr>
                              <m:f>
                                <m:fPr>
                                  <m:ctrlPr>
                                    <a:rPr lang="en-US" altLang="zh-TW" sz="2400" b="0" i="1" smtClean="0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altLang="zh-TW" sz="2400" b="0" i="1" smtClean="0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400" b="0" i="1" smtClean="0">
                                          <a:latin typeface="Cambria Math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altLang="zh-TW" sz="2400" b="0" i="1" smtClean="0">
                                          <a:latin typeface="Cambria Math"/>
                                        </a:rPr>
                                        <m:t>1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altLang="zh-TW" sz="2400" b="0" i="1" smtClean="0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400" b="0" i="1" smtClean="0">
                                          <a:latin typeface="Cambria Math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altLang="zh-TW" sz="2400" b="0" i="1" smtClean="0">
                                          <a:latin typeface="Cambria Math"/>
                                        </a:rPr>
                                        <m:t>0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box>
                          <m:r>
                            <a:rPr lang="en-US" altLang="zh-TW" sz="2400" b="0" i="1" smtClean="0">
                              <a:latin typeface="Cambria Math"/>
                            </a:rPr>
                            <m:t> )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TW" sz="24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sup>
                      </m:sSup>
                      <m:r>
                        <a:rPr lang="en-US" altLang="zh-TW" sz="2400" b="0" i="1" smtClean="0">
                          <a:latin typeface="Cambria Math"/>
                          <a:ea typeface="Cambria Math"/>
                        </a:rPr>
                        <m:t>⋅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TW" sz="24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/>
                            </a:rPr>
                            <m:t> 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TW" sz="2400" b="0" i="1" smtClean="0"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altLang="zh-TW" sz="2400" b="0" i="1" smtClean="0">
                                  <a:latin typeface="Cambria Math"/>
                                </a:rPr>
                                <m:t>𝑛</m:t>
                              </m:r>
                            </m:sub>
                            <m:sup/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zh-TW" sz="2400" b="0" i="1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/>
                                    </a:rPr>
                                    <m:t>𝑥</m:t>
                                  </m:r>
                                  <m:r>
                                    <a:rPr lang="en-US" altLang="zh-TW" sz="2400" i="1">
                                      <a:latin typeface="Cambria Math"/>
                                    </a:rPr>
                                    <m:t>[</m:t>
                                  </m:r>
                                  <m:r>
                                    <a:rPr lang="en-US" altLang="zh-TW" sz="2400" i="1">
                                      <a:latin typeface="Cambria Math"/>
                                    </a:rPr>
                                    <m:t>𝑛</m:t>
                                  </m:r>
                                  <m:r>
                                    <a:rPr lang="en-US" altLang="zh-TW" sz="2400" b="0" i="1" smtClean="0">
                                      <a:latin typeface="Cambria Math"/>
                                    </a:rPr>
                                    <m:t>]</m:t>
                                  </m:r>
                                </m:e>
                              </m:d>
                            </m:e>
                          </m:nary>
                          <m:sSubSup>
                            <m:sSubSupPr>
                              <m:ctrlPr>
                                <a:rPr lang="zh-TW" altLang="zh-TW" sz="24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altLang="zh-TW" sz="2400" i="1">
                                  <a:latin typeface="Cambria Math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altLang="zh-TW" sz="2400" i="1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altLang="zh-TW" sz="2400" i="1">
                                  <a:latin typeface="Cambria Math"/>
                                </a:rPr>
                                <m:t>𝑛</m:t>
                              </m:r>
                            </m:sup>
                          </m:sSubSup>
                          <m:r>
                            <a:rPr lang="en-US" altLang="zh-TW" sz="2400" b="0" i="1" smtClean="0">
                              <a:latin typeface="Cambria Math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zh-TW" altLang="zh-TW" sz="2400" dirty="0"/>
              </a:p>
            </p:txBody>
          </p:sp>
        </mc:Choice>
        <mc:Fallback xmlns="">
          <p:sp>
            <p:nvSpPr>
              <p:cNvPr id="29" name="文字方塊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0976" y="4882641"/>
                <a:ext cx="3845480" cy="1076577"/>
              </a:xfrm>
              <a:prstGeom prst="rect">
                <a:avLst/>
              </a:prstGeom>
              <a:blipFill rotWithShape="1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橢圓 15"/>
          <p:cNvSpPr/>
          <p:nvPr/>
        </p:nvSpPr>
        <p:spPr>
          <a:xfrm>
            <a:off x="5353040" y="5188436"/>
            <a:ext cx="360000" cy="54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457200" algn="ctr">
              <a:spcBef>
                <a:spcPts val="600"/>
              </a:spcBef>
            </a:pPr>
            <a:endParaRPr lang="zh-TW" altLang="en-US" sz="3500" b="1" i="1" dirty="0">
              <a:latin typeface="Times New Roman" pitchFamily="18" charset="0"/>
              <a:ea typeface="新細明體" charset="-12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/>
              <p:cNvSpPr/>
              <p:nvPr/>
            </p:nvSpPr>
            <p:spPr>
              <a:xfrm>
                <a:off x="5436096" y="5661248"/>
                <a:ext cx="73981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solidFill>
                            <a:srgbClr val="FF0000"/>
                          </a:solidFill>
                          <a:latin typeface="Cambria Math"/>
                          <a:ea typeface="Cambria Math"/>
                        </a:rPr>
                        <m:t>&gt;</m:t>
                      </m:r>
                      <m:r>
                        <a:rPr lang="en-US" altLang="zh-TW" sz="2400" b="0" i="1" smtClean="0">
                          <a:solidFill>
                            <a:srgbClr val="FF0000"/>
                          </a:solidFill>
                          <a:latin typeface="Cambria Math"/>
                          <a:ea typeface="Cambria Math"/>
                        </a:rPr>
                        <m:t>1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1" name="矩形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6096" y="5661248"/>
                <a:ext cx="739818" cy="461665"/>
              </a:xfrm>
              <a:prstGeom prst="rect">
                <a:avLst/>
              </a:prstGeom>
              <a:blipFill rotWithShape="1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矩形 29"/>
          <p:cNvSpPr/>
          <p:nvPr/>
        </p:nvSpPr>
        <p:spPr>
          <a:xfrm>
            <a:off x="6603556" y="5036116"/>
            <a:ext cx="1712860" cy="900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marL="457200" algn="ctr">
              <a:spcBef>
                <a:spcPts val="600"/>
              </a:spcBef>
            </a:pPr>
            <a:endParaRPr lang="zh-TW" altLang="en-US" sz="3500" b="1" i="1" dirty="0">
              <a:latin typeface="Times New Roman" pitchFamily="18" charset="0"/>
              <a:ea typeface="新細明體" charset="-12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矩形 32"/>
              <p:cNvSpPr/>
              <p:nvPr/>
            </p:nvSpPr>
            <p:spPr>
              <a:xfrm>
                <a:off x="7020272" y="5949280"/>
                <a:ext cx="83118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solidFill>
                            <a:srgbClr val="FF0000"/>
                          </a:solidFill>
                          <a:latin typeface="Cambria Math"/>
                          <a:ea typeface="Cambria Math"/>
                        </a:rPr>
                        <m:t>&lt;</m:t>
                      </m:r>
                      <m:r>
                        <a:rPr lang="en-US" altLang="zh-TW" sz="2400" b="0" i="1" smtClean="0">
                          <a:solidFill>
                            <a:srgbClr val="FF0000"/>
                          </a:solidFill>
                          <a:latin typeface="Cambria Math"/>
                          <a:ea typeface="Cambria Math"/>
                        </a:rPr>
                        <m:t>∞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3" name="矩形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0272" y="5949280"/>
                <a:ext cx="831189" cy="461665"/>
              </a:xfrm>
              <a:prstGeom prst="rect">
                <a:avLst/>
              </a:prstGeom>
              <a:blipFill rotWithShape="1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/>
              <p:cNvSpPr/>
              <p:nvPr/>
            </p:nvSpPr>
            <p:spPr>
              <a:xfrm>
                <a:off x="3779912" y="3281556"/>
                <a:ext cx="634213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000" i="1" dirty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TW" sz="2000" i="1" dirty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𝑧</m:t>
                          </m:r>
                        </m:e>
                        <m:sup>
                          <m:r>
                            <a:rPr lang="en-US" altLang="zh-TW" sz="2000" i="1" dirty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−4</m:t>
                          </m:r>
                        </m:sup>
                      </m:sSup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9912" y="3281556"/>
                <a:ext cx="634213" cy="400110"/>
              </a:xfrm>
              <a:prstGeom prst="rect">
                <a:avLst/>
              </a:prstGeom>
              <a:blipFill rotWithShape="1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矩形 1"/>
          <p:cNvSpPr>
            <a:spLocks noChangeArrowheads="1"/>
          </p:cNvSpPr>
          <p:nvPr/>
        </p:nvSpPr>
        <p:spPr bwMode="auto">
          <a:xfrm>
            <a:off x="0" y="188913"/>
            <a:ext cx="9144000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4572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>
              <a:lnSpc>
                <a:spcPct val="150000"/>
              </a:lnSpc>
              <a:buSzPct val="70000"/>
            </a:pPr>
            <a:r>
              <a:rPr kumimoji="0" lang="en-US" altLang="zh-TW" sz="4000" b="1" u="sng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Region of Convergence (ROC)</a:t>
            </a:r>
          </a:p>
        </p:txBody>
      </p:sp>
      <p:sp>
        <p:nvSpPr>
          <p:cNvPr id="3" name="矩形 2"/>
          <p:cNvSpPr/>
          <p:nvPr/>
        </p:nvSpPr>
        <p:spPr>
          <a:xfrm>
            <a:off x="0" y="1135063"/>
            <a:ext cx="9144000" cy="1016000"/>
          </a:xfrm>
          <a:prstGeom prst="rect">
            <a:avLst/>
          </a:prstGeom>
        </p:spPr>
        <p:txBody>
          <a:bodyPr rIns="180000" anchor="ctr">
            <a:spAutoFit/>
          </a:bodyPr>
          <a:lstStyle/>
          <a:p>
            <a:pPr marL="742950" indent="-285750" fontAlgn="auto">
              <a:spcBef>
                <a:spcPts val="1200"/>
              </a:spcBef>
              <a:spcAft>
                <a:spcPts val="0"/>
              </a:spcAft>
              <a:buSzPct val="70000"/>
              <a:buFont typeface="Wingdings" pitchFamily="2" charset="2"/>
              <a:buChar char="l"/>
              <a:tabLst>
                <a:tab pos="533400" algn="l"/>
              </a:tabLst>
              <a:defRPr/>
            </a:pPr>
            <a:r>
              <a:rPr kumimoji="0" lang="en-US" altLang="zh-TW" sz="3000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Property 4 : If </a:t>
            </a:r>
            <a:r>
              <a:rPr kumimoji="0" lang="en-US" altLang="zh-TW" sz="3000" i="1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x</a:t>
            </a:r>
            <a:r>
              <a:rPr kumimoji="0" lang="en-US" altLang="zh-TW" sz="3000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[</a:t>
            </a:r>
            <a:r>
              <a:rPr kumimoji="0" lang="en-US" altLang="zh-TW" sz="3000" i="1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n</a:t>
            </a:r>
            <a:r>
              <a:rPr kumimoji="0" lang="en-US" altLang="zh-TW" sz="3000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] is right-sided, and {</a:t>
            </a:r>
            <a:r>
              <a:rPr kumimoji="0" lang="en-US" altLang="zh-TW" sz="3000" i="1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z </a:t>
            </a:r>
            <a:r>
              <a:rPr kumimoji="0" lang="en-US" altLang="zh-TW" sz="3000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| |</a:t>
            </a:r>
            <a:r>
              <a:rPr kumimoji="0" lang="en-US" altLang="zh-TW" sz="3000" i="1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z|</a:t>
            </a:r>
            <a:r>
              <a:rPr kumimoji="0" lang="en-US" altLang="zh-TW" sz="3000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 = </a:t>
            </a:r>
          </a:p>
          <a:p>
            <a:pPr marL="2635200" fontAlgn="auto">
              <a:spcBef>
                <a:spcPts val="0"/>
              </a:spcBef>
              <a:spcAft>
                <a:spcPts val="0"/>
              </a:spcAft>
              <a:buSzPct val="70000"/>
              <a:tabLst>
                <a:tab pos="533400" algn="l"/>
              </a:tabLst>
              <a:defRPr/>
            </a:pPr>
            <a:r>
              <a:rPr kumimoji="0" lang="en-US" altLang="zh-TW" sz="3000" i="1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r</a:t>
            </a:r>
            <a:r>
              <a:rPr kumimoji="0" lang="en-US" altLang="zh-TW" sz="3000" baseline="-25000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0</a:t>
            </a:r>
            <a:r>
              <a:rPr kumimoji="0" lang="en-US" altLang="zh-TW" sz="3000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 }</a:t>
            </a:r>
            <a:r>
              <a:rPr kumimoji="0" lang="en-US" altLang="zh-TW" sz="3000" dirty="0">
                <a:latin typeface="Times New Roman" pitchFamily="18" charset="0"/>
                <a:ea typeface="+mn-ea"/>
                <a:cs typeface="Times New Roman" pitchFamily="18" charset="0"/>
                <a:sym typeface="Symbol"/>
              </a:rPr>
              <a:t>ROC, then {</a:t>
            </a:r>
            <a:r>
              <a:rPr kumimoji="0" lang="en-US" altLang="zh-TW" sz="3000" i="1" dirty="0">
                <a:latin typeface="Times New Roman" pitchFamily="18" charset="0"/>
                <a:ea typeface="+mn-ea"/>
                <a:cs typeface="Times New Roman" pitchFamily="18" charset="0"/>
                <a:sym typeface="Symbol"/>
              </a:rPr>
              <a:t>z </a:t>
            </a:r>
            <a:r>
              <a:rPr kumimoji="0" lang="en-US" altLang="zh-TW" sz="3000" dirty="0">
                <a:latin typeface="Times New Roman" pitchFamily="18" charset="0"/>
                <a:ea typeface="+mn-ea"/>
                <a:cs typeface="Times New Roman" pitchFamily="18" charset="0"/>
                <a:sym typeface="Symbol"/>
              </a:rPr>
              <a:t>| ∞ &gt; |</a:t>
            </a:r>
            <a:r>
              <a:rPr kumimoji="0" lang="en-US" altLang="zh-TW" sz="3000" i="1" dirty="0">
                <a:latin typeface="Times New Roman" pitchFamily="18" charset="0"/>
                <a:ea typeface="+mn-ea"/>
                <a:cs typeface="Times New Roman" pitchFamily="18" charset="0"/>
                <a:sym typeface="Symbol"/>
              </a:rPr>
              <a:t>z</a:t>
            </a:r>
            <a:r>
              <a:rPr kumimoji="0" lang="en-US" altLang="zh-TW" sz="3000" dirty="0">
                <a:latin typeface="Times New Roman" pitchFamily="18" charset="0"/>
                <a:ea typeface="+mn-ea"/>
                <a:cs typeface="Times New Roman" pitchFamily="18" charset="0"/>
                <a:sym typeface="Symbol"/>
              </a:rPr>
              <a:t>| &gt; </a:t>
            </a:r>
            <a:r>
              <a:rPr kumimoji="0" lang="en-US" altLang="zh-TW" sz="3000" i="1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r</a:t>
            </a:r>
            <a:r>
              <a:rPr kumimoji="0" lang="en-US" altLang="zh-TW" sz="3000" baseline="-25000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0</a:t>
            </a:r>
            <a:r>
              <a:rPr kumimoji="0" lang="en-US" altLang="zh-TW" sz="3000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}</a:t>
            </a:r>
            <a:r>
              <a:rPr kumimoji="0" lang="en-US" altLang="zh-TW" sz="3000" dirty="0">
                <a:latin typeface="Times New Roman" pitchFamily="18" charset="0"/>
                <a:ea typeface="+mn-ea"/>
                <a:cs typeface="Times New Roman" pitchFamily="18" charset="0"/>
                <a:sym typeface="Symbol"/>
              </a:rPr>
              <a:t>ROC</a:t>
            </a:r>
            <a:endParaRPr kumimoji="0" lang="en-US" altLang="zh-TW" sz="3000" dirty="0">
              <a:solidFill>
                <a:prstClr val="black"/>
              </a:solidFill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graphicFrame>
        <p:nvGraphicFramePr>
          <p:cNvPr id="36868" name="物件 3"/>
          <p:cNvGraphicFramePr>
            <a:graphicFrameLocks noChangeAspect="1"/>
          </p:cNvGraphicFramePr>
          <p:nvPr/>
        </p:nvGraphicFramePr>
        <p:xfrm>
          <a:off x="2700338" y="2565400"/>
          <a:ext cx="3013075" cy="1147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213" name="方程式" r:id="rId3" imgW="1104900" imgH="457200" progId="Equation.3">
                  <p:embed/>
                </p:oleObj>
              </mc:Choice>
              <mc:Fallback>
                <p:oleObj name="方程式" r:id="rId3" imgW="1104900" imgH="457200" progId="Equation.3">
                  <p:embed/>
                  <p:pic>
                    <p:nvPicPr>
                      <p:cNvPr id="0" name="物件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00338" y="2565400"/>
                        <a:ext cx="3013075" cy="11477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6869" name="群組 7"/>
          <p:cNvGrpSpPr>
            <a:grpSpLocks/>
          </p:cNvGrpSpPr>
          <p:nvPr/>
        </p:nvGrpSpPr>
        <p:grpSpPr bwMode="auto">
          <a:xfrm>
            <a:off x="0" y="4076700"/>
            <a:ext cx="9144000" cy="1265238"/>
            <a:chOff x="0" y="4231362"/>
            <a:chExt cx="9144000" cy="1265322"/>
          </a:xfrm>
        </p:grpSpPr>
        <p:graphicFrame>
          <p:nvGraphicFramePr>
            <p:cNvPr id="36870" name="物件 4"/>
            <p:cNvGraphicFramePr>
              <a:graphicFrameLocks noChangeAspect="1"/>
            </p:cNvGraphicFramePr>
            <p:nvPr/>
          </p:nvGraphicFramePr>
          <p:xfrm>
            <a:off x="3067050" y="4285337"/>
            <a:ext cx="3810000" cy="120808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7214" name="方程式" r:id="rId5" imgW="1397000" imgH="482600" progId="Equation.3">
                    <p:embed/>
                  </p:oleObj>
                </mc:Choice>
                <mc:Fallback>
                  <p:oleObj name="方程式" r:id="rId5" imgW="1397000" imgH="482600" progId="Equation.3">
                    <p:embed/>
                    <p:pic>
                      <p:nvPicPr>
                        <p:cNvPr id="0" name="物件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67050" y="4285337"/>
                          <a:ext cx="3810000" cy="120808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6871" name="矩形 5"/>
            <p:cNvSpPr>
              <a:spLocks noChangeArrowheads="1"/>
            </p:cNvSpPr>
            <p:nvPr/>
          </p:nvSpPr>
          <p:spPr bwMode="auto">
            <a:xfrm>
              <a:off x="0" y="4231362"/>
              <a:ext cx="9144000" cy="5539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Ins="180000" anchor="ctr">
              <a:spAutoFit/>
            </a:bodyPr>
            <a:lstStyle>
              <a:lvl1pPr marL="2633663" eaLnBrk="0" hangingPunct="0">
                <a:tabLst>
                  <a:tab pos="533400" algn="l"/>
                </a:tabLs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1pPr>
              <a:lvl2pPr marL="742950" indent="-285750" eaLnBrk="0" hangingPunct="0">
                <a:tabLst>
                  <a:tab pos="533400" algn="l"/>
                </a:tabLs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2pPr>
              <a:lvl3pPr marL="1143000" indent="-228600" eaLnBrk="0" hangingPunct="0">
                <a:tabLst>
                  <a:tab pos="533400" algn="l"/>
                </a:tabLs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3pPr>
              <a:lvl4pPr marL="1600200" indent="-228600" eaLnBrk="0" hangingPunct="0">
                <a:tabLst>
                  <a:tab pos="533400" algn="l"/>
                </a:tabLs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4pPr>
              <a:lvl5pPr marL="2057400" indent="-228600" eaLnBrk="0" hangingPunct="0">
                <a:tabLst>
                  <a:tab pos="533400" algn="l"/>
                </a:tabLs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533400" algn="l"/>
                </a:tabLs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533400" algn="l"/>
                </a:tabLs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533400" algn="l"/>
                </a:tabLs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533400" algn="l"/>
                </a:tabLs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spcBef>
                  <a:spcPts val="1800"/>
                </a:spcBef>
                <a:buSzPct val="100000"/>
              </a:pPr>
              <a:r>
                <a:rPr kumimoji="0" lang="en-US" altLang="zh-TW" sz="300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If</a:t>
              </a:r>
            </a:p>
          </p:txBody>
        </p:sp>
        <p:sp>
          <p:nvSpPr>
            <p:cNvPr id="36872" name="矩形 6"/>
            <p:cNvSpPr>
              <a:spLocks noChangeArrowheads="1"/>
            </p:cNvSpPr>
            <p:nvPr/>
          </p:nvSpPr>
          <p:spPr bwMode="auto">
            <a:xfrm>
              <a:off x="0" y="4942686"/>
              <a:ext cx="9144000" cy="5539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Ins="180000" anchor="ctr">
              <a:spAutoFit/>
            </a:bodyPr>
            <a:lstStyle>
              <a:lvl1pPr marL="2633663" eaLnBrk="0" hangingPunct="0">
                <a:tabLst>
                  <a:tab pos="533400" algn="l"/>
                </a:tabLs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1pPr>
              <a:lvl2pPr marL="742950" indent="-285750" eaLnBrk="0" hangingPunct="0">
                <a:tabLst>
                  <a:tab pos="533400" algn="l"/>
                </a:tabLs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2pPr>
              <a:lvl3pPr marL="1143000" indent="-228600" eaLnBrk="0" hangingPunct="0">
                <a:tabLst>
                  <a:tab pos="533400" algn="l"/>
                </a:tabLs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3pPr>
              <a:lvl4pPr marL="1600200" indent="-228600" eaLnBrk="0" hangingPunct="0">
                <a:tabLst>
                  <a:tab pos="533400" algn="l"/>
                </a:tabLs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4pPr>
              <a:lvl5pPr marL="2057400" indent="-228600" eaLnBrk="0" hangingPunct="0">
                <a:tabLst>
                  <a:tab pos="533400" algn="l"/>
                </a:tabLs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533400" algn="l"/>
                </a:tabLs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533400" algn="l"/>
                </a:tabLs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533400" algn="l"/>
                </a:tabLs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533400" algn="l"/>
                </a:tabLs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spcBef>
                  <a:spcPts val="1800"/>
                </a:spcBef>
                <a:buSzPct val="100000"/>
              </a:pPr>
              <a:r>
                <a:rPr kumimoji="0" lang="en-US" altLang="zh-TW" sz="300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If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矩形 1"/>
          <p:cNvSpPr>
            <a:spLocks noChangeArrowheads="1"/>
          </p:cNvSpPr>
          <p:nvPr/>
        </p:nvSpPr>
        <p:spPr bwMode="auto">
          <a:xfrm>
            <a:off x="0" y="188913"/>
            <a:ext cx="9144000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4572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>
              <a:lnSpc>
                <a:spcPct val="150000"/>
              </a:lnSpc>
              <a:buSzPct val="70000"/>
            </a:pPr>
            <a:r>
              <a:rPr kumimoji="0" lang="en-US" altLang="zh-TW" sz="4000" b="1" u="sng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Region of Convergence (ROC)</a:t>
            </a:r>
          </a:p>
        </p:txBody>
      </p:sp>
      <p:sp>
        <p:nvSpPr>
          <p:cNvPr id="3" name="矩形 2"/>
          <p:cNvSpPr/>
          <p:nvPr/>
        </p:nvSpPr>
        <p:spPr>
          <a:xfrm>
            <a:off x="0" y="1135063"/>
            <a:ext cx="9144000" cy="1016000"/>
          </a:xfrm>
          <a:prstGeom prst="rect">
            <a:avLst/>
          </a:prstGeom>
        </p:spPr>
        <p:txBody>
          <a:bodyPr rIns="180000" anchor="ctr">
            <a:spAutoFit/>
          </a:bodyPr>
          <a:lstStyle/>
          <a:p>
            <a:pPr marL="742950" indent="-285750" fontAlgn="auto">
              <a:spcBef>
                <a:spcPts val="1200"/>
              </a:spcBef>
              <a:spcAft>
                <a:spcPts val="0"/>
              </a:spcAft>
              <a:buSzPct val="70000"/>
              <a:buFont typeface="Wingdings" pitchFamily="2" charset="2"/>
              <a:buChar char="l"/>
              <a:tabLst>
                <a:tab pos="533400" algn="l"/>
              </a:tabLst>
              <a:defRPr/>
            </a:pPr>
            <a:r>
              <a:rPr kumimoji="0" lang="en-US" altLang="zh-TW" sz="3000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Property 5 : If </a:t>
            </a:r>
            <a:r>
              <a:rPr kumimoji="0" lang="en-US" altLang="zh-TW" sz="3000" i="1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x</a:t>
            </a:r>
            <a:r>
              <a:rPr kumimoji="0" lang="en-US" altLang="zh-TW" sz="3000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[</a:t>
            </a:r>
            <a:r>
              <a:rPr kumimoji="0" lang="en-US" altLang="zh-TW" sz="3000" i="1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n</a:t>
            </a:r>
            <a:r>
              <a:rPr kumimoji="0" lang="en-US" altLang="zh-TW" sz="3000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] is left-sided and {</a:t>
            </a:r>
            <a:r>
              <a:rPr kumimoji="0" lang="en-US" altLang="zh-TW" sz="3000" i="1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z </a:t>
            </a:r>
            <a:r>
              <a:rPr kumimoji="0" lang="en-US" altLang="zh-TW" sz="3000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| |</a:t>
            </a:r>
            <a:r>
              <a:rPr kumimoji="0" lang="en-US" altLang="zh-TW" sz="3000" i="1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z</a:t>
            </a:r>
            <a:r>
              <a:rPr kumimoji="0" lang="en-US" altLang="zh-TW" sz="3000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| = </a:t>
            </a:r>
          </a:p>
          <a:p>
            <a:pPr marL="2635200" fontAlgn="auto">
              <a:spcBef>
                <a:spcPts val="0"/>
              </a:spcBef>
              <a:spcAft>
                <a:spcPts val="0"/>
              </a:spcAft>
              <a:buSzPct val="70000"/>
              <a:tabLst>
                <a:tab pos="533400" algn="l"/>
              </a:tabLst>
              <a:defRPr/>
            </a:pPr>
            <a:r>
              <a:rPr kumimoji="0" lang="en-US" altLang="zh-TW" sz="3000" i="1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r</a:t>
            </a:r>
            <a:r>
              <a:rPr kumimoji="0" lang="en-US" altLang="zh-TW" sz="3000" baseline="-25000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0</a:t>
            </a:r>
            <a:r>
              <a:rPr kumimoji="0" lang="en-US" altLang="zh-TW" sz="3000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}</a:t>
            </a:r>
            <a:r>
              <a:rPr kumimoji="0" lang="en-US" altLang="zh-TW" sz="3000" dirty="0">
                <a:latin typeface="Times New Roman" pitchFamily="18" charset="0"/>
                <a:ea typeface="+mn-ea"/>
                <a:cs typeface="Times New Roman" pitchFamily="18" charset="0"/>
                <a:sym typeface="Symbol"/>
              </a:rPr>
              <a:t>ROC, then {</a:t>
            </a:r>
            <a:r>
              <a:rPr kumimoji="0" lang="en-US" altLang="zh-TW" sz="3000" i="1" dirty="0">
                <a:latin typeface="Times New Roman" pitchFamily="18" charset="0"/>
                <a:ea typeface="+mn-ea"/>
                <a:cs typeface="Times New Roman" pitchFamily="18" charset="0"/>
                <a:sym typeface="Symbol"/>
              </a:rPr>
              <a:t>z </a:t>
            </a:r>
            <a:r>
              <a:rPr kumimoji="0" lang="en-US" altLang="zh-TW" sz="3000" dirty="0">
                <a:latin typeface="Times New Roman" pitchFamily="18" charset="0"/>
                <a:ea typeface="+mn-ea"/>
                <a:cs typeface="Times New Roman" pitchFamily="18" charset="0"/>
                <a:sym typeface="Symbol"/>
              </a:rPr>
              <a:t>| 0 &lt; |</a:t>
            </a:r>
            <a:r>
              <a:rPr kumimoji="0" lang="en-US" altLang="zh-TW" sz="3000" i="1" dirty="0">
                <a:latin typeface="Times New Roman" pitchFamily="18" charset="0"/>
                <a:ea typeface="+mn-ea"/>
                <a:cs typeface="Times New Roman" pitchFamily="18" charset="0"/>
                <a:sym typeface="Symbol"/>
              </a:rPr>
              <a:t>z</a:t>
            </a:r>
            <a:r>
              <a:rPr kumimoji="0" lang="en-US" altLang="zh-TW" sz="3000" dirty="0">
                <a:latin typeface="Times New Roman" pitchFamily="18" charset="0"/>
                <a:ea typeface="+mn-ea"/>
                <a:cs typeface="Times New Roman" pitchFamily="18" charset="0"/>
                <a:sym typeface="Symbol"/>
              </a:rPr>
              <a:t>| &lt; </a:t>
            </a:r>
            <a:r>
              <a:rPr kumimoji="0" lang="en-US" altLang="zh-TW" sz="3000" i="1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r</a:t>
            </a:r>
            <a:r>
              <a:rPr kumimoji="0" lang="en-US" altLang="zh-TW" sz="3000" baseline="-25000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0</a:t>
            </a:r>
            <a:r>
              <a:rPr kumimoji="0" lang="en-US" altLang="zh-TW" sz="3000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}</a:t>
            </a:r>
            <a:r>
              <a:rPr kumimoji="0" lang="en-US" altLang="zh-TW" sz="3000" dirty="0">
                <a:latin typeface="Times New Roman" pitchFamily="18" charset="0"/>
                <a:ea typeface="+mn-ea"/>
                <a:cs typeface="Times New Roman" pitchFamily="18" charset="0"/>
                <a:sym typeface="Symbol"/>
              </a:rPr>
              <a:t>ROC</a:t>
            </a:r>
            <a:endParaRPr kumimoji="0" lang="en-US" altLang="zh-TW" sz="3000" dirty="0">
              <a:solidFill>
                <a:prstClr val="black"/>
              </a:solidFill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graphicFrame>
        <p:nvGraphicFramePr>
          <p:cNvPr id="37892" name="物件 3"/>
          <p:cNvGraphicFramePr>
            <a:graphicFrameLocks noChangeAspect="1"/>
          </p:cNvGraphicFramePr>
          <p:nvPr/>
        </p:nvGraphicFramePr>
        <p:xfrm>
          <a:off x="2682875" y="2581275"/>
          <a:ext cx="2701925" cy="1116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237" name="方程式" r:id="rId3" imgW="990170" imgH="444307" progId="Equation.3">
                  <p:embed/>
                </p:oleObj>
              </mc:Choice>
              <mc:Fallback>
                <p:oleObj name="方程式" r:id="rId3" imgW="990170" imgH="444307" progId="Equation.3">
                  <p:embed/>
                  <p:pic>
                    <p:nvPicPr>
                      <p:cNvPr id="0" name="物件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82875" y="2581275"/>
                        <a:ext cx="2701925" cy="1116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7893" name="群組 4"/>
          <p:cNvGrpSpPr>
            <a:grpSpLocks/>
          </p:cNvGrpSpPr>
          <p:nvPr/>
        </p:nvGrpSpPr>
        <p:grpSpPr bwMode="auto">
          <a:xfrm>
            <a:off x="0" y="4076700"/>
            <a:ext cx="9144000" cy="1285875"/>
            <a:chOff x="0" y="4231362"/>
            <a:chExt cx="9144000" cy="1285503"/>
          </a:xfrm>
        </p:grpSpPr>
        <p:graphicFrame>
          <p:nvGraphicFramePr>
            <p:cNvPr id="37894" name="物件 5"/>
            <p:cNvGraphicFramePr>
              <a:graphicFrameLocks noChangeAspect="1"/>
            </p:cNvGraphicFramePr>
            <p:nvPr/>
          </p:nvGraphicFramePr>
          <p:xfrm>
            <a:off x="3170238" y="4308778"/>
            <a:ext cx="3602037" cy="12080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8238" name="方程式" r:id="rId5" imgW="1320227" imgH="482391" progId="Equation.3">
                    <p:embed/>
                  </p:oleObj>
                </mc:Choice>
                <mc:Fallback>
                  <p:oleObj name="方程式" r:id="rId5" imgW="1320227" imgH="482391" progId="Equation.3">
                    <p:embed/>
                    <p:pic>
                      <p:nvPicPr>
                        <p:cNvPr id="0" name="物件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70238" y="4308778"/>
                          <a:ext cx="3602037" cy="120808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7895" name="矩形 6"/>
            <p:cNvSpPr>
              <a:spLocks noChangeArrowheads="1"/>
            </p:cNvSpPr>
            <p:nvPr/>
          </p:nvSpPr>
          <p:spPr bwMode="auto">
            <a:xfrm>
              <a:off x="0" y="4231362"/>
              <a:ext cx="9144000" cy="5539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Ins="180000" anchor="ctr">
              <a:spAutoFit/>
            </a:bodyPr>
            <a:lstStyle>
              <a:lvl1pPr marL="2633663" eaLnBrk="0" hangingPunct="0">
                <a:tabLst>
                  <a:tab pos="533400" algn="l"/>
                </a:tabLs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1pPr>
              <a:lvl2pPr marL="742950" indent="-285750" eaLnBrk="0" hangingPunct="0">
                <a:tabLst>
                  <a:tab pos="533400" algn="l"/>
                </a:tabLs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2pPr>
              <a:lvl3pPr marL="1143000" indent="-228600" eaLnBrk="0" hangingPunct="0">
                <a:tabLst>
                  <a:tab pos="533400" algn="l"/>
                </a:tabLs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3pPr>
              <a:lvl4pPr marL="1600200" indent="-228600" eaLnBrk="0" hangingPunct="0">
                <a:tabLst>
                  <a:tab pos="533400" algn="l"/>
                </a:tabLs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4pPr>
              <a:lvl5pPr marL="2057400" indent="-228600" eaLnBrk="0" hangingPunct="0">
                <a:tabLst>
                  <a:tab pos="533400" algn="l"/>
                </a:tabLs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533400" algn="l"/>
                </a:tabLs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533400" algn="l"/>
                </a:tabLs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533400" algn="l"/>
                </a:tabLs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533400" algn="l"/>
                </a:tabLs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spcBef>
                  <a:spcPts val="1800"/>
                </a:spcBef>
                <a:buSzPct val="100000"/>
              </a:pPr>
              <a:r>
                <a:rPr kumimoji="0" lang="en-US" altLang="zh-TW" sz="300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If</a:t>
              </a:r>
            </a:p>
          </p:txBody>
        </p:sp>
        <p:sp>
          <p:nvSpPr>
            <p:cNvPr id="37896" name="矩形 7"/>
            <p:cNvSpPr>
              <a:spLocks noChangeArrowheads="1"/>
            </p:cNvSpPr>
            <p:nvPr/>
          </p:nvSpPr>
          <p:spPr bwMode="auto">
            <a:xfrm>
              <a:off x="0" y="4942686"/>
              <a:ext cx="9144000" cy="5539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Ins="180000" anchor="ctr">
              <a:spAutoFit/>
            </a:bodyPr>
            <a:lstStyle>
              <a:lvl1pPr marL="2633663" eaLnBrk="0" hangingPunct="0">
                <a:tabLst>
                  <a:tab pos="533400" algn="l"/>
                </a:tabLs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1pPr>
              <a:lvl2pPr marL="742950" indent="-285750" eaLnBrk="0" hangingPunct="0">
                <a:tabLst>
                  <a:tab pos="533400" algn="l"/>
                </a:tabLs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2pPr>
              <a:lvl3pPr marL="1143000" indent="-228600" eaLnBrk="0" hangingPunct="0">
                <a:tabLst>
                  <a:tab pos="533400" algn="l"/>
                </a:tabLs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3pPr>
              <a:lvl4pPr marL="1600200" indent="-228600" eaLnBrk="0" hangingPunct="0">
                <a:tabLst>
                  <a:tab pos="533400" algn="l"/>
                </a:tabLs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4pPr>
              <a:lvl5pPr marL="2057400" indent="-228600" eaLnBrk="0" hangingPunct="0">
                <a:tabLst>
                  <a:tab pos="533400" algn="l"/>
                </a:tabLs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533400" algn="l"/>
                </a:tabLs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533400" algn="l"/>
                </a:tabLs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533400" algn="l"/>
                </a:tabLs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533400" algn="l"/>
                </a:tabLs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spcBef>
                  <a:spcPts val="1800"/>
                </a:spcBef>
                <a:buSzPct val="100000"/>
              </a:pPr>
              <a:r>
                <a:rPr kumimoji="0" lang="en-US" altLang="zh-TW" sz="300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If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矩形 1"/>
          <p:cNvSpPr>
            <a:spLocks noChangeArrowheads="1"/>
          </p:cNvSpPr>
          <p:nvPr/>
        </p:nvSpPr>
        <p:spPr bwMode="auto">
          <a:xfrm>
            <a:off x="0" y="188913"/>
            <a:ext cx="9144000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4572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>
              <a:lnSpc>
                <a:spcPct val="150000"/>
              </a:lnSpc>
              <a:buSzPct val="70000"/>
            </a:pPr>
            <a:r>
              <a:rPr kumimoji="0" lang="en-US" altLang="zh-TW" sz="4000" b="1" u="sng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Region of Convergence (ROC)</a:t>
            </a:r>
          </a:p>
        </p:txBody>
      </p:sp>
      <p:sp>
        <p:nvSpPr>
          <p:cNvPr id="3" name="矩形 2"/>
          <p:cNvSpPr/>
          <p:nvPr/>
        </p:nvSpPr>
        <p:spPr>
          <a:xfrm>
            <a:off x="0" y="1125538"/>
            <a:ext cx="9144000" cy="1476375"/>
          </a:xfrm>
          <a:prstGeom prst="rect">
            <a:avLst/>
          </a:prstGeom>
        </p:spPr>
        <p:txBody>
          <a:bodyPr rIns="180000" anchor="ctr">
            <a:spAutoFit/>
          </a:bodyPr>
          <a:lstStyle/>
          <a:p>
            <a:pPr marL="742950" indent="-285750" fontAlgn="auto">
              <a:spcBef>
                <a:spcPts val="600"/>
              </a:spcBef>
              <a:spcAft>
                <a:spcPts val="0"/>
              </a:spcAft>
              <a:buSzPct val="70000"/>
              <a:buFont typeface="Wingdings" pitchFamily="2" charset="2"/>
              <a:buChar char="l"/>
              <a:tabLst>
                <a:tab pos="533400" algn="l"/>
              </a:tabLst>
              <a:defRPr/>
            </a:pPr>
            <a:r>
              <a:rPr kumimoji="0" lang="en-US" altLang="zh-TW" sz="3000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Property 6 : If </a:t>
            </a:r>
            <a:r>
              <a:rPr kumimoji="0" lang="en-US" altLang="zh-TW" sz="3000" i="1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x</a:t>
            </a:r>
            <a:r>
              <a:rPr kumimoji="0" lang="en-US" altLang="zh-TW" sz="3000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[</a:t>
            </a:r>
            <a:r>
              <a:rPr kumimoji="0" lang="en-US" altLang="zh-TW" sz="3000" i="1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n</a:t>
            </a:r>
            <a:r>
              <a:rPr kumimoji="0" lang="en-US" altLang="zh-TW" sz="3000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] is two-sided, and {</a:t>
            </a:r>
            <a:r>
              <a:rPr kumimoji="0" lang="en-US" altLang="zh-TW" sz="3000" i="1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z </a:t>
            </a:r>
            <a:r>
              <a:rPr kumimoji="0" lang="en-US" altLang="zh-TW" sz="3000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| |</a:t>
            </a:r>
            <a:r>
              <a:rPr kumimoji="0" lang="en-US" altLang="zh-TW" sz="3000" i="1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z</a:t>
            </a:r>
            <a:r>
              <a:rPr kumimoji="0" lang="en-US" altLang="zh-TW" sz="3000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| = </a:t>
            </a:r>
          </a:p>
          <a:p>
            <a:pPr marL="2635200" fontAlgn="auto">
              <a:spcBef>
                <a:spcPts val="0"/>
              </a:spcBef>
              <a:spcAft>
                <a:spcPts val="0"/>
              </a:spcAft>
              <a:buSzPct val="70000"/>
              <a:tabLst>
                <a:tab pos="533400" algn="l"/>
              </a:tabLst>
              <a:defRPr/>
            </a:pPr>
            <a:r>
              <a:rPr kumimoji="0" lang="en-US" altLang="zh-TW" sz="3000" i="1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r</a:t>
            </a:r>
            <a:r>
              <a:rPr kumimoji="0" lang="en-US" altLang="zh-TW" sz="3000" baseline="-25000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0</a:t>
            </a:r>
            <a:r>
              <a:rPr kumimoji="0" lang="en-US" altLang="zh-TW" sz="3000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}</a:t>
            </a:r>
            <a:r>
              <a:rPr kumimoji="0" lang="en-US" altLang="zh-TW" sz="3000" dirty="0">
                <a:latin typeface="Times New Roman" pitchFamily="18" charset="0"/>
                <a:ea typeface="+mn-ea"/>
                <a:cs typeface="Times New Roman" pitchFamily="18" charset="0"/>
                <a:sym typeface="Symbol"/>
              </a:rPr>
              <a:t>ROC, then ROC consists of a ring </a:t>
            </a:r>
          </a:p>
          <a:p>
            <a:pPr marL="2635200" fontAlgn="auto">
              <a:spcBef>
                <a:spcPts val="0"/>
              </a:spcBef>
              <a:spcAft>
                <a:spcPts val="0"/>
              </a:spcAft>
              <a:buSzPct val="70000"/>
              <a:tabLst>
                <a:tab pos="533400" algn="l"/>
              </a:tabLst>
              <a:defRPr/>
            </a:pPr>
            <a:r>
              <a:rPr kumimoji="0" lang="en-US" altLang="zh-TW" sz="3000" dirty="0">
                <a:latin typeface="Times New Roman" pitchFamily="18" charset="0"/>
                <a:ea typeface="+mn-ea"/>
                <a:cs typeface="Times New Roman" pitchFamily="18" charset="0"/>
                <a:sym typeface="Symbol"/>
              </a:rPr>
              <a:t>that includes {</a:t>
            </a:r>
            <a:r>
              <a:rPr kumimoji="0" lang="en-US" altLang="zh-TW" sz="3000" i="1" dirty="0">
                <a:latin typeface="Times New Roman" pitchFamily="18" charset="0"/>
                <a:ea typeface="+mn-ea"/>
                <a:cs typeface="Times New Roman" pitchFamily="18" charset="0"/>
                <a:sym typeface="Symbol"/>
              </a:rPr>
              <a:t>z </a:t>
            </a:r>
            <a:r>
              <a:rPr kumimoji="0" lang="en-US" altLang="zh-TW" sz="3000" dirty="0">
                <a:latin typeface="Times New Roman" pitchFamily="18" charset="0"/>
                <a:ea typeface="+mn-ea"/>
                <a:cs typeface="Times New Roman" pitchFamily="18" charset="0"/>
                <a:sym typeface="Symbol"/>
              </a:rPr>
              <a:t>| |</a:t>
            </a:r>
            <a:r>
              <a:rPr kumimoji="0" lang="en-US" altLang="zh-TW" sz="3000" i="1" dirty="0">
                <a:latin typeface="Times New Roman" pitchFamily="18" charset="0"/>
                <a:ea typeface="+mn-ea"/>
                <a:cs typeface="Times New Roman" pitchFamily="18" charset="0"/>
                <a:sym typeface="Symbol"/>
              </a:rPr>
              <a:t>z</a:t>
            </a:r>
            <a:r>
              <a:rPr kumimoji="0" lang="en-US" altLang="zh-TW" sz="3000" dirty="0">
                <a:latin typeface="Times New Roman" pitchFamily="18" charset="0"/>
                <a:ea typeface="+mn-ea"/>
                <a:cs typeface="Times New Roman" pitchFamily="18" charset="0"/>
                <a:sym typeface="Symbol"/>
              </a:rPr>
              <a:t>| = </a:t>
            </a:r>
            <a:r>
              <a:rPr kumimoji="0" lang="en-US" altLang="zh-TW" sz="3000" i="1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r</a:t>
            </a:r>
            <a:r>
              <a:rPr kumimoji="0" lang="en-US" altLang="zh-TW" sz="3000" baseline="-25000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0</a:t>
            </a:r>
            <a:r>
              <a:rPr kumimoji="0" lang="en-US" altLang="zh-TW" sz="3000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}</a:t>
            </a:r>
            <a:endParaRPr kumimoji="0" lang="en-US" altLang="zh-TW" sz="3000" dirty="0">
              <a:latin typeface="Times New Roman" pitchFamily="18" charset="0"/>
              <a:ea typeface="+mn-ea"/>
              <a:cs typeface="Times New Roman" pitchFamily="18" charset="0"/>
              <a:sym typeface="Symbol"/>
            </a:endParaRPr>
          </a:p>
        </p:txBody>
      </p:sp>
      <p:graphicFrame>
        <p:nvGraphicFramePr>
          <p:cNvPr id="38916" name="物件 3"/>
          <p:cNvGraphicFramePr>
            <a:graphicFrameLocks noChangeAspect="1"/>
          </p:cNvGraphicFramePr>
          <p:nvPr/>
        </p:nvGraphicFramePr>
        <p:xfrm>
          <a:off x="2771775" y="2276475"/>
          <a:ext cx="3094038" cy="1187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088" name="方程式" r:id="rId3" imgW="1155700" imgH="482600" progId="Equation.3">
                  <p:embed/>
                </p:oleObj>
              </mc:Choice>
              <mc:Fallback>
                <p:oleObj name="方程式" r:id="rId3" imgW="1155700" imgH="482600" progId="Equation.3">
                  <p:embed/>
                  <p:pic>
                    <p:nvPicPr>
                      <p:cNvPr id="0" name="物件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71775" y="2276475"/>
                        <a:ext cx="3094038" cy="1187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917" name="矩形 6"/>
          <p:cNvSpPr>
            <a:spLocks noChangeArrowheads="1"/>
          </p:cNvSpPr>
          <p:nvPr/>
        </p:nvSpPr>
        <p:spPr bwMode="auto">
          <a:xfrm>
            <a:off x="0" y="3789363"/>
            <a:ext cx="9144000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3101975" indent="-4572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ts val="1800"/>
              </a:spcBef>
              <a:buSzPct val="100000"/>
              <a:buFont typeface="Arial" charset="0"/>
              <a:buChar char="–"/>
            </a:pPr>
            <a:r>
              <a:rPr kumimoji="0" lang="en-US" altLang="zh-TW" sz="3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 two-sided </a:t>
            </a:r>
            <a:r>
              <a:rPr kumimoji="0" lang="en-US" altLang="zh-TW" sz="30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kumimoji="0" lang="en-US" altLang="zh-TW" sz="3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[</a:t>
            </a:r>
            <a:r>
              <a:rPr kumimoji="0" lang="en-US" altLang="zh-TW" sz="30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kumimoji="0" lang="en-US" altLang="zh-TW" sz="3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] may not have ROC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矩形 2"/>
          <p:cNvSpPr>
            <a:spLocks noChangeArrowheads="1"/>
          </p:cNvSpPr>
          <p:nvPr/>
        </p:nvSpPr>
        <p:spPr bwMode="auto">
          <a:xfrm>
            <a:off x="0" y="188913"/>
            <a:ext cx="9144000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4572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>
              <a:lnSpc>
                <a:spcPct val="150000"/>
              </a:lnSpc>
              <a:buSzPct val="70000"/>
            </a:pPr>
            <a:r>
              <a:rPr kumimoji="0" lang="en-US" altLang="zh-TW" sz="4000" b="1" u="sng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Region of Convergence (ROC)</a:t>
            </a:r>
          </a:p>
        </p:txBody>
      </p:sp>
      <p:sp>
        <p:nvSpPr>
          <p:cNvPr id="8" name="矩形 7"/>
          <p:cNvSpPr/>
          <p:nvPr/>
        </p:nvSpPr>
        <p:spPr>
          <a:xfrm>
            <a:off x="0" y="2684463"/>
            <a:ext cx="9144000" cy="2400300"/>
          </a:xfrm>
          <a:prstGeom prst="rect">
            <a:avLst/>
          </a:prstGeom>
        </p:spPr>
        <p:txBody>
          <a:bodyPr rIns="180000" anchor="ctr">
            <a:spAutoFit/>
          </a:bodyPr>
          <a:lstStyle/>
          <a:p>
            <a:pPr marL="742950" indent="-285750" fontAlgn="auto">
              <a:spcBef>
                <a:spcPts val="1200"/>
              </a:spcBef>
              <a:spcAft>
                <a:spcPts val="0"/>
              </a:spcAft>
              <a:buSzPct val="70000"/>
              <a:buFont typeface="Wingdings" pitchFamily="2" charset="2"/>
              <a:buChar char="l"/>
              <a:tabLst>
                <a:tab pos="533400" algn="l"/>
              </a:tabLst>
              <a:defRPr/>
            </a:pPr>
            <a:r>
              <a:rPr kumimoji="0" lang="en-US" altLang="zh-TW" sz="3000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Property 8 : If </a:t>
            </a:r>
            <a:r>
              <a:rPr kumimoji="0" lang="en-US" altLang="zh-TW" sz="3000" i="1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X</a:t>
            </a:r>
            <a:r>
              <a:rPr kumimoji="0" lang="en-US" altLang="zh-TW" sz="3000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(</a:t>
            </a:r>
            <a:r>
              <a:rPr kumimoji="0" lang="en-US" altLang="zh-TW" sz="3000" i="1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z</a:t>
            </a:r>
            <a:r>
              <a:rPr kumimoji="0" lang="en-US" altLang="zh-TW" sz="3000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) is rational, and </a:t>
            </a:r>
            <a:r>
              <a:rPr kumimoji="0" lang="en-US" altLang="zh-TW" sz="3000" i="1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x</a:t>
            </a:r>
            <a:r>
              <a:rPr kumimoji="0" lang="en-US" altLang="zh-TW" sz="3000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[</a:t>
            </a:r>
            <a:r>
              <a:rPr kumimoji="0" lang="en-US" altLang="zh-TW" sz="3000" i="1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n</a:t>
            </a:r>
            <a:r>
              <a:rPr kumimoji="0" lang="en-US" altLang="zh-TW" sz="3000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] is right-</a:t>
            </a:r>
          </a:p>
          <a:p>
            <a:pPr marL="2635200" fontAlgn="auto">
              <a:spcBef>
                <a:spcPts val="0"/>
              </a:spcBef>
              <a:spcAft>
                <a:spcPts val="0"/>
              </a:spcAft>
              <a:buSzPct val="70000"/>
              <a:tabLst>
                <a:tab pos="533400" algn="l"/>
              </a:tabLst>
              <a:defRPr/>
            </a:pPr>
            <a:r>
              <a:rPr kumimoji="0" lang="en-US" altLang="zh-TW" sz="3000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sided, then ROC is the region outside the outermost pole, possibly includes </a:t>
            </a:r>
            <a:r>
              <a:rPr kumimoji="0" lang="en-US" altLang="zh-TW" sz="3000" i="1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z</a:t>
            </a:r>
            <a:r>
              <a:rPr kumimoji="0" lang="en-US" altLang="zh-TW" sz="3000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 = ∞. If in addition </a:t>
            </a:r>
            <a:r>
              <a:rPr kumimoji="0" lang="en-US" altLang="zh-TW" sz="3000" i="1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x</a:t>
            </a:r>
            <a:r>
              <a:rPr kumimoji="0" lang="en-US" altLang="zh-TW" sz="3000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[</a:t>
            </a:r>
            <a:r>
              <a:rPr kumimoji="0" lang="en-US" altLang="zh-TW" sz="3000" i="1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n</a:t>
            </a:r>
            <a:r>
              <a:rPr kumimoji="0" lang="en-US" altLang="zh-TW" sz="3000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] = 0, </a:t>
            </a:r>
            <a:r>
              <a:rPr kumimoji="0" lang="en-US" altLang="zh-TW" sz="3000" i="1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n</a:t>
            </a:r>
            <a:r>
              <a:rPr kumimoji="0" lang="en-US" altLang="zh-TW" sz="3000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 &lt; 0, ROC also includes </a:t>
            </a:r>
            <a:r>
              <a:rPr kumimoji="0" lang="en-US" altLang="zh-TW" sz="3000" i="1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z</a:t>
            </a:r>
            <a:r>
              <a:rPr kumimoji="0" lang="en-US" altLang="zh-TW" sz="3000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 = ∞</a:t>
            </a:r>
            <a:endParaRPr kumimoji="0" lang="en-US" altLang="zh-TW" sz="3000" dirty="0">
              <a:latin typeface="Times New Roman" pitchFamily="18" charset="0"/>
              <a:ea typeface="+mn-ea"/>
              <a:cs typeface="Times New Roman" pitchFamily="18" charset="0"/>
              <a:sym typeface="Symbol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0" y="1120775"/>
            <a:ext cx="9144000" cy="1477963"/>
          </a:xfrm>
          <a:prstGeom prst="rect">
            <a:avLst/>
          </a:prstGeom>
        </p:spPr>
        <p:txBody>
          <a:bodyPr rIns="180000" anchor="ctr">
            <a:spAutoFit/>
          </a:bodyPr>
          <a:lstStyle/>
          <a:p>
            <a:pPr marL="742950" indent="-285750" fontAlgn="auto">
              <a:spcBef>
                <a:spcPts val="1200"/>
              </a:spcBef>
              <a:spcAft>
                <a:spcPts val="0"/>
              </a:spcAft>
              <a:buSzPct val="70000"/>
              <a:buFont typeface="Wingdings" pitchFamily="2" charset="2"/>
              <a:buChar char="l"/>
              <a:tabLst>
                <a:tab pos="533400" algn="l"/>
              </a:tabLst>
              <a:defRPr/>
            </a:pPr>
            <a:r>
              <a:rPr kumimoji="0" lang="en-US" altLang="zh-TW" sz="3000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Property 7 : If </a:t>
            </a:r>
            <a:r>
              <a:rPr kumimoji="0" lang="en-US" altLang="zh-TW" sz="3000" i="1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X</a:t>
            </a:r>
            <a:r>
              <a:rPr kumimoji="0" lang="en-US" altLang="zh-TW" sz="3000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(</a:t>
            </a:r>
            <a:r>
              <a:rPr kumimoji="0" lang="en-US" altLang="zh-TW" sz="3000" i="1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z</a:t>
            </a:r>
            <a:r>
              <a:rPr kumimoji="0" lang="en-US" altLang="zh-TW" sz="3000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) is rational, then ROC is </a:t>
            </a:r>
          </a:p>
          <a:p>
            <a:pPr marL="2635200" fontAlgn="auto">
              <a:spcBef>
                <a:spcPts val="0"/>
              </a:spcBef>
              <a:spcAft>
                <a:spcPts val="0"/>
              </a:spcAft>
              <a:buSzPct val="70000"/>
              <a:tabLst>
                <a:tab pos="533400" algn="l"/>
              </a:tabLst>
              <a:defRPr/>
            </a:pPr>
            <a:r>
              <a:rPr kumimoji="0" lang="en-US" altLang="zh-TW" sz="3000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bounded by poles or extends to zero or infinity</a:t>
            </a:r>
            <a:endParaRPr kumimoji="0" lang="en-US" altLang="zh-TW" sz="3000" dirty="0">
              <a:latin typeface="Times New Roman" pitchFamily="18" charset="0"/>
              <a:ea typeface="+mn-ea"/>
              <a:cs typeface="Times New Roman" pitchFamily="18" charset="0"/>
              <a:sym typeface="Symbo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矩形 1"/>
          <p:cNvSpPr>
            <a:spLocks noChangeArrowheads="1"/>
          </p:cNvSpPr>
          <p:nvPr/>
        </p:nvSpPr>
        <p:spPr bwMode="auto">
          <a:xfrm>
            <a:off x="0" y="188913"/>
            <a:ext cx="9144000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4572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>
              <a:lnSpc>
                <a:spcPct val="150000"/>
              </a:lnSpc>
              <a:buSzPct val="70000"/>
            </a:pPr>
            <a:r>
              <a:rPr kumimoji="0" lang="en-US" altLang="zh-TW" sz="4000" b="1" u="sng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Region of Convergence (ROC)</a:t>
            </a:r>
          </a:p>
        </p:txBody>
      </p:sp>
      <p:sp>
        <p:nvSpPr>
          <p:cNvPr id="3" name="矩形 2"/>
          <p:cNvSpPr/>
          <p:nvPr/>
        </p:nvSpPr>
        <p:spPr>
          <a:xfrm>
            <a:off x="0" y="1125538"/>
            <a:ext cx="9144000" cy="2400300"/>
          </a:xfrm>
          <a:prstGeom prst="rect">
            <a:avLst/>
          </a:prstGeom>
        </p:spPr>
        <p:txBody>
          <a:bodyPr rIns="180000" anchor="ctr">
            <a:spAutoFit/>
          </a:bodyPr>
          <a:lstStyle/>
          <a:p>
            <a:pPr marL="742950" indent="-285750" fontAlgn="auto">
              <a:spcBef>
                <a:spcPts val="1200"/>
              </a:spcBef>
              <a:spcAft>
                <a:spcPts val="0"/>
              </a:spcAft>
              <a:buSzPct val="70000"/>
              <a:buFont typeface="Wingdings" pitchFamily="2" charset="2"/>
              <a:buChar char="l"/>
              <a:tabLst>
                <a:tab pos="533400" algn="l"/>
              </a:tabLst>
              <a:defRPr/>
            </a:pPr>
            <a:r>
              <a:rPr kumimoji="0" lang="en-US" altLang="zh-TW" sz="3000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Property 9 : If </a:t>
            </a:r>
            <a:r>
              <a:rPr kumimoji="0" lang="en-US" altLang="zh-TW" sz="3000" i="1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X</a:t>
            </a:r>
            <a:r>
              <a:rPr kumimoji="0" lang="en-US" altLang="zh-TW" sz="3000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(</a:t>
            </a:r>
            <a:r>
              <a:rPr kumimoji="0" lang="en-US" altLang="zh-TW" sz="3000" i="1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z</a:t>
            </a:r>
            <a:r>
              <a:rPr kumimoji="0" lang="en-US" altLang="zh-TW" sz="3000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) is rational, and </a:t>
            </a:r>
            <a:r>
              <a:rPr kumimoji="0" lang="en-US" altLang="zh-TW" sz="3000" i="1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x</a:t>
            </a:r>
            <a:r>
              <a:rPr kumimoji="0" lang="en-US" altLang="zh-TW" sz="3000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[</a:t>
            </a:r>
            <a:r>
              <a:rPr kumimoji="0" lang="en-US" altLang="zh-TW" sz="3000" i="1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n</a:t>
            </a:r>
            <a:r>
              <a:rPr kumimoji="0" lang="en-US" altLang="zh-TW" sz="3000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] is left-sided, </a:t>
            </a:r>
          </a:p>
          <a:p>
            <a:pPr marL="2635200" fontAlgn="auto">
              <a:spcBef>
                <a:spcPts val="0"/>
              </a:spcBef>
              <a:spcAft>
                <a:spcPts val="0"/>
              </a:spcAft>
              <a:buSzPct val="70000"/>
              <a:tabLst>
                <a:tab pos="533400" algn="l"/>
              </a:tabLst>
              <a:defRPr/>
            </a:pPr>
            <a:r>
              <a:rPr kumimoji="0" lang="en-US" altLang="zh-TW" sz="3000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the ROC is the region inside the innermost pole, possibly includes </a:t>
            </a:r>
            <a:r>
              <a:rPr kumimoji="0" lang="en-US" altLang="zh-TW" sz="3000" i="1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z</a:t>
            </a:r>
            <a:r>
              <a:rPr kumimoji="0" lang="en-US" altLang="zh-TW" sz="3000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 = 0. If in addition </a:t>
            </a:r>
            <a:r>
              <a:rPr kumimoji="0" lang="en-US" altLang="zh-TW" sz="3000" i="1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x</a:t>
            </a:r>
            <a:r>
              <a:rPr kumimoji="0" lang="en-US" altLang="zh-TW" sz="3000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[</a:t>
            </a:r>
            <a:r>
              <a:rPr kumimoji="0" lang="en-US" altLang="zh-TW" sz="3000" i="1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n</a:t>
            </a:r>
            <a:r>
              <a:rPr kumimoji="0" lang="en-US" altLang="zh-TW" sz="3000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] = 0, </a:t>
            </a:r>
            <a:r>
              <a:rPr kumimoji="0" lang="en-US" altLang="zh-TW" sz="3000" i="1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n</a:t>
            </a:r>
            <a:r>
              <a:rPr kumimoji="0" lang="en-US" altLang="zh-TW" sz="3000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 &gt; 0, ROC also includes </a:t>
            </a:r>
            <a:r>
              <a:rPr kumimoji="0" lang="en-US" altLang="zh-TW" sz="3000" i="1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z</a:t>
            </a:r>
            <a:r>
              <a:rPr kumimoji="0" lang="en-US" altLang="zh-TW" sz="3000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 = 0</a:t>
            </a:r>
            <a:endParaRPr kumimoji="0" lang="en-US" altLang="zh-TW" sz="3000" dirty="0">
              <a:solidFill>
                <a:prstClr val="black"/>
              </a:solidFill>
              <a:latin typeface="Times New Roman" pitchFamily="18" charset="0"/>
              <a:ea typeface="+mn-ea"/>
              <a:cs typeface="Times New Roman" pitchFamily="18" charset="0"/>
              <a:sym typeface="Symbol"/>
            </a:endParaRPr>
          </a:p>
        </p:txBody>
      </p:sp>
      <p:sp>
        <p:nvSpPr>
          <p:cNvPr id="40964" name="矩形 3"/>
          <p:cNvSpPr>
            <a:spLocks noChangeArrowheads="1"/>
          </p:cNvSpPr>
          <p:nvPr/>
        </p:nvSpPr>
        <p:spPr bwMode="auto">
          <a:xfrm>
            <a:off x="0" y="3673475"/>
            <a:ext cx="9144000" cy="984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2633663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lvl="2" eaLnBrk="1" hangingPunct="1">
              <a:buSzPct val="70000"/>
            </a:pPr>
            <a:r>
              <a:rPr kumimoji="0" lang="en-US" altLang="zh-TW" sz="24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See Example 10.8, p.756~757 of text</a:t>
            </a:r>
          </a:p>
          <a:p>
            <a:pPr lvl="2" eaLnBrk="1" hangingPunct="1">
              <a:spcBef>
                <a:spcPts val="1200"/>
              </a:spcBef>
              <a:buSzPct val="70000"/>
            </a:pPr>
            <a:r>
              <a:rPr kumimoji="0" lang="en-US" altLang="zh-TW" sz="24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     Fig. 10.12, p.757 of text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713" y="63500"/>
            <a:ext cx="5688012" cy="675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矩形 3"/>
          <p:cNvSpPr>
            <a:spLocks noChangeArrowheads="1"/>
          </p:cNvSpPr>
          <p:nvPr/>
        </p:nvSpPr>
        <p:spPr bwMode="auto">
          <a:xfrm>
            <a:off x="0" y="188913"/>
            <a:ext cx="9144000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4572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>
              <a:lnSpc>
                <a:spcPct val="150000"/>
              </a:lnSpc>
              <a:buSzPct val="70000"/>
            </a:pPr>
            <a:r>
              <a:rPr kumimoji="0" lang="en-US" altLang="zh-TW" sz="4000" b="1" u="sng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Z-Transform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2219692"/>
            <a:ext cx="4697730" cy="2217420"/>
          </a:xfrm>
          <a:prstGeom prst="rect">
            <a:avLst/>
          </a:prstGeom>
        </p:spPr>
      </p:pic>
      <p:graphicFrame>
        <p:nvGraphicFramePr>
          <p:cNvPr id="3" name="物件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94214849"/>
              </p:ext>
            </p:extLst>
          </p:nvPr>
        </p:nvGraphicFramePr>
        <p:xfrm>
          <a:off x="5724128" y="2348880"/>
          <a:ext cx="2906712" cy="1470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72" name="方程式" r:id="rId4" imgW="1155199" imgH="634725" progId="Equation.3">
                  <p:embed/>
                </p:oleObj>
              </mc:Choice>
              <mc:Fallback>
                <p:oleObj name="方程式" r:id="rId4" imgW="1155199" imgH="634725" progId="Equation.3">
                  <p:embed/>
                  <p:pic>
                    <p:nvPicPr>
                      <p:cNvPr id="0" name="物件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24128" y="2348880"/>
                        <a:ext cx="2906712" cy="1470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字方塊 3"/>
          <p:cNvSpPr txBox="1"/>
          <p:nvPr/>
        </p:nvSpPr>
        <p:spPr>
          <a:xfrm>
            <a:off x="899592" y="3172906"/>
            <a:ext cx="31683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 smtClean="0"/>
              <a:t>-3    -2    -1      0     1      2      3</a:t>
            </a:r>
            <a:endParaRPr lang="zh-TW" alt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/>
              <p:cNvSpPr txBox="1"/>
              <p:nvPr/>
            </p:nvSpPr>
            <p:spPr>
              <a:xfrm>
                <a:off x="4499992" y="2924944"/>
                <a:ext cx="36004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latin typeface="Cambria Math"/>
                        </a:rPr>
                        <m:t>𝑛</m:t>
                      </m:r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9992" y="2924944"/>
                <a:ext cx="360040" cy="400110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/>
              <p:cNvSpPr txBox="1"/>
              <p:nvPr/>
            </p:nvSpPr>
            <p:spPr>
              <a:xfrm>
                <a:off x="827584" y="4005064"/>
                <a:ext cx="385242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000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TW" sz="2000" b="0" i="1" smtClean="0">
                            <a:latin typeface="Cambria Math"/>
                          </a:rPr>
                          <m:t>𝑧</m:t>
                        </m:r>
                      </m:e>
                      <m:sup>
                        <m:r>
                          <a:rPr lang="en-US" altLang="zh-TW" sz="2000" b="0" i="1" smtClean="0">
                            <a:latin typeface="Cambria Math"/>
                          </a:rPr>
                          <m:t>3</m:t>
                        </m:r>
                      </m:sup>
                    </m:sSup>
                  </m:oMath>
                </a14:m>
                <a:r>
                  <a:rPr lang="zh-TW" altLang="en-US" sz="2000" dirty="0" smtClean="0"/>
                  <a:t>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000" i="1" dirty="0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TW" sz="2000" b="0" i="1" dirty="0" smtClean="0">
                            <a:latin typeface="Cambria Math"/>
                          </a:rPr>
                          <m:t>𝑧</m:t>
                        </m:r>
                      </m:e>
                      <m:sup>
                        <m:r>
                          <a:rPr lang="en-US" altLang="zh-TW" sz="2000" b="0" i="1" dirty="0" smtClean="0"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r>
                  <a:rPr lang="zh-TW" altLang="en-US" sz="2000" dirty="0" smtClean="0"/>
                  <a:t>     </a:t>
                </a:r>
                <a14:m>
                  <m:oMath xmlns:m="http://schemas.openxmlformats.org/officeDocument/2006/math">
                    <m:r>
                      <a:rPr lang="en-US" altLang="zh-TW" sz="2000" b="0" i="1" dirty="0" smtClean="0">
                        <a:latin typeface="Cambria Math"/>
                      </a:rPr>
                      <m:t>𝑧</m:t>
                    </m:r>
                  </m:oMath>
                </a14:m>
                <a:r>
                  <a:rPr lang="zh-TW" altLang="en-US" sz="2000" dirty="0" smtClean="0"/>
                  <a:t>       </a:t>
                </a:r>
                <a:r>
                  <a:rPr lang="en-US" altLang="zh-TW" sz="2000" dirty="0" smtClean="0"/>
                  <a:t>1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00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TW" sz="2000" b="0" i="1" smtClean="0">
                            <a:latin typeface="Cambria Math"/>
                          </a:rPr>
                          <m:t>𝑧</m:t>
                        </m:r>
                      </m:e>
                      <m:sup>
                        <m:r>
                          <a:rPr lang="en-US" altLang="zh-TW" sz="2000" b="0" i="1" smtClean="0">
                            <a:latin typeface="Cambria Math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zh-TW" altLang="en-US" sz="2000" dirty="0" smtClean="0"/>
                  <a:t>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000" i="1" dirty="0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TW" sz="2000" b="0" i="1" dirty="0" smtClean="0">
                            <a:latin typeface="Cambria Math"/>
                          </a:rPr>
                          <m:t>𝑧</m:t>
                        </m:r>
                      </m:e>
                      <m:sup>
                        <m:r>
                          <a:rPr lang="en-US" altLang="zh-TW" sz="2000" b="0" i="1" dirty="0" smtClean="0">
                            <a:latin typeface="Cambria Math"/>
                          </a:rPr>
                          <m:t>−2</m:t>
                        </m:r>
                      </m:sup>
                    </m:sSup>
                  </m:oMath>
                </a14:m>
                <a:r>
                  <a:rPr lang="zh-TW" altLang="en-US" sz="2000" dirty="0" smtClean="0"/>
                  <a:t>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000" i="1" dirty="0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TW" sz="2000" b="0" i="1" dirty="0" smtClean="0">
                            <a:latin typeface="Cambria Math"/>
                          </a:rPr>
                          <m:t>𝑧</m:t>
                        </m:r>
                      </m:e>
                      <m:sup>
                        <m:r>
                          <a:rPr lang="en-US" altLang="zh-TW" sz="2000" b="0" i="1" dirty="0" smtClean="0">
                            <a:latin typeface="Cambria Math"/>
                          </a:rPr>
                          <m:t>−3</m:t>
                        </m:r>
                      </m:sup>
                    </m:sSup>
                  </m:oMath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584" y="4005064"/>
                <a:ext cx="3852428" cy="400110"/>
              </a:xfrm>
              <a:prstGeom prst="rect">
                <a:avLst/>
              </a:prstGeom>
              <a:blipFill rotWithShape="1">
                <a:blip r:embed="rId7"/>
                <a:stretch>
                  <a:fillRect t="-7576" b="-2575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矩形 1"/>
          <p:cNvSpPr>
            <a:spLocks noChangeArrowheads="1"/>
          </p:cNvSpPr>
          <p:nvPr/>
        </p:nvSpPr>
        <p:spPr bwMode="auto">
          <a:xfrm>
            <a:off x="0" y="188913"/>
            <a:ext cx="9144000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4572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>
              <a:lnSpc>
                <a:spcPct val="150000"/>
              </a:lnSpc>
              <a:buSzPct val="70000"/>
            </a:pPr>
            <a:r>
              <a:rPr kumimoji="0" lang="en-US" altLang="zh-TW" sz="4000" b="1" u="sng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Inverse Z-Transform</a:t>
            </a:r>
          </a:p>
        </p:txBody>
      </p:sp>
      <p:graphicFrame>
        <p:nvGraphicFramePr>
          <p:cNvPr id="43011" name="物件 3"/>
          <p:cNvGraphicFramePr>
            <a:graphicFrameLocks noChangeAspect="1"/>
          </p:cNvGraphicFramePr>
          <p:nvPr/>
        </p:nvGraphicFramePr>
        <p:xfrm>
          <a:off x="582613" y="1717675"/>
          <a:ext cx="7777162" cy="2774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354" name="方程式" r:id="rId3" imgW="2971800" imgH="1155700" progId="Equation.3">
                  <p:embed/>
                </p:oleObj>
              </mc:Choice>
              <mc:Fallback>
                <p:oleObj name="方程式" r:id="rId3" imgW="2971800" imgH="1155700" progId="Equation.3">
                  <p:embed/>
                  <p:pic>
                    <p:nvPicPr>
                      <p:cNvPr id="0" name="物件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2613" y="1717675"/>
                        <a:ext cx="7777162" cy="2774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文字方塊 4"/>
          <p:cNvSpPr txBox="1"/>
          <p:nvPr/>
        </p:nvSpPr>
        <p:spPr>
          <a:xfrm>
            <a:off x="0" y="5229225"/>
            <a:ext cx="9144000" cy="9699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1371600" lvl="1" indent="-457200" fontAlgn="auto">
              <a:spcBef>
                <a:spcPts val="1200"/>
              </a:spcBef>
              <a:spcAft>
                <a:spcPts val="0"/>
              </a:spcAft>
              <a:buSzPct val="100000"/>
              <a:buFont typeface="Arial" pitchFamily="34" charset="0"/>
              <a:buChar char="–"/>
              <a:defRPr/>
            </a:pP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integration along a circle counterclockwise,</a:t>
            </a:r>
          </a:p>
          <a:p>
            <a:pPr marL="1371600" lvl="1" fontAlgn="auto">
              <a:spcBef>
                <a:spcPts val="0"/>
              </a:spcBef>
              <a:spcAft>
                <a:spcPts val="0"/>
              </a:spcAft>
              <a:buSzPct val="100000"/>
              <a:defRPr/>
            </a:pP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{</a:t>
            </a:r>
            <a:r>
              <a:rPr kumimoji="0" lang="en-US" altLang="zh-TW" sz="2800" i="1" kern="100" dirty="0">
                <a:solidFill>
                  <a:srgbClr val="000000"/>
                </a:solidFill>
                <a:latin typeface="Times New Roman"/>
                <a:ea typeface="標楷體"/>
              </a:rPr>
              <a:t>z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 | |</a:t>
            </a:r>
            <a:r>
              <a:rPr kumimoji="0" lang="en-US" altLang="zh-TW" sz="2800" i="1" kern="100" dirty="0">
                <a:solidFill>
                  <a:srgbClr val="000000"/>
                </a:solidFill>
                <a:latin typeface="Times New Roman"/>
                <a:ea typeface="標楷體"/>
              </a:rPr>
              <a:t>z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| = </a:t>
            </a:r>
            <a:r>
              <a:rPr kumimoji="0" lang="en-US" altLang="zh-TW" sz="2800" i="1" kern="100" dirty="0">
                <a:solidFill>
                  <a:srgbClr val="000000"/>
                </a:solidFill>
                <a:latin typeface="Times New Roman"/>
                <a:ea typeface="標楷體"/>
              </a:rPr>
              <a:t>r</a:t>
            </a:r>
            <a:r>
              <a:rPr kumimoji="0" lang="en-US" altLang="zh-TW" sz="2800" kern="100" baseline="-25000" dirty="0">
                <a:solidFill>
                  <a:srgbClr val="000000"/>
                </a:solidFill>
                <a:latin typeface="Times New Roman"/>
                <a:ea typeface="標楷體"/>
              </a:rPr>
              <a:t>1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}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  <a:sym typeface="Symbol"/>
              </a:rPr>
              <a:t>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ROC,  for a fixed </a:t>
            </a:r>
            <a:r>
              <a:rPr kumimoji="0" lang="en-US" altLang="zh-TW" sz="2800" i="1" kern="100" dirty="0">
                <a:solidFill>
                  <a:srgbClr val="000000"/>
                </a:solidFill>
                <a:latin typeface="Times New Roman"/>
                <a:ea typeface="標楷體"/>
              </a:rPr>
              <a:t>r</a:t>
            </a:r>
            <a:r>
              <a:rPr kumimoji="0" lang="en-US" altLang="zh-TW" sz="2800" kern="100" baseline="-25000" dirty="0">
                <a:solidFill>
                  <a:srgbClr val="000000"/>
                </a:solidFill>
                <a:latin typeface="Times New Roman"/>
                <a:ea typeface="標楷體"/>
              </a:rPr>
              <a:t>1</a:t>
            </a:r>
            <a:endParaRPr kumimoji="0" lang="en-US" altLang="zh-TW" sz="2800" kern="100" dirty="0">
              <a:solidFill>
                <a:srgbClr val="000000"/>
              </a:solidFill>
              <a:latin typeface="Times New Roman"/>
              <a:ea typeface="標楷體"/>
            </a:endParaRPr>
          </a:p>
        </p:txBody>
      </p:sp>
      <p:graphicFrame>
        <p:nvGraphicFramePr>
          <p:cNvPr id="43013" name="物件 2"/>
          <p:cNvGraphicFramePr>
            <a:graphicFrameLocks noChangeAspect="1"/>
          </p:cNvGraphicFramePr>
          <p:nvPr/>
        </p:nvGraphicFramePr>
        <p:xfrm>
          <a:off x="6111875" y="2843213"/>
          <a:ext cx="2327275" cy="1951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355" name="方程式" r:id="rId5" imgW="888614" imgH="812447" progId="Equation.3">
                  <p:embed/>
                </p:oleObj>
              </mc:Choice>
              <mc:Fallback>
                <p:oleObj name="方程式" r:id="rId5" imgW="888614" imgH="812447" progId="Equation.3">
                  <p:embed/>
                  <p:pic>
                    <p:nvPicPr>
                      <p:cNvPr id="0" name="物件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1875" y="2843213"/>
                        <a:ext cx="2327275" cy="1951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矩形 2"/>
          <p:cNvSpPr>
            <a:spLocks noChangeArrowheads="1"/>
          </p:cNvSpPr>
          <p:nvPr/>
        </p:nvSpPr>
        <p:spPr bwMode="auto">
          <a:xfrm>
            <a:off x="0" y="188823"/>
            <a:ext cx="9144000" cy="9050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457200" eaLnBrk="0" hangingPunct="0">
              <a:spcBef>
                <a:spcPct val="20000"/>
              </a:spcBef>
              <a:buFont typeface="Arial" charset="0"/>
              <a:buChar char="•"/>
              <a:tabLst>
                <a:tab pos="533400" algn="l"/>
              </a:tabLst>
              <a:defRPr sz="32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tabLst>
                <a:tab pos="533400" algn="l"/>
              </a:tabLst>
              <a:defRPr sz="28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tabLst>
                <a:tab pos="533400" algn="l"/>
              </a:tabLst>
              <a:defRPr sz="24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SzPct val="70000"/>
              <a:buNone/>
            </a:pPr>
            <a:r>
              <a:rPr kumimoji="0" lang="en-US" altLang="zh-TW" sz="4000" b="1" u="sng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Laplace </a:t>
            </a:r>
            <a:r>
              <a:rPr kumimoji="0" lang="en-US" altLang="zh-TW" sz="4000" b="1" u="sng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Transform</a:t>
            </a:r>
            <a:r>
              <a:rPr kumimoji="0" lang="en-US" altLang="zh-TW" sz="4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kumimoji="0" lang="en-US" altLang="zh-TW" sz="26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kumimoji="0" lang="en-US" altLang="zh-TW" sz="26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p.28 of 9.0</a:t>
            </a:r>
            <a:r>
              <a:rPr kumimoji="0" lang="en-US" altLang="zh-TW" sz="26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endParaRPr kumimoji="0" lang="en-US" altLang="zh-TW" sz="26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30723" name="群組 30729"/>
          <p:cNvGrpSpPr>
            <a:grpSpLocks/>
          </p:cNvGrpSpPr>
          <p:nvPr/>
        </p:nvGrpSpPr>
        <p:grpSpPr bwMode="auto">
          <a:xfrm>
            <a:off x="539750" y="1052513"/>
            <a:ext cx="6768555" cy="1465262"/>
            <a:chOff x="539552" y="1052736"/>
            <a:chExt cx="6768067" cy="1465218"/>
          </a:xfrm>
        </p:grpSpPr>
        <p:sp>
          <p:nvSpPr>
            <p:cNvPr id="2" name="文字方塊 1"/>
            <p:cNvSpPr txBox="1">
              <a:spLocks noRot="1" noChangeAspect="1" noMove="1" noResize="1" noEditPoints="1" noAdjustHandles="1" noChangeArrowheads="1" noChangeShapeType="1" noTextEdit="1"/>
            </p:cNvSpPr>
            <p:nvPr/>
          </p:nvSpPr>
          <p:spPr>
            <a:xfrm>
              <a:off x="539552" y="1628800"/>
              <a:ext cx="5400600" cy="889154"/>
            </a:xfrm>
            <a:prstGeom prst="rect">
              <a:avLst/>
            </a:prstGeom>
            <a:blipFill rotWithShape="1">
              <a:blip r:embed="rId2"/>
              <a:stretch>
                <a:fillRect/>
              </a:stretch>
            </a:blipFill>
          </p:spPr>
          <p:txBody>
            <a:bodyPr/>
            <a:lstStyle/>
            <a:p>
              <a:r>
                <a:rPr lang="zh-TW" altLang="en-US">
                  <a:noFill/>
                </a:rPr>
                <a:t> </a:t>
              </a:r>
            </a:p>
          </p:txBody>
        </p:sp>
        <p:sp>
          <p:nvSpPr>
            <p:cNvPr id="3" name="矩形 2"/>
            <p:cNvSpPr/>
            <p:nvPr/>
          </p:nvSpPr>
          <p:spPr>
            <a:xfrm>
              <a:off x="3995291" y="1730578"/>
              <a:ext cx="1225462" cy="617519"/>
            </a:xfrm>
            <a:prstGeom prst="rect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>
              <a:spAutoFit/>
            </a:bodyPr>
            <a:lstStyle/>
            <a:p>
              <a:pPr marL="457200" algn="ctr">
                <a:spcBef>
                  <a:spcPts val="600"/>
                </a:spcBef>
                <a:defRPr/>
              </a:pPr>
              <a:endParaRPr lang="zh-TW" altLang="en-US" sz="3500" b="1" i="1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0745" name="文字方塊 5"/>
            <p:cNvSpPr txBox="1">
              <a:spLocks noChangeArrowheads="1"/>
            </p:cNvSpPr>
            <p:nvPr/>
          </p:nvSpPr>
          <p:spPr bwMode="auto">
            <a:xfrm>
              <a:off x="6012160" y="1743575"/>
              <a:ext cx="1295459" cy="4616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anchor="ctr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9pPr>
            </a:lstStyle>
            <a:p>
              <a:pPr eaLnBrk="1" hangingPunct="1"/>
              <a:r>
                <a:rPr lang="en-US" altLang="zh-TW" sz="2400" dirty="0">
                  <a:solidFill>
                    <a:srgbClr val="002060"/>
                  </a:solidFill>
                </a:rPr>
                <a:t>(</a:t>
              </a:r>
              <a:r>
                <a:rPr lang="zh-TW" altLang="en-US" sz="2400" dirty="0">
                  <a:solidFill>
                    <a:srgbClr val="002060"/>
                  </a:solidFill>
                </a:rPr>
                <a:t>合成 </a:t>
              </a:r>
              <a:r>
                <a:rPr lang="en-US" altLang="zh-TW" sz="2400" dirty="0">
                  <a:solidFill>
                    <a:srgbClr val="002060"/>
                  </a:solidFill>
                </a:rPr>
                <a:t>?)</a:t>
              </a:r>
              <a:endParaRPr lang="zh-TW" altLang="en-US" sz="2400" dirty="0">
                <a:solidFill>
                  <a:srgbClr val="002060"/>
                </a:solidFill>
              </a:endParaRPr>
            </a:p>
          </p:txBody>
        </p:sp>
        <p:sp>
          <p:nvSpPr>
            <p:cNvPr id="30746" name="文字方塊 9"/>
            <p:cNvSpPr txBox="1">
              <a:spLocks noChangeArrowheads="1"/>
            </p:cNvSpPr>
            <p:nvPr/>
          </p:nvSpPr>
          <p:spPr bwMode="auto">
            <a:xfrm>
              <a:off x="5508104" y="1090891"/>
              <a:ext cx="1008112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9pPr>
            </a:lstStyle>
            <a:p>
              <a:pPr eaLnBrk="1" hangingPunct="1"/>
              <a:r>
                <a:rPr lang="en-US" altLang="zh-TW" sz="2000">
                  <a:solidFill>
                    <a:srgbClr val="002060"/>
                  </a:solidFill>
                </a:rPr>
                <a:t>(basis?)</a:t>
              </a:r>
              <a:endParaRPr lang="zh-TW" altLang="en-US" sz="2000">
                <a:solidFill>
                  <a:srgbClr val="002060"/>
                </a:solidFill>
              </a:endParaRPr>
            </a:p>
          </p:txBody>
        </p:sp>
        <p:cxnSp>
          <p:nvCxnSpPr>
            <p:cNvPr id="11" name="直線單箭頭接點 10"/>
            <p:cNvCxnSpPr/>
            <p:nvPr/>
          </p:nvCxnSpPr>
          <p:spPr>
            <a:xfrm flipH="1">
              <a:off x="5147733" y="1290854"/>
              <a:ext cx="360336" cy="439724"/>
            </a:xfrm>
            <a:prstGeom prst="straightConnector1">
              <a:avLst/>
            </a:prstGeom>
            <a:ln>
              <a:solidFill>
                <a:srgbClr val="00206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748" name="文字方塊 15"/>
            <p:cNvSpPr txBox="1">
              <a:spLocks noChangeArrowheads="1"/>
            </p:cNvSpPr>
            <p:nvPr/>
          </p:nvSpPr>
          <p:spPr bwMode="auto">
            <a:xfrm>
              <a:off x="5761824" y="1052736"/>
              <a:ext cx="360040" cy="492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9pPr>
            </a:lstStyle>
            <a:p>
              <a:pPr eaLnBrk="1" hangingPunct="1"/>
              <a:r>
                <a:rPr lang="en-US" altLang="zh-TW" sz="2600">
                  <a:solidFill>
                    <a:srgbClr val="C00000"/>
                  </a:solidFill>
                </a:rPr>
                <a:t>X</a:t>
              </a:r>
              <a:endParaRPr lang="zh-TW" altLang="en-US" sz="2600">
                <a:solidFill>
                  <a:srgbClr val="C00000"/>
                </a:solidFill>
              </a:endParaRPr>
            </a:p>
          </p:txBody>
        </p:sp>
        <p:sp>
          <p:nvSpPr>
            <p:cNvPr id="30749" name="文字方塊 18"/>
            <p:cNvSpPr txBox="1">
              <a:spLocks noChangeArrowheads="1"/>
            </p:cNvSpPr>
            <p:nvPr/>
          </p:nvSpPr>
          <p:spPr bwMode="auto">
            <a:xfrm>
              <a:off x="6355622" y="1740846"/>
              <a:ext cx="360040" cy="492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9pPr>
            </a:lstStyle>
            <a:p>
              <a:pPr eaLnBrk="1" hangingPunct="1"/>
              <a:r>
                <a:rPr lang="en-US" altLang="zh-TW" sz="2600" dirty="0">
                  <a:solidFill>
                    <a:srgbClr val="C00000"/>
                  </a:solidFill>
                </a:rPr>
                <a:t>X</a:t>
              </a:r>
              <a:endParaRPr lang="zh-TW" altLang="en-US" sz="2600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30728" name="群組 30730"/>
          <p:cNvGrpSpPr>
            <a:grpSpLocks/>
          </p:cNvGrpSpPr>
          <p:nvPr/>
        </p:nvGrpSpPr>
        <p:grpSpPr bwMode="auto">
          <a:xfrm>
            <a:off x="539750" y="2595563"/>
            <a:ext cx="6912570" cy="1150937"/>
            <a:chOff x="539552" y="2595052"/>
            <a:chExt cx="6912072" cy="1151597"/>
          </a:xfrm>
        </p:grpSpPr>
        <p:sp>
          <p:nvSpPr>
            <p:cNvPr id="8" name="文字方塊 7"/>
            <p:cNvSpPr txBox="1">
              <a:spLocks noRot="1" noChangeAspect="1" noMove="1" noResize="1" noEditPoints="1" noAdjustHandles="1" noChangeArrowheads="1" noChangeShapeType="1" noTextEdit="1"/>
            </p:cNvSpPr>
            <p:nvPr/>
          </p:nvSpPr>
          <p:spPr>
            <a:xfrm>
              <a:off x="539552" y="2595052"/>
              <a:ext cx="5582312" cy="889154"/>
            </a:xfrm>
            <a:prstGeom prst="rect">
              <a:avLst/>
            </a:prstGeom>
            <a:blipFill rotWithShape="1">
              <a:blip r:embed="rId3"/>
              <a:stretch>
                <a:fillRect/>
              </a:stretch>
            </a:blipFill>
          </p:spPr>
          <p:txBody>
            <a:bodyPr/>
            <a:lstStyle/>
            <a:p>
              <a:r>
                <a:rPr lang="zh-TW" altLang="en-US">
                  <a:noFill/>
                </a:rPr>
                <a:t> </a:t>
              </a:r>
            </a:p>
          </p:txBody>
        </p:sp>
        <p:sp>
          <p:nvSpPr>
            <p:cNvPr id="30730" name="文字方塊 8"/>
            <p:cNvSpPr txBox="1">
              <a:spLocks noChangeArrowheads="1"/>
            </p:cNvSpPr>
            <p:nvPr/>
          </p:nvSpPr>
          <p:spPr bwMode="auto">
            <a:xfrm>
              <a:off x="6012160" y="2709688"/>
              <a:ext cx="1439464" cy="4619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anchor="ctr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9pPr>
            </a:lstStyle>
            <a:p>
              <a:pPr eaLnBrk="1" hangingPunct="1"/>
              <a:r>
                <a:rPr lang="en-US" altLang="zh-TW" sz="2400" dirty="0">
                  <a:solidFill>
                    <a:srgbClr val="002060"/>
                  </a:solidFill>
                </a:rPr>
                <a:t>(</a:t>
              </a:r>
              <a:r>
                <a:rPr lang="zh-TW" altLang="en-US" sz="2400" dirty="0">
                  <a:solidFill>
                    <a:srgbClr val="002060"/>
                  </a:solidFill>
                </a:rPr>
                <a:t>分析 </a:t>
              </a:r>
              <a:r>
                <a:rPr lang="en-US" altLang="zh-TW" sz="2400" dirty="0">
                  <a:solidFill>
                    <a:srgbClr val="002060"/>
                  </a:solidFill>
                </a:rPr>
                <a:t>?)</a:t>
              </a:r>
              <a:endParaRPr lang="zh-TW" altLang="en-US" sz="2400" dirty="0">
                <a:solidFill>
                  <a:srgbClr val="002060"/>
                </a:solidFill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3636542" y="2674473"/>
              <a:ext cx="1439758" cy="630598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>
              <a:spAutoFit/>
            </a:bodyPr>
            <a:lstStyle/>
            <a:p>
              <a:pPr marL="457200" algn="ctr">
                <a:spcBef>
                  <a:spcPts val="600"/>
                </a:spcBef>
                <a:defRPr/>
              </a:pPr>
              <a:endParaRPr lang="zh-TW" altLang="en-US" sz="3500" b="1" i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0732" name="文字方塊 17"/>
            <p:cNvSpPr txBox="1">
              <a:spLocks noChangeArrowheads="1"/>
            </p:cNvSpPr>
            <p:nvPr/>
          </p:nvSpPr>
          <p:spPr bwMode="auto">
            <a:xfrm>
              <a:off x="6356983" y="2701420"/>
              <a:ext cx="360040" cy="492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9pPr>
            </a:lstStyle>
            <a:p>
              <a:pPr eaLnBrk="1" hangingPunct="1"/>
              <a:r>
                <a:rPr lang="en-US" altLang="zh-TW" sz="2600" dirty="0">
                  <a:solidFill>
                    <a:srgbClr val="C00000"/>
                  </a:solidFill>
                </a:rPr>
                <a:t>X</a:t>
              </a:r>
              <a:endParaRPr lang="zh-TW" altLang="en-US" sz="2600" dirty="0">
                <a:solidFill>
                  <a:srgbClr val="C00000"/>
                </a:solidFill>
              </a:endParaRPr>
            </a:p>
          </p:txBody>
        </p:sp>
        <p:sp>
          <p:nvSpPr>
            <p:cNvPr id="4" name="矩形 30727"/>
            <p:cNvSpPr>
              <a:spLocks noRot="1" noChangeAspect="1" noMove="1" noResize="1" noEditPoints="1" noAdjustHandles="1" noChangeArrowheads="1" noChangeShapeType="1" noTextEdit="1"/>
            </p:cNvSpPr>
            <p:nvPr/>
          </p:nvSpPr>
          <p:spPr>
            <a:xfrm>
              <a:off x="4402659" y="3284984"/>
              <a:ext cx="482824" cy="461665"/>
            </a:xfrm>
            <a:prstGeom prst="rect">
              <a:avLst/>
            </a:prstGeom>
            <a:blipFill rotWithShape="1">
              <a:blip r:embed="rId4"/>
              <a:stretch>
                <a:fillRect/>
              </a:stretch>
            </a:blipFill>
          </p:spPr>
          <p:txBody>
            <a:bodyPr/>
            <a:lstStyle/>
            <a:p>
              <a:r>
                <a:rPr lang="zh-TW" altLang="en-US">
                  <a:noFill/>
                </a:rPr>
                <a:t> 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字方塊 30"/>
              <p:cNvSpPr txBox="1"/>
              <p:nvPr/>
            </p:nvSpPr>
            <p:spPr>
              <a:xfrm>
                <a:off x="4447270" y="3599304"/>
                <a:ext cx="3725130" cy="5528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TW" sz="240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sz="2400" i="1" smtClean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b="0" i="1" smtClean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  <m:t>𝑒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altLang="zh-TW" sz="24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TW" sz="2400" b="0" i="1" smtClean="0">
                                              <a:solidFill>
                                                <a:srgbClr val="002060"/>
                                              </a:solidFill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TW" altLang="en-US" sz="2400" b="0" i="1" smtClean="0">
                                              <a:solidFill>
                                                <a:srgbClr val="002060"/>
                                              </a:solidFill>
                                              <a:latin typeface="Cambria Math"/>
                                            </a:rPr>
                                            <m:t>𝜎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400" b="0" i="1" smtClean="0">
                                              <a:solidFill>
                                                <a:srgbClr val="002060"/>
                                              </a:solidFill>
                                              <a:latin typeface="Cambria Math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altLang="zh-TW" sz="24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  <m:t>+</m:t>
                                      </m:r>
                                      <m:r>
                                        <a:rPr lang="en-US" altLang="zh-TW" sz="24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  <m:t>𝑗</m:t>
                                      </m:r>
                                      <m:r>
                                        <a:rPr lang="zh-TW" altLang="en-US" sz="24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  <m:t>𝜔</m:t>
                                      </m:r>
                                    </m:e>
                                  </m:d>
                                  <m:r>
                                    <a:rPr lang="en-US" altLang="zh-TW" sz="2400" b="0" i="1" smtClean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  <m:t>𝑡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altLang="zh-TW" sz="240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∗</m:t>
                          </m:r>
                        </m:sup>
                      </m:sSup>
                      <m:r>
                        <a:rPr lang="en-US" altLang="zh-TW" sz="24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altLang="zh-TW" sz="24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𝑒</m:t>
                          </m:r>
                        </m:e>
                        <m:sup>
                          <m:sSub>
                            <m:sSubPr>
                              <m:ctrlPr>
                                <a:rPr lang="en-US" altLang="zh-TW" sz="24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zh-TW" altLang="en-US" sz="24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TW" sz="24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𝑡</m:t>
                          </m:r>
                        </m:sup>
                      </m:sSup>
                      <m:r>
                        <a:rPr lang="en-US" altLang="zh-TW" sz="24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⋅</m:t>
                      </m:r>
                      <m:sSup>
                        <m:sSupPr>
                          <m:ctrlPr>
                            <a:rPr lang="en-US" altLang="zh-TW" sz="24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altLang="zh-TW" sz="24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−</m:t>
                          </m:r>
                          <m:r>
                            <a:rPr lang="en-US" altLang="zh-TW" sz="24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𝑗</m:t>
                          </m:r>
                          <m:r>
                            <a:rPr lang="zh-TW" altLang="en-US" sz="24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𝜔</m:t>
                          </m:r>
                          <m:r>
                            <a:rPr lang="en-US" altLang="zh-TW" sz="24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zh-TW" altLang="en-US" sz="24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1" name="文字方塊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7270" y="3599304"/>
                <a:ext cx="3725130" cy="552844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2" name="群組 31"/>
          <p:cNvGrpSpPr/>
          <p:nvPr/>
        </p:nvGrpSpPr>
        <p:grpSpPr>
          <a:xfrm>
            <a:off x="2051720" y="3645024"/>
            <a:ext cx="2075884" cy="508857"/>
            <a:chOff x="2064068" y="3645024"/>
            <a:chExt cx="2075884" cy="508857"/>
          </a:xfrm>
        </p:grpSpPr>
        <p:sp>
          <p:nvSpPr>
            <p:cNvPr id="35" name="文字方塊 30"/>
            <p:cNvSpPr txBox="1">
              <a:spLocks noChangeArrowheads="1"/>
            </p:cNvSpPr>
            <p:nvPr/>
          </p:nvSpPr>
          <p:spPr bwMode="auto">
            <a:xfrm>
              <a:off x="3131258" y="3646441"/>
              <a:ext cx="1008694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anchor="ctr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9pPr>
            </a:lstStyle>
            <a:p>
              <a:pPr eaLnBrk="1" hangingPunct="1"/>
              <a:r>
                <a:rPr lang="en-US" altLang="zh-TW" sz="2400" dirty="0">
                  <a:solidFill>
                    <a:srgbClr val="002060"/>
                  </a:solidFill>
                </a:rPr>
                <a:t>(</a:t>
              </a:r>
              <a:r>
                <a:rPr lang="zh-TW" altLang="en-US" sz="2400" dirty="0">
                  <a:solidFill>
                    <a:srgbClr val="002060"/>
                  </a:solidFill>
                </a:rPr>
                <a:t>分析</a:t>
              </a:r>
              <a:r>
                <a:rPr lang="en-US" altLang="zh-TW" sz="2400" dirty="0">
                  <a:solidFill>
                    <a:srgbClr val="002060"/>
                  </a:solidFill>
                </a:rPr>
                <a:t>)</a:t>
              </a:r>
              <a:endParaRPr lang="zh-TW" altLang="en-US" sz="2400" dirty="0">
                <a:solidFill>
                  <a:srgbClr val="00206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文字方塊 36"/>
                <p:cNvSpPr txBox="1"/>
                <p:nvPr/>
              </p:nvSpPr>
              <p:spPr>
                <a:xfrm>
                  <a:off x="2064068" y="3645024"/>
                  <a:ext cx="1152128" cy="50885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zh-TW" altLang="en-US" sz="240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≠</m:t>
                        </m:r>
                        <m:acc>
                          <m:accPr>
                            <m:chr m:val="⃗"/>
                            <m:ctrlPr>
                              <a:rPr lang="zh-TW" altLang="en-US" sz="240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altLang="zh-TW" sz="24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𝐴</m:t>
                            </m:r>
                          </m:e>
                        </m:acc>
                        <m:r>
                          <a:rPr lang="zh-TW" altLang="en-US" sz="240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⋅</m:t>
                        </m:r>
                        <m:acc>
                          <m:accPr>
                            <m:chr m:val="⃗"/>
                            <m:ctrlPr>
                              <a:rPr lang="zh-TW" altLang="en-US" sz="240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altLang="zh-TW" sz="24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𝑣</m:t>
                            </m:r>
                          </m:e>
                        </m:acc>
                      </m:oMath>
                    </m:oMathPara>
                  </a14:m>
                  <a:endParaRPr lang="zh-TW" altLang="en-US" sz="24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37" name="文字方塊 3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64068" y="3645024"/>
                  <a:ext cx="1152128" cy="508857"/>
                </a:xfrm>
                <a:prstGeom prst="rect">
                  <a:avLst/>
                </a:prstGeom>
                <a:blipFill rotWithShape="1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8" name="群組 37"/>
          <p:cNvGrpSpPr/>
          <p:nvPr/>
        </p:nvGrpSpPr>
        <p:grpSpPr>
          <a:xfrm>
            <a:off x="540000" y="4124022"/>
            <a:ext cx="6299273" cy="1284451"/>
            <a:chOff x="793676" y="4149725"/>
            <a:chExt cx="6299273" cy="1284451"/>
          </a:xfrm>
        </p:grpSpPr>
        <p:sp>
          <p:nvSpPr>
            <p:cNvPr id="39" name="矩形 38"/>
            <p:cNvSpPr/>
            <p:nvPr/>
          </p:nvSpPr>
          <p:spPr bwMode="auto">
            <a:xfrm>
              <a:off x="4895849" y="4651375"/>
              <a:ext cx="684213" cy="630238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>
              <a:spAutoFit/>
            </a:bodyPr>
            <a:lstStyle/>
            <a:p>
              <a:pPr marL="457200" algn="ctr">
                <a:spcBef>
                  <a:spcPts val="600"/>
                </a:spcBef>
                <a:defRPr/>
              </a:pPr>
              <a:endParaRPr lang="zh-TW" altLang="en-US" sz="3500" b="1" i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0" name="文字方塊 34"/>
            <p:cNvSpPr txBox="1">
              <a:spLocks noChangeArrowheads="1"/>
            </p:cNvSpPr>
            <p:nvPr/>
          </p:nvSpPr>
          <p:spPr bwMode="auto">
            <a:xfrm>
              <a:off x="5652489" y="4149725"/>
              <a:ext cx="864276" cy="3998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9pPr>
            </a:lstStyle>
            <a:p>
              <a:pPr eaLnBrk="1" hangingPunct="1"/>
              <a:r>
                <a:rPr lang="en-US" altLang="zh-TW" sz="2000">
                  <a:solidFill>
                    <a:srgbClr val="C00000"/>
                  </a:solidFill>
                </a:rPr>
                <a:t>basis</a:t>
              </a:r>
              <a:endParaRPr lang="zh-TW" altLang="en-US" sz="2000">
                <a:solidFill>
                  <a:srgbClr val="C00000"/>
                </a:solidFill>
              </a:endParaRPr>
            </a:p>
          </p:txBody>
        </p:sp>
        <p:cxnSp>
          <p:nvCxnSpPr>
            <p:cNvPr id="42" name="直線單箭頭接點 41"/>
            <p:cNvCxnSpPr>
              <a:stCxn id="40" idx="1"/>
            </p:cNvCxnSpPr>
            <p:nvPr/>
          </p:nvCxnSpPr>
          <p:spPr bwMode="auto">
            <a:xfrm flipH="1">
              <a:off x="5330824" y="4349750"/>
              <a:ext cx="322263" cy="269875"/>
            </a:xfrm>
            <a:prstGeom prst="straightConnector1">
              <a:avLst/>
            </a:prstGeom>
            <a:ln>
              <a:solidFill>
                <a:srgbClr val="C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文字方塊 39"/>
            <p:cNvSpPr txBox="1">
              <a:spLocks noChangeArrowheads="1"/>
            </p:cNvSpPr>
            <p:nvPr/>
          </p:nvSpPr>
          <p:spPr bwMode="auto">
            <a:xfrm>
              <a:off x="6012604" y="4751228"/>
              <a:ext cx="1080345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9pPr>
            </a:lstStyle>
            <a:p>
              <a:pPr eaLnBrk="1" hangingPunct="1"/>
              <a:r>
                <a:rPr lang="en-US" altLang="zh-TW" sz="2400" dirty="0">
                  <a:solidFill>
                    <a:srgbClr val="C00000"/>
                  </a:solidFill>
                </a:rPr>
                <a:t>(</a:t>
              </a:r>
              <a:r>
                <a:rPr lang="zh-TW" altLang="en-US" sz="2400" dirty="0">
                  <a:solidFill>
                    <a:srgbClr val="C00000"/>
                  </a:solidFill>
                </a:rPr>
                <a:t>合成</a:t>
              </a:r>
              <a:r>
                <a:rPr lang="en-US" altLang="zh-TW" sz="2400" dirty="0">
                  <a:solidFill>
                    <a:srgbClr val="C00000"/>
                  </a:solidFill>
                </a:rPr>
                <a:t>)</a:t>
              </a:r>
              <a:endParaRPr lang="zh-TW" altLang="en-US" sz="2400" dirty="0">
                <a:solidFill>
                  <a:srgbClr val="C0000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文字方塊 43"/>
                <p:cNvSpPr txBox="1"/>
                <p:nvPr/>
              </p:nvSpPr>
              <p:spPr>
                <a:xfrm>
                  <a:off x="793676" y="4545022"/>
                  <a:ext cx="5401059" cy="8891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𝑥</m:t>
                            </m:r>
                            <m:d>
                              <m:dPr>
                                <m:ctrlPr>
                                  <a:rPr lang="en-US" altLang="zh-TW" sz="2400" b="0" i="1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altLang="zh-TW" sz="2400" b="0" i="1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US" altLang="zh-TW" sz="2400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altLang="zh-TW" sz="2400" b="0" i="1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400" b="0" i="1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−</m:t>
                                </m:r>
                                <m:r>
                                  <a:rPr lang="zh-TW" alt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altLang="zh-TW" sz="2400" b="0" i="1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TW" sz="2400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𝑡</m:t>
                            </m:r>
                          </m:sup>
                        </m:sSup>
                        <m:r>
                          <a:rPr lang="en-US" altLang="zh-TW" sz="24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=</m:t>
                        </m:r>
                        <m:f>
                          <m:fPr>
                            <m:ctrlPr>
                              <a:rPr lang="en-US" altLang="zh-TW" sz="2400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altLang="zh-TW" sz="2400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TW" sz="2400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2</m:t>
                            </m:r>
                            <m:r>
                              <a:rPr lang="zh-TW" altLang="en-US" sz="2400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𝜋</m:t>
                            </m:r>
                          </m:den>
                        </m:f>
                        <m:nary>
                          <m:naryPr>
                            <m:ctrlPr>
                              <a:rPr lang="en-US" altLang="zh-TW" sz="2400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zh-TW" sz="2400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−</m:t>
                            </m:r>
                            <m:r>
                              <a:rPr lang="en-US" altLang="zh-TW" sz="2400" b="0" i="1" smtClean="0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  <m:t>∞</m:t>
                            </m:r>
                          </m:sub>
                          <m:sup>
                            <m:r>
                              <a:rPr lang="en-US" altLang="zh-TW" sz="2400" b="0" i="1" smtClean="0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  <m:t>∞</m:t>
                            </m:r>
                          </m:sup>
                          <m:e>
                            <m:r>
                              <a:rPr lang="en-US" altLang="zh-TW" sz="2400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𝑋</m:t>
                            </m:r>
                            <m:r>
                              <a:rPr lang="en-US" altLang="zh-TW" sz="2400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altLang="zh-TW" sz="2400" b="0" i="1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zh-TW" alt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altLang="zh-TW" sz="2400" b="0" i="1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TW" sz="2400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+</m:t>
                            </m:r>
                            <m:r>
                              <a:rPr lang="en-US" altLang="zh-TW" sz="2400" b="0" i="1" smtClean="0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  <m:t>𝑗</m:t>
                            </m:r>
                            <m:r>
                              <a:rPr lang="zh-TW" altLang="en-US" sz="2400" b="0" i="1" smtClean="0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  <m:t>𝜔</m:t>
                            </m:r>
                            <m:r>
                              <a:rPr lang="en-US" altLang="zh-TW" sz="2400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)</m:t>
                            </m:r>
                          </m:e>
                        </m:nary>
                        <m:sSup>
                          <m:sSupPr>
                            <m:ctrlPr>
                              <a:rPr lang="en-US" altLang="zh-TW" sz="2400" b="0" i="1" smtClean="0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  <m:t>𝑗</m:t>
                            </m:r>
                            <m:r>
                              <a:rPr lang="zh-TW" altLang="en-US" sz="2400" b="0" i="1" smtClean="0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  <m:t>𝜔</m:t>
                            </m:r>
                            <m:r>
                              <a:rPr lang="en-US" altLang="zh-TW" sz="2400" b="0" i="1" smtClean="0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  <m:t>𝑡</m:t>
                            </m:r>
                          </m:sup>
                        </m:sSup>
                        <m:r>
                          <a:rPr lang="en-US" altLang="zh-TW" sz="2400" b="0" i="1" smtClean="0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   </m:t>
                        </m:r>
                        <m:r>
                          <a:rPr lang="en-US" altLang="zh-TW" sz="2400" b="0" i="1" smtClean="0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𝑑𝑡</m:t>
                        </m:r>
                      </m:oMath>
                    </m:oMathPara>
                  </a14:m>
                  <a:endParaRPr lang="zh-TW" alt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4" name="文字方塊 4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3676" y="4545022"/>
                  <a:ext cx="5401059" cy="889154"/>
                </a:xfrm>
                <a:prstGeom prst="rect">
                  <a:avLst/>
                </a:prstGeom>
                <a:blipFill rotWithShape="1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5" name="群組 44"/>
          <p:cNvGrpSpPr/>
          <p:nvPr/>
        </p:nvGrpSpPr>
        <p:grpSpPr>
          <a:xfrm>
            <a:off x="540000" y="5564182"/>
            <a:ext cx="6375933" cy="889154"/>
            <a:chOff x="717017" y="5589240"/>
            <a:chExt cx="6375933" cy="889154"/>
          </a:xfrm>
        </p:grpSpPr>
        <p:sp>
          <p:nvSpPr>
            <p:cNvPr id="46" name="文字方塊 41"/>
            <p:cNvSpPr txBox="1">
              <a:spLocks noChangeArrowheads="1"/>
            </p:cNvSpPr>
            <p:nvPr/>
          </p:nvSpPr>
          <p:spPr bwMode="auto">
            <a:xfrm>
              <a:off x="6012752" y="5801771"/>
              <a:ext cx="1080198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9pPr>
            </a:lstStyle>
            <a:p>
              <a:pPr eaLnBrk="1" hangingPunct="1"/>
              <a:r>
                <a:rPr lang="en-US" altLang="zh-TW" sz="2400" dirty="0">
                  <a:solidFill>
                    <a:srgbClr val="C00000"/>
                  </a:solidFill>
                </a:rPr>
                <a:t>(</a:t>
              </a:r>
              <a:r>
                <a:rPr lang="zh-TW" altLang="en-US" sz="2400" dirty="0">
                  <a:solidFill>
                    <a:srgbClr val="C00000"/>
                  </a:solidFill>
                </a:rPr>
                <a:t>分析</a:t>
              </a:r>
              <a:r>
                <a:rPr lang="en-US" altLang="zh-TW" sz="2400" dirty="0">
                  <a:solidFill>
                    <a:srgbClr val="C00000"/>
                  </a:solidFill>
                </a:rPr>
                <a:t>)</a:t>
              </a:r>
              <a:endParaRPr lang="zh-TW" altLang="en-US" sz="2400" dirty="0">
                <a:solidFill>
                  <a:srgbClr val="C0000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文字方塊 46"/>
                <p:cNvSpPr txBox="1"/>
                <p:nvPr/>
              </p:nvSpPr>
              <p:spPr>
                <a:xfrm>
                  <a:off x="717017" y="5589240"/>
                  <a:ext cx="5295143" cy="8891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zh-TW" sz="24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𝑋</m:t>
                        </m:r>
                        <m:r>
                          <a:rPr lang="en-US" altLang="zh-TW" sz="24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TW" sz="2400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zh-TW" altLang="en-US" sz="2400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𝜎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altLang="zh-TW" sz="24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+</m:t>
                        </m:r>
                        <m:r>
                          <a:rPr lang="en-US" altLang="zh-TW" sz="2400" b="0" i="1" smtClean="0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𝑗</m:t>
                        </m:r>
                        <m:r>
                          <a:rPr lang="zh-TW" altLang="en-US" sz="2400" b="0" i="1" smtClean="0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𝜔</m:t>
                        </m:r>
                        <m:r>
                          <a:rPr lang="en-US" altLang="zh-TW" sz="24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)=</m:t>
                        </m:r>
                        <m:nary>
                          <m:naryPr>
                            <m:ctrlPr>
                              <a:rPr lang="en-US" altLang="zh-TW" sz="2400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zh-TW" sz="2400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−</m:t>
                            </m:r>
                            <m:r>
                              <a:rPr lang="en-US" altLang="zh-TW" sz="2400" b="0" i="1" smtClean="0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  <m:t>∞</m:t>
                            </m:r>
                          </m:sub>
                          <m:sup>
                            <m:r>
                              <a:rPr lang="en-US" altLang="zh-TW" sz="2400" b="0" i="1" smtClean="0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  <m:t>∞</m:t>
                            </m:r>
                          </m:sup>
                          <m:e>
                            <m:r>
                              <a:rPr lang="en-US" altLang="zh-TW" sz="2400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[</m:t>
                            </m:r>
                            <m:r>
                              <a:rPr lang="en-US" altLang="zh-TW" sz="2400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𝑥</m:t>
                            </m:r>
                            <m:d>
                              <m:dPr>
                                <m:ctrlPr>
                                  <a:rPr lang="en-US" altLang="zh-TW" sz="2400" b="0" i="1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altLang="zh-TW" sz="2400" b="0" i="1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𝑡</m:t>
                                </m:r>
                              </m:e>
                            </m:d>
                            <m:sSup>
                              <m:sSupPr>
                                <m:ctrlPr>
                                  <a:rPr lang="en-US" altLang="zh-TW" sz="2400" b="0" i="1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</m:ctrlPr>
                              </m:sSupPr>
                              <m:e>
                                <m:r>
                                  <a:rPr lang="en-US" altLang="zh-TW" sz="2400" b="0" i="1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US" altLang="zh-TW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  <m:t>−</m:t>
                                    </m:r>
                                    <m:r>
                                      <a:rPr lang="zh-TW" alt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altLang="zh-TW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zh-TW" sz="2400" b="0" i="1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𝑡</m:t>
                                </m:r>
                              </m:sup>
                            </m:sSup>
                            <m:r>
                              <a:rPr lang="en-US" altLang="zh-TW" sz="2400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]</m:t>
                            </m:r>
                          </m:e>
                        </m:nary>
                        <m:r>
                          <a:rPr lang="en-US" altLang="zh-TW" sz="2400" b="0" i="1" smtClean="0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⋅</m:t>
                        </m:r>
                        <m:sSup>
                          <m:sSupPr>
                            <m:ctrlPr>
                              <a:rPr lang="en-US" altLang="zh-TW" sz="2400" b="0" i="1" smtClean="0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  <m:t>−</m:t>
                            </m:r>
                            <m:r>
                              <a:rPr lang="en-US" altLang="zh-TW" sz="2400" b="0" i="1" smtClean="0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  <m:t>𝑗</m:t>
                            </m:r>
                            <m:r>
                              <a:rPr lang="zh-TW" altLang="en-US" sz="2400" b="0" i="1" smtClean="0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  <m:t>𝜔</m:t>
                            </m:r>
                            <m:r>
                              <a:rPr lang="en-US" altLang="zh-TW" sz="2400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𝑡</m:t>
                            </m:r>
                          </m:sup>
                        </m:sSup>
                        <m:r>
                          <a:rPr lang="en-US" altLang="zh-TW" sz="2400" b="0" i="1" smtClean="0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𝑑𝑡</m:t>
                        </m:r>
                      </m:oMath>
                    </m:oMathPara>
                  </a14:m>
                  <a:endParaRPr lang="zh-TW" alt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7" name="文字方塊 4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7017" y="5589240"/>
                  <a:ext cx="5295143" cy="889154"/>
                </a:xfrm>
                <a:prstGeom prst="rect">
                  <a:avLst/>
                </a:prstGeom>
                <a:blipFill rotWithShape="1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60676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9" name="矩形 2"/>
          <p:cNvSpPr>
            <a:spLocks noChangeArrowheads="1"/>
          </p:cNvSpPr>
          <p:nvPr/>
        </p:nvSpPr>
        <p:spPr bwMode="auto">
          <a:xfrm>
            <a:off x="0" y="188913"/>
            <a:ext cx="9144000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4572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>
              <a:lnSpc>
                <a:spcPct val="150000"/>
              </a:lnSpc>
              <a:buSzPct val="70000"/>
            </a:pPr>
            <a:r>
              <a:rPr kumimoji="0" lang="en-US" altLang="zh-TW" sz="4000" b="1" u="sng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Z-Transform</a:t>
            </a:r>
          </a:p>
        </p:txBody>
      </p:sp>
      <p:grpSp>
        <p:nvGrpSpPr>
          <p:cNvPr id="22" name="群組 21"/>
          <p:cNvGrpSpPr/>
          <p:nvPr/>
        </p:nvGrpSpPr>
        <p:grpSpPr>
          <a:xfrm>
            <a:off x="611560" y="844332"/>
            <a:ext cx="5904656" cy="1307747"/>
            <a:chOff x="611560" y="844332"/>
            <a:chExt cx="5904656" cy="130774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文字方塊 1"/>
                <p:cNvSpPr txBox="1"/>
                <p:nvPr/>
              </p:nvSpPr>
              <p:spPr>
                <a:xfrm>
                  <a:off x="611560" y="1268760"/>
                  <a:ext cx="4608512" cy="88331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zh-TW" sz="2200" b="0" i="1" smtClean="0">
                            <a:latin typeface="Cambria Math"/>
                          </a:rPr>
                          <m:t>𝑥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zh-TW" sz="2200" b="0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altLang="zh-TW" sz="2200" b="0" i="1" smtClean="0">
                                <a:latin typeface="Cambria Math"/>
                              </a:rPr>
                              <m:t>𝑛</m:t>
                            </m:r>
                          </m:e>
                        </m:d>
                        <m:r>
                          <a:rPr lang="en-US" altLang="zh-TW" sz="2200" b="0" i="1" smtClean="0">
                            <a:latin typeface="Cambria Math"/>
                          </a:rPr>
                          <m:t>=</m:t>
                        </m:r>
                        <m:box>
                          <m:boxPr>
                            <m:ctrlPr>
                              <a:rPr lang="en-US" altLang="zh-TW" sz="2200" b="0" i="1" smtClean="0">
                                <a:latin typeface="Cambria Math"/>
                              </a:rPr>
                            </m:ctrlPr>
                          </m:boxPr>
                          <m:e>
                            <m:argPr>
                              <m:argSz m:val="-1"/>
                            </m:argPr>
                            <m:f>
                              <m:fPr>
                                <m:ctrlPr>
                                  <a:rPr lang="en-US" altLang="zh-TW" sz="2200" b="0" i="1" smtClean="0">
                                    <a:latin typeface="Cambria Math"/>
                                  </a:rPr>
                                </m:ctrlPr>
                              </m:fPr>
                              <m:num>
                                <m:r>
                                  <a:rPr lang="en-US" altLang="zh-TW" sz="2200" b="0" i="1" smtClean="0">
                                    <a:latin typeface="Cambria Math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altLang="zh-TW" sz="2200" b="0" i="1" smtClean="0">
                                    <a:latin typeface="Cambria Math"/>
                                  </a:rPr>
                                  <m:t>2</m:t>
                                </m:r>
                                <m:r>
                                  <a:rPr lang="zh-TW" altLang="en-US" sz="2200" b="0" i="1" smtClean="0">
                                    <a:latin typeface="Cambria Math"/>
                                  </a:rPr>
                                  <m:t>𝜋</m:t>
                                </m:r>
                              </m:den>
                            </m:f>
                          </m:e>
                        </m:box>
                        <m:nary>
                          <m:naryPr>
                            <m:ctrlPr>
                              <a:rPr lang="en-US" altLang="zh-TW" sz="2200" b="0" i="1" smtClean="0">
                                <a:latin typeface="Cambria Math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zh-TW" sz="2200" b="0" i="1" smtClean="0">
                                <a:latin typeface="Cambria Math"/>
                              </a:rPr>
                              <m:t>2</m:t>
                            </m:r>
                            <m:r>
                              <a:rPr lang="zh-TW" altLang="en-US" sz="2200" b="0" i="1" smtClean="0">
                                <a:latin typeface="Cambria Math"/>
                              </a:rPr>
                              <m:t>𝜋</m:t>
                            </m:r>
                          </m:sub>
                          <m:sup/>
                          <m:e>
                            <m:r>
                              <a:rPr lang="en-US" altLang="zh-TW" sz="2200" b="0" i="1" smtClean="0">
                                <a:latin typeface="Cambria Math"/>
                              </a:rPr>
                              <m:t>𝑋</m:t>
                            </m:r>
                          </m:e>
                        </m:nary>
                        <m:d>
                          <m:dPr>
                            <m:ctrlPr>
                              <a:rPr lang="en-US" altLang="zh-TW" sz="2200" b="0" i="1" smtClean="0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TW" sz="2200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200" b="0" i="1" smtClean="0">
                                    <a:latin typeface="Cambria Math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altLang="zh-TW" sz="2200" b="0" i="1" smtClean="0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en-US" altLang="zh-TW" sz="2200" b="0" i="1" smtClean="0">
                                    <a:latin typeface="Cambria Math"/>
                                  </a:rPr>
                                </m:ctrlPr>
                              </m:sSupPr>
                              <m:e>
                                <m:r>
                                  <a:rPr lang="en-US" altLang="zh-TW" sz="2200" b="0" i="1" smtClean="0">
                                    <a:latin typeface="Cambria Math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altLang="zh-TW" sz="2200" b="0" i="1" smtClean="0">
                                    <a:latin typeface="Cambria Math"/>
                                  </a:rPr>
                                  <m:t>𝑗</m:t>
                                </m:r>
                                <m:r>
                                  <a:rPr lang="zh-TW" altLang="en-US" sz="2200" b="0" i="1" smtClean="0">
                                    <a:latin typeface="Cambria Math"/>
                                  </a:rPr>
                                  <m:t>𝜔</m:t>
                                </m:r>
                              </m:sup>
                            </m:sSup>
                          </m:e>
                        </m:d>
                        <m:sSup>
                          <m:sSupPr>
                            <m:ctrlPr>
                              <a:rPr lang="en-US" altLang="zh-TW" sz="2200" b="0" i="1" smtClean="0">
                                <a:latin typeface="Cambria Math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TW" sz="2200" b="0" i="1" smtClean="0">
                                    <a:latin typeface="Cambria Math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TW" sz="22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200" i="1">
                                        <a:latin typeface="Cambria Math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zh-TW" sz="2200" i="1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en-US" altLang="zh-TW" sz="2200" i="1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TW" sz="2200" i="1">
                                        <a:latin typeface="Cambria Math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altLang="zh-TW" sz="2200" i="1">
                                        <a:latin typeface="Cambria Math"/>
                                      </a:rPr>
                                      <m:t>𝑗</m:t>
                                    </m:r>
                                    <m:r>
                                      <a:rPr lang="zh-TW" altLang="en-US" sz="2200" i="1">
                                        <a:latin typeface="Cambria Math"/>
                                      </a:rPr>
                                      <m:t>𝜔</m:t>
                                    </m:r>
                                  </m:sup>
                                </m:sSup>
                              </m:e>
                            </m:d>
                          </m:e>
                          <m:sup>
                            <m:r>
                              <a:rPr lang="en-US" altLang="zh-TW" sz="2200" b="0" i="1" smtClean="0">
                                <a:latin typeface="Cambria Math"/>
                              </a:rPr>
                              <m:t>𝑛</m:t>
                            </m:r>
                          </m:sup>
                        </m:sSup>
                        <m:r>
                          <a:rPr lang="en-US" altLang="zh-TW" sz="2200" b="0" i="1" smtClean="0">
                            <a:latin typeface="Cambria Math"/>
                          </a:rPr>
                          <m:t> </m:t>
                        </m:r>
                        <m:r>
                          <a:rPr lang="en-US" altLang="zh-TW" sz="2200" b="0" i="1" smtClean="0">
                            <a:latin typeface="Cambria Math"/>
                          </a:rPr>
                          <m:t>𝑑</m:t>
                        </m:r>
                        <m:r>
                          <a:rPr lang="zh-TW" altLang="en-US" sz="2200" b="0" i="1" smtClean="0">
                            <a:latin typeface="Cambria Math"/>
                          </a:rPr>
                          <m:t>𝜔</m:t>
                        </m:r>
                      </m:oMath>
                    </m:oMathPara>
                  </a14:m>
                  <a:endParaRPr lang="zh-TW" altLang="en-US" sz="2200" dirty="0"/>
                </a:p>
              </p:txBody>
            </p:sp>
          </mc:Choice>
          <mc:Fallback xmlns="">
            <p:sp>
              <p:nvSpPr>
                <p:cNvPr id="2" name="文字方塊 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1560" y="1268760"/>
                  <a:ext cx="4608512" cy="883319"/>
                </a:xfrm>
                <a:prstGeom prst="rect">
                  <a:avLst/>
                </a:prstGeom>
                <a:blipFill rotWithShape="1"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" name="矩形 2"/>
            <p:cNvSpPr/>
            <p:nvPr/>
          </p:nvSpPr>
          <p:spPr>
            <a:xfrm>
              <a:off x="3450352" y="1407505"/>
              <a:ext cx="1044000" cy="630942"/>
            </a:xfrm>
            <a:prstGeom prst="rect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>
              <a:spAutoFit/>
            </a:bodyPr>
            <a:lstStyle/>
            <a:p>
              <a:pPr marL="457200" algn="ctr">
                <a:spcBef>
                  <a:spcPts val="600"/>
                </a:spcBef>
              </a:pPr>
              <a:endParaRPr lang="zh-TW" altLang="en-US" sz="3500" b="1" i="1" dirty="0">
                <a:solidFill>
                  <a:srgbClr val="002060"/>
                </a:solidFill>
                <a:latin typeface="Times New Roman" pitchFamily="18" charset="0"/>
                <a:ea typeface="新細明體" charset="-120"/>
                <a:cs typeface="Times New Roman" pitchFamily="18" charset="0"/>
              </a:endParaRPr>
            </a:p>
          </p:txBody>
        </p:sp>
        <p:sp>
          <p:nvSpPr>
            <p:cNvPr id="4" name="文字方塊 3"/>
            <p:cNvSpPr txBox="1"/>
            <p:nvPr/>
          </p:nvSpPr>
          <p:spPr>
            <a:xfrm>
              <a:off x="4572000" y="878344"/>
              <a:ext cx="86409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200" dirty="0" smtClean="0">
                  <a:solidFill>
                    <a:srgbClr val="002060"/>
                  </a:solidFill>
                </a:rPr>
                <a:t>basis?</a:t>
              </a:r>
              <a:endParaRPr lang="zh-TW" altLang="en-US" sz="2200" dirty="0">
                <a:solidFill>
                  <a:srgbClr val="002060"/>
                </a:solidFill>
              </a:endParaRPr>
            </a:p>
          </p:txBody>
        </p:sp>
        <p:cxnSp>
          <p:nvCxnSpPr>
            <p:cNvPr id="9" name="直線單箭頭接點 8"/>
            <p:cNvCxnSpPr/>
            <p:nvPr/>
          </p:nvCxnSpPr>
          <p:spPr>
            <a:xfrm flipH="1">
              <a:off x="4355976" y="1196752"/>
              <a:ext cx="288032" cy="210753"/>
            </a:xfrm>
            <a:prstGeom prst="straightConnector1">
              <a:avLst/>
            </a:prstGeom>
            <a:ln w="19050">
              <a:solidFill>
                <a:srgbClr val="00206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文字方塊 12"/>
            <p:cNvSpPr txBox="1"/>
            <p:nvPr/>
          </p:nvSpPr>
          <p:spPr>
            <a:xfrm>
              <a:off x="4788024" y="844332"/>
              <a:ext cx="360040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600" dirty="0" smtClean="0">
                  <a:solidFill>
                    <a:srgbClr val="FF0000"/>
                  </a:solidFill>
                </a:rPr>
                <a:t>X</a:t>
              </a:r>
              <a:endParaRPr lang="zh-TW" altLang="en-US" sz="2600" dirty="0">
                <a:solidFill>
                  <a:srgbClr val="FF0000"/>
                </a:solidFill>
              </a:endParaRPr>
            </a:p>
          </p:txBody>
        </p:sp>
        <p:sp>
          <p:nvSpPr>
            <p:cNvPr id="16" name="文字方塊 15"/>
            <p:cNvSpPr txBox="1"/>
            <p:nvPr/>
          </p:nvSpPr>
          <p:spPr>
            <a:xfrm>
              <a:off x="5436096" y="1507532"/>
              <a:ext cx="108012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200" dirty="0" smtClean="0">
                  <a:solidFill>
                    <a:srgbClr val="002060"/>
                  </a:solidFill>
                </a:rPr>
                <a:t>(</a:t>
              </a:r>
              <a:r>
                <a:rPr lang="zh-TW" altLang="en-US" sz="2200" dirty="0" smtClean="0">
                  <a:solidFill>
                    <a:srgbClr val="002060"/>
                  </a:solidFill>
                </a:rPr>
                <a:t>合成</a:t>
              </a:r>
              <a:r>
                <a:rPr lang="en-US" altLang="zh-TW" sz="2200" dirty="0" smtClean="0">
                  <a:solidFill>
                    <a:srgbClr val="002060"/>
                  </a:solidFill>
                </a:rPr>
                <a:t>?)</a:t>
              </a:r>
              <a:endParaRPr lang="zh-TW" altLang="en-US" sz="2200" dirty="0">
                <a:solidFill>
                  <a:srgbClr val="002060"/>
                </a:solidFill>
              </a:endParaRPr>
            </a:p>
          </p:txBody>
        </p:sp>
        <p:sp>
          <p:nvSpPr>
            <p:cNvPr id="17" name="文字方塊 16"/>
            <p:cNvSpPr txBox="1"/>
            <p:nvPr/>
          </p:nvSpPr>
          <p:spPr>
            <a:xfrm>
              <a:off x="5773276" y="1454304"/>
              <a:ext cx="360040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3000" dirty="0" smtClean="0">
                  <a:solidFill>
                    <a:srgbClr val="FF0000"/>
                  </a:solidFill>
                </a:rPr>
                <a:t>X</a:t>
              </a:r>
              <a:endParaRPr lang="zh-TW" altLang="en-US" sz="30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25" name="群組 24"/>
          <p:cNvGrpSpPr/>
          <p:nvPr/>
        </p:nvGrpSpPr>
        <p:grpSpPr>
          <a:xfrm>
            <a:off x="611560" y="2329657"/>
            <a:ext cx="5904656" cy="913905"/>
            <a:chOff x="611560" y="2329657"/>
            <a:chExt cx="5904656" cy="91390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文字方塊 17"/>
                <p:cNvSpPr txBox="1"/>
                <p:nvPr/>
              </p:nvSpPr>
              <p:spPr>
                <a:xfrm>
                  <a:off x="611560" y="2329657"/>
                  <a:ext cx="3960440" cy="91390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zh-TW" sz="2200" b="0" i="1" smtClean="0">
                            <a:latin typeface="Cambria Math"/>
                          </a:rPr>
                          <m:t>𝑋</m:t>
                        </m:r>
                        <m:r>
                          <a:rPr lang="en-US" altLang="zh-TW" sz="2200" b="0" i="1" smtClean="0">
                            <a:latin typeface="Cambria Math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TW" sz="22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TW" sz="2200" i="1">
                                <a:latin typeface="Cambria Math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TW" sz="2200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sSup>
                          <m:sSupPr>
                            <m:ctrlPr>
                              <a:rPr lang="en-US" altLang="zh-TW" sz="2200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zh-TW" sz="2200" i="1">
                                <a:latin typeface="Cambria Math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TW" sz="2200" i="1">
                                <a:latin typeface="Cambria Math"/>
                              </a:rPr>
                              <m:t>𝑗</m:t>
                            </m:r>
                            <m:r>
                              <a:rPr lang="zh-TW" altLang="en-US" sz="2200" i="1">
                                <a:latin typeface="Cambria Math"/>
                              </a:rPr>
                              <m:t>𝜔</m:t>
                            </m:r>
                          </m:sup>
                        </m:sSup>
                        <m:r>
                          <a:rPr lang="en-US" altLang="zh-TW" sz="2200" b="0" i="1" smtClean="0">
                            <a:latin typeface="Cambria Math"/>
                          </a:rPr>
                          <m:t>)=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altLang="zh-TW" sz="2200" b="0" i="1" smtClean="0">
                                <a:latin typeface="Cambria Math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altLang="zh-TW" sz="2200" b="0" i="1" smtClean="0">
                                <a:latin typeface="Cambria Math"/>
                              </a:rPr>
                              <m:t>𝑛</m:t>
                            </m:r>
                          </m:sub>
                          <m:sup/>
                          <m:e>
                            <m:r>
                              <a:rPr lang="en-US" altLang="zh-TW" sz="2200" b="0" i="1" smtClean="0">
                                <a:latin typeface="Cambria Math"/>
                              </a:rPr>
                              <m:t>𝑥</m:t>
                            </m:r>
                            <m:r>
                              <a:rPr lang="en-US" altLang="zh-TW" sz="2200" b="0" i="1" smtClean="0">
                                <a:latin typeface="Cambria Math"/>
                              </a:rPr>
                              <m:t>[</m:t>
                            </m:r>
                            <m:r>
                              <a:rPr lang="en-US" altLang="zh-TW" sz="2200" b="0" i="1" smtClean="0">
                                <a:latin typeface="Cambria Math"/>
                              </a:rPr>
                              <m:t>𝑛</m:t>
                            </m:r>
                            <m:r>
                              <a:rPr lang="en-US" altLang="zh-TW" sz="2200" b="0" i="1" smtClean="0">
                                <a:latin typeface="Cambria Math"/>
                              </a:rPr>
                              <m:t>]</m:t>
                            </m:r>
                          </m:e>
                        </m:nary>
                        <m:sSup>
                          <m:sSupPr>
                            <m:ctrlPr>
                              <a:rPr lang="en-US" altLang="zh-TW" sz="2200" b="0" i="1" smtClean="0">
                                <a:latin typeface="Cambria Math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TW" sz="2200" b="0" i="1" smtClean="0">
                                    <a:latin typeface="Cambria Math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TW" sz="22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200" i="1">
                                        <a:latin typeface="Cambria Math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zh-TW" sz="2200" i="1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en-US" altLang="zh-TW" sz="2200" i="1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TW" sz="2200" i="1">
                                        <a:latin typeface="Cambria Math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altLang="zh-TW" sz="2200" i="1">
                                        <a:latin typeface="Cambria Math"/>
                                      </a:rPr>
                                      <m:t>𝑗</m:t>
                                    </m:r>
                                    <m:r>
                                      <a:rPr lang="zh-TW" altLang="en-US" sz="2200" i="1">
                                        <a:latin typeface="Cambria Math"/>
                                      </a:rPr>
                                      <m:t>𝜔</m:t>
                                    </m:r>
                                  </m:sup>
                                </m:sSup>
                              </m:e>
                            </m:d>
                          </m:e>
                          <m:sup>
                            <m:r>
                              <a:rPr lang="en-US" altLang="zh-TW" sz="2200" b="0" i="1" smtClean="0">
                                <a:latin typeface="Cambria Math"/>
                              </a:rPr>
                              <m:t>−</m:t>
                            </m:r>
                            <m:r>
                              <a:rPr lang="en-US" altLang="zh-TW" sz="2200" b="0" i="1" smtClean="0">
                                <a:latin typeface="Cambria Math"/>
                              </a:rPr>
                              <m:t>𝑛</m:t>
                            </m:r>
                          </m:sup>
                        </m:sSup>
                        <m:r>
                          <a:rPr lang="en-US" altLang="zh-TW" sz="2200" b="0" i="1" smtClean="0">
                            <a:latin typeface="Cambria Math"/>
                          </a:rPr>
                          <m:t> </m:t>
                        </m:r>
                      </m:oMath>
                    </m:oMathPara>
                  </a14:m>
                  <a:endParaRPr lang="zh-TW" altLang="en-US" sz="2200" dirty="0"/>
                </a:p>
              </p:txBody>
            </p:sp>
          </mc:Choice>
          <mc:Fallback xmlns="">
            <p:sp>
              <p:nvSpPr>
                <p:cNvPr id="18" name="文字方塊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1560" y="2329657"/>
                  <a:ext cx="3960440" cy="913905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矩形 18"/>
            <p:cNvSpPr/>
            <p:nvPr/>
          </p:nvSpPr>
          <p:spPr>
            <a:xfrm>
              <a:off x="3101360" y="2415158"/>
              <a:ext cx="1239376" cy="63094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>
              <a:spAutoFit/>
            </a:bodyPr>
            <a:lstStyle/>
            <a:p>
              <a:pPr marL="457200" algn="ctr">
                <a:spcBef>
                  <a:spcPts val="600"/>
                </a:spcBef>
              </a:pPr>
              <a:endParaRPr lang="zh-TW" altLang="en-US" sz="3500" b="1" i="1" dirty="0">
                <a:solidFill>
                  <a:srgbClr val="FF0000"/>
                </a:solidFill>
                <a:latin typeface="Times New Roman" pitchFamily="18" charset="0"/>
                <a:ea typeface="新細明體" charset="-120"/>
                <a:cs typeface="Times New Roman" pitchFamily="18" charset="0"/>
              </a:endParaRPr>
            </a:p>
          </p:txBody>
        </p:sp>
        <p:sp>
          <p:nvSpPr>
            <p:cNvPr id="20" name="文字方塊 19"/>
            <p:cNvSpPr txBox="1"/>
            <p:nvPr/>
          </p:nvSpPr>
          <p:spPr>
            <a:xfrm>
              <a:off x="5436096" y="2568190"/>
              <a:ext cx="108012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200" dirty="0" smtClean="0">
                  <a:solidFill>
                    <a:srgbClr val="002060"/>
                  </a:solidFill>
                </a:rPr>
                <a:t>(</a:t>
              </a:r>
              <a:r>
                <a:rPr lang="zh-TW" altLang="en-US" sz="2200" dirty="0" smtClean="0">
                  <a:solidFill>
                    <a:srgbClr val="002060"/>
                  </a:solidFill>
                </a:rPr>
                <a:t>分析</a:t>
              </a:r>
              <a:r>
                <a:rPr lang="en-US" altLang="zh-TW" sz="2200" dirty="0" smtClean="0">
                  <a:solidFill>
                    <a:srgbClr val="002060"/>
                  </a:solidFill>
                </a:rPr>
                <a:t>?)</a:t>
              </a:r>
              <a:endParaRPr lang="zh-TW" altLang="en-US" sz="2200" dirty="0">
                <a:solidFill>
                  <a:srgbClr val="002060"/>
                </a:solidFill>
              </a:endParaRPr>
            </a:p>
          </p:txBody>
        </p:sp>
        <p:sp>
          <p:nvSpPr>
            <p:cNvPr id="21" name="文字方塊 20"/>
            <p:cNvSpPr txBox="1"/>
            <p:nvPr/>
          </p:nvSpPr>
          <p:spPr>
            <a:xfrm>
              <a:off x="5773276" y="2514962"/>
              <a:ext cx="360040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3000" dirty="0" smtClean="0">
                  <a:solidFill>
                    <a:srgbClr val="FF0000"/>
                  </a:solidFill>
                </a:rPr>
                <a:t>X</a:t>
              </a:r>
              <a:endParaRPr lang="zh-TW" altLang="en-US" sz="30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29" name="群組 28"/>
          <p:cNvGrpSpPr/>
          <p:nvPr/>
        </p:nvGrpSpPr>
        <p:grpSpPr>
          <a:xfrm>
            <a:off x="1763688" y="3068960"/>
            <a:ext cx="5256584" cy="864096"/>
            <a:chOff x="1763688" y="3068960"/>
            <a:chExt cx="5256584" cy="86409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文字方塊 13"/>
                <p:cNvSpPr txBox="1"/>
                <p:nvPr/>
              </p:nvSpPr>
              <p:spPr>
                <a:xfrm>
                  <a:off x="1763688" y="3458824"/>
                  <a:ext cx="1944216" cy="4742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zh-TW" altLang="en-US" sz="220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≠</m:t>
                      </m:r>
                      <m:acc>
                        <m:accPr>
                          <m:chr m:val="⃗"/>
                          <m:ctrlPr>
                            <a:rPr lang="zh-TW" altLang="en-US" sz="220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altLang="zh-TW" sz="22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𝐴</m:t>
                          </m:r>
                        </m:e>
                      </m:acc>
                      <m:r>
                        <a:rPr lang="zh-TW" altLang="en-US" sz="220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⋅</m:t>
                      </m:r>
                      <m:acc>
                        <m:accPr>
                          <m:chr m:val="⃗"/>
                          <m:ctrlPr>
                            <a:rPr lang="zh-TW" altLang="en-US" sz="220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altLang="zh-TW" sz="22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𝑣</m:t>
                          </m:r>
                        </m:e>
                      </m:acc>
                    </m:oMath>
                  </a14:m>
                  <a:r>
                    <a:rPr lang="zh-TW" altLang="en-US" sz="2200" dirty="0" smtClean="0">
                      <a:solidFill>
                        <a:srgbClr val="FF0000"/>
                      </a:solidFill>
                    </a:rPr>
                    <a:t>  </a:t>
                  </a:r>
                  <a:r>
                    <a:rPr lang="en-US" altLang="zh-TW" sz="2200" dirty="0" smtClean="0">
                      <a:solidFill>
                        <a:srgbClr val="FF0000"/>
                      </a:solidFill>
                    </a:rPr>
                    <a:t>(</a:t>
                  </a:r>
                  <a:r>
                    <a:rPr lang="zh-TW" altLang="en-US" sz="2200" dirty="0" smtClean="0">
                      <a:solidFill>
                        <a:srgbClr val="FF0000"/>
                      </a:solidFill>
                    </a:rPr>
                    <a:t>分析</a:t>
                  </a:r>
                  <a:r>
                    <a:rPr lang="en-US" altLang="zh-TW" sz="2200" dirty="0" smtClean="0">
                      <a:solidFill>
                        <a:srgbClr val="FF0000"/>
                      </a:solidFill>
                    </a:rPr>
                    <a:t>)</a:t>
                  </a:r>
                  <a:endParaRPr lang="zh-TW" altLang="en-US" sz="22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4" name="文字方塊 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63688" y="3458824"/>
                  <a:ext cx="1944216" cy="474232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 r="-627" b="-24359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文字方塊 22"/>
                <p:cNvSpPr txBox="1"/>
                <p:nvPr/>
              </p:nvSpPr>
              <p:spPr>
                <a:xfrm>
                  <a:off x="4067944" y="3068960"/>
                  <a:ext cx="504056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zh-TW" altLang="en-US" sz="220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≠</m:t>
                        </m:r>
                      </m:oMath>
                    </m:oMathPara>
                  </a14:m>
                  <a:endParaRPr lang="zh-TW" altLang="en-US" sz="22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23" name="文字方塊 2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67944" y="3068960"/>
                  <a:ext cx="504056" cy="430887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文字方塊 23"/>
                <p:cNvSpPr txBox="1"/>
                <p:nvPr/>
              </p:nvSpPr>
              <p:spPr>
                <a:xfrm>
                  <a:off x="4067944" y="3459480"/>
                  <a:ext cx="2952328" cy="44730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20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zh-TW" sz="22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[</m:t>
                            </m:r>
                            <m:sSup>
                              <m:sSupPr>
                                <m:ctrlPr>
                                  <a:rPr lang="en-US" altLang="zh-TW" sz="2200" b="0" i="1" smtClean="0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</m:ctrlPr>
                              </m:sSupPr>
                              <m:e>
                                <m:r>
                                  <a:rPr lang="en-US" altLang="zh-TW" sz="2200" b="0" i="1" smtClean="0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altLang="zh-TW" sz="2200" i="1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200" i="1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zh-TW" sz="2200" i="1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en-US" altLang="zh-TW" sz="2200" i="1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TW" sz="2200" i="1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altLang="zh-TW" sz="2200" i="1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</a:rPr>
                                      <m:t>𝑗</m:t>
                                    </m:r>
                                    <m:r>
                                      <a:rPr lang="zh-TW" altLang="en-US" sz="2200" i="1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</a:rPr>
                                      <m:t>𝜔</m:t>
                                    </m:r>
                                  </m:sup>
                                </m:sSup>
                                <m:r>
                                  <a:rPr lang="en-US" altLang="zh-TW" sz="2200" b="0" i="1" smtClean="0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altLang="zh-TW" sz="2200" b="0" i="1" smtClean="0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𝑛</m:t>
                                </m:r>
                              </m:sup>
                            </m:sSup>
                            <m:r>
                              <a:rPr lang="en-US" altLang="zh-TW" sz="22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]</m:t>
                            </m:r>
                          </m:e>
                          <m:sup>
                            <m:r>
                              <a:rPr lang="zh-TW" altLang="en-US" sz="22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∗</m:t>
                            </m:r>
                          </m:sup>
                        </m:sSup>
                        <m:r>
                          <a:rPr lang="en-US" altLang="zh-TW" sz="22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=</m:t>
                        </m:r>
                        <m:sSubSup>
                          <m:sSubSupPr>
                            <m:ctrlPr>
                              <a:rPr lang="zh-TW" altLang="zh-TW" sz="22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altLang="zh-TW" sz="22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TW" sz="22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TW" sz="22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𝑛</m:t>
                            </m:r>
                          </m:sup>
                        </m:sSubSup>
                        <m:r>
                          <a:rPr lang="en-US" altLang="zh-TW" sz="2200" i="1" smtClean="0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⋅</m:t>
                        </m:r>
                        <m:sSup>
                          <m:sSupPr>
                            <m:ctrlPr>
                              <a:rPr lang="en-US" altLang="zh-TW" sz="22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zh-TW" sz="22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TW" sz="22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𝑗</m:t>
                            </m:r>
                            <m:r>
                              <a:rPr lang="zh-TW" altLang="en-US" sz="22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𝜔</m:t>
                            </m:r>
                            <m:r>
                              <a:rPr lang="en-US" altLang="zh-TW" sz="22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𝑛</m:t>
                            </m:r>
                          </m:sup>
                        </m:sSup>
                      </m:oMath>
                    </m:oMathPara>
                  </a14:m>
                  <a:endParaRPr lang="zh-TW" altLang="zh-TW" sz="22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24" name="文字方塊 2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67944" y="3459480"/>
                  <a:ext cx="2952328" cy="447302"/>
                </a:xfrm>
                <a:prstGeom prst="rect">
                  <a:avLst/>
                </a:prstGeom>
                <a:blipFill rotWithShape="1">
                  <a:blip r:embed="rId6"/>
                  <a:stretch>
                    <a:fillRect l="-1237" b="-15068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/>
              <p:cNvSpPr txBox="1"/>
              <p:nvPr/>
            </p:nvSpPr>
            <p:spPr>
              <a:xfrm>
                <a:off x="603940" y="4273873"/>
                <a:ext cx="4688140" cy="8833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200" b="0" i="1" smtClean="0">
                          <a:latin typeface="Cambria Math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22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TW" sz="2200" b="0" i="1" smtClean="0">
                              <a:latin typeface="Cambria Math"/>
                            </a:rPr>
                            <m:t>𝑛</m:t>
                          </m:r>
                        </m:e>
                      </m:d>
                      <m:sSubSup>
                        <m:sSubSupPr>
                          <m:ctrlPr>
                            <a:rPr lang="zh-TW" altLang="zh-TW" sz="22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altLang="zh-TW" sz="2200" i="1">
                              <a:latin typeface="Cambria Math"/>
                            </a:rPr>
                            <m:t>𝑟</m:t>
                          </m:r>
                        </m:e>
                        <m:sub>
                          <m:r>
                            <a:rPr lang="en-US" altLang="zh-TW" sz="2200" i="1">
                              <a:latin typeface="Cambria Math"/>
                            </a:rPr>
                            <m:t>1</m:t>
                          </m:r>
                        </m:sub>
                        <m:sup>
                          <m:r>
                            <a:rPr lang="en-US" altLang="zh-TW" sz="2200" i="1">
                              <a:latin typeface="Cambria Math"/>
                            </a:rPr>
                            <m:t>−</m:t>
                          </m:r>
                          <m:r>
                            <a:rPr lang="en-US" altLang="zh-TW" sz="2200" i="1">
                              <a:latin typeface="Cambria Math"/>
                            </a:rPr>
                            <m:t>𝑛</m:t>
                          </m:r>
                        </m:sup>
                      </m:sSubSup>
                      <m:r>
                        <a:rPr lang="en-US" altLang="zh-TW" sz="2200" b="0" i="0" smtClean="0">
                          <a:latin typeface="Cambria Math"/>
                        </a:rPr>
                        <m:t>=</m:t>
                      </m:r>
                      <m:box>
                        <m:boxPr>
                          <m:ctrlPr>
                            <a:rPr lang="en-US" altLang="zh-TW" sz="2200" i="1">
                              <a:latin typeface="Cambria Math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altLang="zh-TW" sz="2200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altLang="zh-TW" sz="2200" i="1">
                                  <a:latin typeface="Cambria Math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TW" sz="2200" i="1">
                                  <a:latin typeface="Cambria Math"/>
                                </a:rPr>
                                <m:t>2</m:t>
                              </m:r>
                              <m:r>
                                <a:rPr lang="zh-TW" altLang="en-US" sz="2200" i="1">
                                  <a:latin typeface="Cambria Math"/>
                                </a:rPr>
                                <m:t>𝜋</m:t>
                              </m:r>
                            </m:den>
                          </m:f>
                        </m:e>
                      </m:box>
                      <m:nary>
                        <m:naryPr>
                          <m:ctrlPr>
                            <a:rPr lang="en-US" altLang="zh-TW" sz="2200" i="1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200" i="1">
                              <a:latin typeface="Cambria Math"/>
                            </a:rPr>
                            <m:t>2</m:t>
                          </m:r>
                          <m:r>
                            <a:rPr lang="zh-TW" altLang="en-US" sz="2200" i="1">
                              <a:latin typeface="Cambria Math"/>
                            </a:rPr>
                            <m:t>𝜋</m:t>
                          </m:r>
                        </m:sub>
                        <m:sup/>
                        <m:e>
                          <m:r>
                            <a:rPr lang="en-US" altLang="zh-TW" sz="2200" i="1">
                              <a:latin typeface="Cambria Math"/>
                            </a:rPr>
                            <m:t>𝑋</m:t>
                          </m:r>
                        </m:e>
                      </m:nary>
                      <m:d>
                        <m:dPr>
                          <m:ctrlPr>
                            <a:rPr lang="en-US" altLang="zh-TW" sz="2200" i="1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2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TW" sz="2200" i="1">
                                  <a:latin typeface="Cambria Math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TW" sz="2200" i="1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altLang="zh-TW" sz="2200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TW" sz="2200" i="1">
                                  <a:latin typeface="Cambria Math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TW" sz="2200" i="1">
                                  <a:latin typeface="Cambria Math"/>
                                </a:rPr>
                                <m:t>𝑗</m:t>
                              </m:r>
                              <m:r>
                                <a:rPr lang="zh-TW" altLang="en-US" sz="2200" i="1">
                                  <a:latin typeface="Cambria Math"/>
                                </a:rPr>
                                <m:t>𝜔</m:t>
                              </m:r>
                            </m:sup>
                          </m:sSup>
                        </m:e>
                      </m:d>
                      <m:r>
                        <a:rPr lang="en-US" altLang="zh-TW" sz="2200" b="0" i="1" smtClean="0">
                          <a:latin typeface="Cambria Math"/>
                        </a:rPr>
                        <m:t>(</m:t>
                      </m:r>
                      <m:sSup>
                        <m:sSupPr>
                          <m:ctrlPr>
                            <a:rPr lang="en-US" altLang="zh-TW" sz="22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TW" sz="2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altLang="zh-TW" sz="2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𝑗</m:t>
                          </m:r>
                          <m:r>
                            <a:rPr lang="zh-TW" altLang="en-US" sz="2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𝜔</m:t>
                          </m:r>
                          <m:r>
                            <a:rPr lang="en-US" altLang="zh-TW" sz="2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𝑛</m:t>
                          </m:r>
                        </m:sup>
                      </m:sSup>
                      <m:r>
                        <a:rPr lang="en-US" altLang="zh-TW" sz="2200" b="0" i="1" smtClean="0">
                          <a:latin typeface="Cambria Math"/>
                        </a:rPr>
                        <m:t>)</m:t>
                      </m:r>
                      <m:r>
                        <a:rPr lang="en-US" altLang="zh-TW" sz="2200" i="1">
                          <a:latin typeface="Cambria Math"/>
                        </a:rPr>
                        <m:t> </m:t>
                      </m:r>
                      <m:r>
                        <a:rPr lang="en-US" altLang="zh-TW" sz="2200" i="1">
                          <a:latin typeface="Cambria Math"/>
                        </a:rPr>
                        <m:t>𝑑</m:t>
                      </m:r>
                      <m:r>
                        <a:rPr lang="zh-TW" altLang="en-US" sz="2200" i="1">
                          <a:latin typeface="Cambria Math"/>
                        </a:rPr>
                        <m:t>𝜔</m:t>
                      </m:r>
                    </m:oMath>
                  </m:oMathPara>
                </a14:m>
                <a:endParaRPr lang="zh-TW" altLang="en-US" sz="2200" dirty="0"/>
              </a:p>
            </p:txBody>
          </p:sp>
        </mc:Choice>
        <mc:Fallback xmlns="">
          <p:sp>
            <p:nvSpPr>
              <p:cNvPr id="15" name="文字方塊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940" y="4273873"/>
                <a:ext cx="4688140" cy="883319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矩形 25"/>
          <p:cNvSpPr/>
          <p:nvPr/>
        </p:nvSpPr>
        <p:spPr>
          <a:xfrm>
            <a:off x="3846512" y="4437052"/>
            <a:ext cx="828000" cy="540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457200" algn="ctr">
              <a:spcBef>
                <a:spcPts val="600"/>
              </a:spcBef>
            </a:pPr>
            <a:endParaRPr lang="zh-TW" altLang="en-US" sz="3500" b="1" i="1" dirty="0">
              <a:solidFill>
                <a:srgbClr val="002060"/>
              </a:solidFill>
              <a:latin typeface="Times New Roman" pitchFamily="18" charset="0"/>
              <a:ea typeface="新細明體" charset="-120"/>
              <a:cs typeface="Times New Roman" pitchFamily="18" charset="0"/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4788024" y="3870146"/>
            <a:ext cx="86409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200" dirty="0" smtClean="0">
                <a:solidFill>
                  <a:srgbClr val="FF0000"/>
                </a:solidFill>
              </a:rPr>
              <a:t>basis</a:t>
            </a:r>
            <a:endParaRPr lang="zh-TW" altLang="en-US" sz="2200" dirty="0">
              <a:solidFill>
                <a:srgbClr val="FF0000"/>
              </a:solidFill>
            </a:endParaRPr>
          </a:p>
        </p:txBody>
      </p:sp>
      <p:cxnSp>
        <p:nvCxnSpPr>
          <p:cNvPr id="28" name="直線單箭頭接點 27"/>
          <p:cNvCxnSpPr/>
          <p:nvPr/>
        </p:nvCxnSpPr>
        <p:spPr>
          <a:xfrm flipH="1">
            <a:off x="4572000" y="4188554"/>
            <a:ext cx="288032" cy="210753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字方塊 31"/>
          <p:cNvSpPr txBox="1"/>
          <p:nvPr/>
        </p:nvSpPr>
        <p:spPr>
          <a:xfrm>
            <a:off x="5470004" y="4510281"/>
            <a:ext cx="108012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200" dirty="0" smtClean="0">
                <a:solidFill>
                  <a:srgbClr val="FF0000"/>
                </a:solidFill>
              </a:rPr>
              <a:t>(</a:t>
            </a:r>
            <a:r>
              <a:rPr lang="zh-TW" altLang="en-US" sz="2200" dirty="0" smtClean="0">
                <a:solidFill>
                  <a:srgbClr val="FF0000"/>
                </a:solidFill>
              </a:rPr>
              <a:t>合成</a:t>
            </a:r>
            <a:r>
              <a:rPr lang="en-US" altLang="zh-TW" sz="2200" dirty="0" smtClean="0">
                <a:solidFill>
                  <a:srgbClr val="FF0000"/>
                </a:solidFill>
              </a:rPr>
              <a:t>)</a:t>
            </a:r>
            <a:endParaRPr lang="zh-TW" altLang="en-US" sz="22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字方塊 32"/>
              <p:cNvSpPr txBox="1"/>
              <p:nvPr/>
            </p:nvSpPr>
            <p:spPr>
              <a:xfrm>
                <a:off x="611560" y="5380943"/>
                <a:ext cx="4248472" cy="9139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200" b="0" i="1" smtClean="0">
                          <a:latin typeface="Cambria Math"/>
                        </a:rPr>
                        <m:t>𝑋</m:t>
                      </m:r>
                      <m:r>
                        <a:rPr lang="en-US" altLang="zh-TW" sz="2200" b="0" i="1" smtClean="0">
                          <a:latin typeface="Cambria Math"/>
                        </a:rPr>
                        <m:t>(</m:t>
                      </m:r>
                      <m:sSub>
                        <m:sSubPr>
                          <m:ctrlPr>
                            <a:rPr lang="en-US" altLang="zh-TW" sz="22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2200" i="1">
                              <a:latin typeface="Cambria Math"/>
                            </a:rPr>
                            <m:t>𝑟</m:t>
                          </m:r>
                        </m:e>
                        <m:sub>
                          <m:r>
                            <a:rPr lang="en-US" altLang="zh-TW" sz="2200" i="1">
                              <a:latin typeface="Cambria Math"/>
                            </a:rPr>
                            <m:t>1</m:t>
                          </m:r>
                        </m:sub>
                      </m:sSub>
                      <m:sSup>
                        <m:sSupPr>
                          <m:ctrlPr>
                            <a:rPr lang="en-US" altLang="zh-TW" sz="22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TW" sz="2200" i="1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altLang="zh-TW" sz="2200" i="1">
                              <a:latin typeface="Cambria Math"/>
                            </a:rPr>
                            <m:t>𝑗</m:t>
                          </m:r>
                          <m:r>
                            <a:rPr lang="zh-TW" altLang="en-US" sz="2200" i="1">
                              <a:latin typeface="Cambria Math"/>
                            </a:rPr>
                            <m:t>𝜔</m:t>
                          </m:r>
                        </m:sup>
                      </m:sSup>
                      <m:r>
                        <a:rPr lang="en-US" altLang="zh-TW" sz="2200" b="0" i="1" smtClean="0">
                          <a:latin typeface="Cambria Math"/>
                        </a:rPr>
                        <m:t>)=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sz="2200" b="0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TW" sz="2200" b="0" i="1" smtClean="0">
                              <a:latin typeface="Cambria Math"/>
                            </a:rPr>
                            <m:t>𝑛</m:t>
                          </m:r>
                        </m:sub>
                        <m:sup/>
                        <m:e>
                          <m:r>
                            <a:rPr lang="en-US" altLang="zh-TW" sz="2200" b="0" i="1" smtClean="0">
                              <a:latin typeface="Cambria Math"/>
                            </a:rPr>
                            <m:t>(</m:t>
                          </m:r>
                          <m:r>
                            <a:rPr lang="en-US" altLang="zh-TW" sz="2200" b="0" i="1" smtClean="0">
                              <a:latin typeface="Cambria Math"/>
                            </a:rPr>
                            <m:t>𝑥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zh-TW" sz="22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TW" sz="2200" b="0" i="1" smtClean="0">
                                  <a:latin typeface="Cambria Math"/>
                                </a:rPr>
                                <m:t>𝑛</m:t>
                              </m:r>
                            </m:e>
                          </m:d>
                          <m:sSubSup>
                            <m:sSubSupPr>
                              <m:ctrlPr>
                                <a:rPr lang="zh-TW" altLang="en-US" sz="24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altLang="zh-TW" sz="2400" i="1">
                                  <a:latin typeface="Cambria Math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TW" sz="2400" i="1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altLang="zh-TW" sz="2400" i="1">
                                  <a:latin typeface="Cambria Math"/>
                                </a:rPr>
                                <m:t>𝑛</m:t>
                              </m:r>
                            </m:sup>
                          </m:sSubSup>
                          <m:r>
                            <a:rPr lang="en-US" altLang="zh-TW" sz="2400" b="0" i="1" smtClean="0">
                              <a:latin typeface="Cambria Math"/>
                            </a:rPr>
                            <m:t>)</m:t>
                          </m:r>
                          <m:sSup>
                            <m:sSupPr>
                              <m:ctrlPr>
                                <a:rPr lang="en-US" altLang="zh-TW" sz="2400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TW" sz="2400" b="0" i="1" smtClean="0">
                                  <a:latin typeface="Cambria Math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TW" sz="2400" b="0" i="1" smtClean="0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altLang="zh-TW" sz="2400" b="0" i="1" smtClean="0">
                                  <a:latin typeface="Cambria Math"/>
                                </a:rPr>
                                <m:t>𝑗</m:t>
                              </m:r>
                              <m:r>
                                <a:rPr lang="zh-TW" altLang="en-US" sz="2400" b="0" i="1" smtClean="0">
                                  <a:latin typeface="Cambria Math"/>
                                </a:rPr>
                                <m:t>𝜔</m:t>
                              </m:r>
                              <m:r>
                                <a:rPr lang="en-US" altLang="zh-TW" sz="2400" b="0" i="1" smtClean="0">
                                  <a:latin typeface="Cambria Math"/>
                                </a:rPr>
                                <m:t>𝑛</m:t>
                              </m:r>
                            </m:sup>
                          </m:sSup>
                          <m:r>
                            <m:rPr>
                              <m:nor/>
                            </m:rPr>
                            <a:rPr lang="zh-TW" altLang="en-US" sz="2400"/>
                            <m:t> </m:t>
                          </m:r>
                        </m:e>
                      </m:nary>
                    </m:oMath>
                  </m:oMathPara>
                </a14:m>
                <a:endParaRPr lang="zh-TW" altLang="en-US" sz="2200" dirty="0"/>
              </a:p>
            </p:txBody>
          </p:sp>
        </mc:Choice>
        <mc:Fallback xmlns="">
          <p:sp>
            <p:nvSpPr>
              <p:cNvPr id="33" name="文字方塊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5380943"/>
                <a:ext cx="4248472" cy="913905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文字方塊 33"/>
          <p:cNvSpPr txBox="1"/>
          <p:nvPr/>
        </p:nvSpPr>
        <p:spPr>
          <a:xfrm>
            <a:off x="5436096" y="5622451"/>
            <a:ext cx="108012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200" dirty="0" smtClean="0">
                <a:solidFill>
                  <a:srgbClr val="FF0000"/>
                </a:solidFill>
              </a:rPr>
              <a:t>(</a:t>
            </a:r>
            <a:r>
              <a:rPr lang="zh-TW" altLang="en-US" sz="2200" dirty="0" smtClean="0">
                <a:solidFill>
                  <a:srgbClr val="FF0000"/>
                </a:solidFill>
              </a:rPr>
              <a:t>分析</a:t>
            </a:r>
            <a:r>
              <a:rPr lang="en-US" altLang="zh-TW" sz="2200" dirty="0" smtClean="0">
                <a:solidFill>
                  <a:srgbClr val="FF0000"/>
                </a:solidFill>
              </a:rPr>
              <a:t>)</a:t>
            </a:r>
            <a:endParaRPr lang="zh-TW" altLang="en-US" sz="22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矩形 3"/>
          <p:cNvSpPr>
            <a:spLocks noChangeArrowheads="1"/>
          </p:cNvSpPr>
          <p:nvPr/>
        </p:nvSpPr>
        <p:spPr bwMode="auto">
          <a:xfrm>
            <a:off x="0" y="188822"/>
            <a:ext cx="9144000" cy="9050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4572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>
              <a:lnSpc>
                <a:spcPct val="150000"/>
              </a:lnSpc>
              <a:buSzPct val="70000"/>
            </a:pPr>
            <a:r>
              <a:rPr kumimoji="0" lang="en-US" altLang="zh-TW" sz="4000" b="1" u="sng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Z-Transform</a:t>
            </a:r>
            <a:r>
              <a:rPr kumimoji="0" lang="en-US" altLang="zh-TW" sz="4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kumimoji="0" lang="en-US" altLang="zh-TW" sz="26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kumimoji="0" lang="en-US" altLang="zh-TW" sz="26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p.13 of 10.0</a:t>
            </a:r>
            <a:r>
              <a:rPr kumimoji="0" lang="en-US" altLang="zh-TW" sz="26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endParaRPr kumimoji="0" lang="en-US" altLang="zh-TW" sz="26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3429000"/>
            <a:ext cx="7123176" cy="199339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/>
              <p:cNvSpPr txBox="1"/>
              <p:nvPr/>
            </p:nvSpPr>
            <p:spPr>
              <a:xfrm>
                <a:off x="6269712" y="4414346"/>
                <a:ext cx="36004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TW" altLang="en-US" sz="2000" b="0" i="1" smtClean="0">
                          <a:solidFill>
                            <a:srgbClr val="C00000"/>
                          </a:solidFill>
                          <a:latin typeface="Cambria Math"/>
                        </a:rPr>
                        <m:t>𝜔</m:t>
                      </m:r>
                    </m:oMath>
                  </m:oMathPara>
                </a14:m>
                <a:endParaRPr lang="zh-TW" altLang="en-US" sz="2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9712" y="4414346"/>
                <a:ext cx="360040" cy="40011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/>
              <p:cNvSpPr txBox="1"/>
              <p:nvPr/>
            </p:nvSpPr>
            <p:spPr>
              <a:xfrm>
                <a:off x="467544" y="1196752"/>
                <a:ext cx="6120680" cy="24744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TW" sz="2200" b="0" dirty="0" smtClean="0"/>
                  <a:t>      </a:t>
                </a:r>
                <a14:m>
                  <m:oMath xmlns:m="http://schemas.openxmlformats.org/officeDocument/2006/math">
                    <m:r>
                      <a:rPr lang="en-US" altLang="zh-TW" sz="2200" b="0" i="1" smtClean="0">
                        <a:latin typeface="Cambria Math"/>
                      </a:rPr>
                      <m:t>𝐿</m:t>
                    </m:r>
                    <m:r>
                      <a:rPr lang="en-US" altLang="zh-TW" sz="2200" b="0" i="1" smtClean="0">
                        <a:latin typeface="Cambria Math"/>
                      </a:rPr>
                      <m:t>[</m:t>
                    </m:r>
                    <m:r>
                      <a:rPr lang="en-US" altLang="zh-TW" sz="2200" b="0" i="1" smtClean="0">
                        <a:latin typeface="Cambria Math"/>
                      </a:rPr>
                      <m:t>𝑥</m:t>
                    </m:r>
                    <m:r>
                      <a:rPr lang="en-US" altLang="zh-TW" sz="2200" b="0" i="1" smtClean="0">
                        <a:latin typeface="Cambria Math"/>
                      </a:rPr>
                      <m:t>(</m:t>
                    </m:r>
                    <m:r>
                      <a:rPr lang="en-US" altLang="zh-TW" sz="2200" b="0" i="1" smtClean="0">
                        <a:latin typeface="Cambria Math"/>
                      </a:rPr>
                      <m:t>𝑡</m:t>
                    </m:r>
                    <m:r>
                      <a:rPr lang="en-US" altLang="zh-TW" sz="2200" b="0" i="1" smtClean="0">
                        <a:latin typeface="Cambria Math"/>
                      </a:rPr>
                      <m:t>)]</m:t>
                    </m:r>
                  </m:oMath>
                </a14:m>
                <a:endParaRPr lang="en-US" altLang="zh-TW" sz="2200" dirty="0" smtClean="0"/>
              </a:p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200" b="0" i="1" smtClean="0">
                          <a:latin typeface="Cambria Math"/>
                        </a:rPr>
                        <m:t>=</m:t>
                      </m:r>
                      <m:nary>
                        <m:naryPr>
                          <m:ctrlPr>
                            <a:rPr lang="en-US" altLang="zh-TW" sz="2200" b="0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200" b="0" i="1" smtClean="0">
                              <a:latin typeface="Cambria Math"/>
                            </a:rPr>
                            <m:t>−</m:t>
                          </m:r>
                          <m:r>
                            <a:rPr lang="en-US" altLang="zh-TW" sz="2200" b="0" i="1" smtClean="0">
                              <a:latin typeface="Cambria Math"/>
                              <a:ea typeface="Cambria Math"/>
                            </a:rPr>
                            <m:t>∞</m:t>
                          </m:r>
                        </m:sub>
                        <m:sup>
                          <m:r>
                            <a:rPr lang="en-US" altLang="zh-TW" sz="2200" b="0" i="1" smtClean="0">
                              <a:latin typeface="Cambria Math"/>
                              <a:ea typeface="Cambria Math"/>
                            </a:rPr>
                            <m:t>∞</m:t>
                          </m:r>
                        </m:sup>
                        <m:e>
                          <m:r>
                            <a:rPr lang="en-US" altLang="zh-TW" sz="2200" b="0" i="1" smtClean="0">
                              <a:latin typeface="Cambria Math"/>
                            </a:rPr>
                            <m:t>[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TW" sz="2200" b="0" i="1" smtClean="0"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altLang="zh-TW" sz="2200" b="0" i="1" smtClean="0">
                                  <a:latin typeface="Cambria Math"/>
                                </a:rPr>
                                <m:t>𝑛</m:t>
                              </m:r>
                            </m:sub>
                            <m:sup/>
                            <m:e>
                              <m:r>
                                <a:rPr lang="en-US" altLang="zh-TW" sz="2200" b="0" i="1" smtClean="0">
                                  <a:latin typeface="Cambria Math"/>
                                </a:rPr>
                                <m:t>𝑥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TW" sz="2200" b="0" i="1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200" b="0" i="1" smtClean="0">
                                      <a:latin typeface="Cambria Math"/>
                                    </a:rPr>
                                    <m:t>𝑛</m:t>
                                  </m:r>
                                </m:e>
                              </m:d>
                            </m:e>
                          </m:nary>
                          <m:r>
                            <a:rPr lang="zh-TW" altLang="en-US" sz="2200" b="0" i="1" smtClean="0">
                              <a:latin typeface="Cambria Math"/>
                            </a:rPr>
                            <m:t>𝛿</m:t>
                          </m:r>
                          <m:r>
                            <a:rPr lang="en-US" altLang="zh-TW" sz="2200" b="0" i="1" smtClean="0">
                              <a:latin typeface="Cambria Math"/>
                            </a:rPr>
                            <m:t>(</m:t>
                          </m:r>
                          <m:r>
                            <a:rPr lang="en-US" altLang="zh-TW" sz="2200" b="0" i="1" smtClean="0">
                              <a:latin typeface="Cambria Math"/>
                            </a:rPr>
                            <m:t>𝑡</m:t>
                          </m:r>
                          <m:r>
                            <a:rPr lang="en-US" altLang="zh-TW" sz="2200" b="0" i="1" smtClean="0">
                              <a:latin typeface="Cambria Math"/>
                            </a:rPr>
                            <m:t>−</m:t>
                          </m:r>
                          <m:r>
                            <a:rPr lang="en-US" altLang="zh-TW" sz="2200" b="0" i="1" smtClean="0">
                              <a:latin typeface="Cambria Math"/>
                            </a:rPr>
                            <m:t>𝑛</m:t>
                          </m:r>
                          <m:r>
                            <a:rPr lang="en-US" altLang="zh-TW" sz="2200" b="0" i="1" smtClean="0">
                              <a:latin typeface="Cambria Math"/>
                            </a:rPr>
                            <m:t>)]</m:t>
                          </m:r>
                        </m:e>
                      </m:nary>
                      <m:sSup>
                        <m:sSupPr>
                          <m:ctrlPr>
                            <a:rPr lang="en-US" altLang="zh-TW" sz="2200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TW" sz="2200" b="0" i="1" smtClean="0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altLang="zh-TW" sz="2200" b="0" i="1" smtClean="0">
                              <a:latin typeface="Cambria Math"/>
                            </a:rPr>
                            <m:t>−</m:t>
                          </m:r>
                          <m:r>
                            <a:rPr lang="en-US" altLang="zh-TW" sz="2200" b="0" i="1" smtClean="0">
                              <a:latin typeface="Cambria Math"/>
                            </a:rPr>
                            <m:t>𝑠𝑡</m:t>
                          </m:r>
                        </m:sup>
                      </m:sSup>
                      <m:r>
                        <a:rPr lang="en-US" altLang="zh-TW" sz="2200" b="0" i="1" smtClean="0">
                          <a:latin typeface="Cambria Math"/>
                        </a:rPr>
                        <m:t>𝑑𝑡</m:t>
                      </m:r>
                    </m:oMath>
                  </m:oMathPara>
                </a14:m>
                <a:endParaRPr lang="en-US" altLang="zh-TW" sz="2200" b="0" dirty="0" smtClean="0"/>
              </a:p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200" b="0" i="1" smtClean="0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sz="2200" b="0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TW" sz="2200" b="0" i="1" smtClean="0">
                              <a:latin typeface="Cambria Math"/>
                            </a:rPr>
                            <m:t>𝑛</m:t>
                          </m:r>
                        </m:sub>
                        <m:sup/>
                        <m:e>
                          <m:r>
                            <a:rPr lang="en-US" altLang="zh-TW" sz="2200" b="0" i="1" smtClean="0">
                              <a:latin typeface="Cambria Math"/>
                            </a:rPr>
                            <m:t>𝑥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zh-TW" sz="22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TW" sz="2200" b="0" i="1" smtClean="0">
                                  <a:latin typeface="Cambria Math"/>
                                </a:rPr>
                                <m:t>𝑛</m:t>
                              </m:r>
                            </m:e>
                          </m:d>
                        </m:e>
                      </m:nary>
                      <m:sSup>
                        <m:sSupPr>
                          <m:ctrlPr>
                            <a:rPr lang="en-US" altLang="zh-TW" sz="22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TW" sz="2200" i="1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altLang="zh-TW" sz="2200" i="1">
                              <a:latin typeface="Cambria Math"/>
                            </a:rPr>
                            <m:t>−</m:t>
                          </m:r>
                          <m:r>
                            <a:rPr lang="en-US" altLang="zh-TW" sz="2200" i="1">
                              <a:latin typeface="Cambria Math"/>
                            </a:rPr>
                            <m:t>𝑠</m:t>
                          </m:r>
                          <m:r>
                            <a:rPr lang="en-US" altLang="zh-TW" sz="2200" b="0" i="1" smtClean="0">
                              <a:latin typeface="Cambria Math"/>
                            </a:rPr>
                            <m:t> </m:t>
                          </m:r>
                          <m:r>
                            <a:rPr lang="en-US" altLang="zh-TW" sz="2200" i="1">
                              <a:latin typeface="Cambria Math"/>
                            </a:rPr>
                            <m:t>𝑛</m:t>
                          </m:r>
                        </m:sup>
                      </m:sSup>
                      <m:r>
                        <m:rPr>
                          <m:nor/>
                        </m:rPr>
                        <a:rPr lang="en-US" altLang="zh-TW" sz="2200" b="0" i="0" smtClean="0">
                          <a:latin typeface="Cambria Math"/>
                        </a:rPr>
                        <m:t>    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sz="2200" b="0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TW" sz="2200" b="0" i="1" smtClean="0">
                              <a:latin typeface="Cambria Math"/>
                            </a:rPr>
                            <m:t>𝑛</m:t>
                          </m:r>
                        </m:sub>
                        <m:sup/>
                        <m:e>
                          <m:r>
                            <a:rPr lang="en-US" altLang="zh-TW" sz="2200" b="0" i="1" smtClean="0">
                              <a:latin typeface="Cambria Math"/>
                            </a:rPr>
                            <m:t>𝑥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zh-TW" sz="22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TW" sz="2200" b="0" i="1" smtClean="0">
                                  <a:latin typeface="Cambria Math"/>
                                </a:rPr>
                                <m:t>𝑛</m:t>
                              </m:r>
                            </m:e>
                          </m:d>
                          <m:sSup>
                            <m:sSupPr>
                              <m:ctrlPr>
                                <a:rPr lang="en-US" altLang="zh-TW" sz="2200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TW" sz="2200" b="0" i="1" smtClean="0">
                                  <a:latin typeface="Cambria Math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altLang="zh-TW" sz="2200" i="1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altLang="zh-TW" sz="2200" i="1">
                                  <a:latin typeface="Cambria Math"/>
                                </a:rPr>
                                <m:t>𝑛</m:t>
                              </m:r>
                            </m:sup>
                          </m:sSup>
                        </m:e>
                      </m:nary>
                      <m:r>
                        <m:rPr>
                          <m:nor/>
                        </m:rPr>
                        <a:rPr lang="en-US" altLang="zh-TW" sz="2200" b="0" i="0" smtClean="0">
                          <a:latin typeface="Cambria Math"/>
                        </a:rPr>
                        <m:t>     =</m:t>
                      </m:r>
                      <m:r>
                        <a:rPr lang="en-US" altLang="zh-TW" sz="2200" b="0" i="1" smtClean="0">
                          <a:latin typeface="Cambria Math"/>
                        </a:rPr>
                        <m:t>𝑍</m:t>
                      </m:r>
                      <m:r>
                        <a:rPr lang="en-US" altLang="zh-TW" sz="2200" b="0" i="1" smtClean="0">
                          <a:latin typeface="Cambria Math"/>
                        </a:rPr>
                        <m:t>[</m:t>
                      </m:r>
                      <m:r>
                        <a:rPr lang="en-US" altLang="zh-TW" sz="2200" b="0" i="1" smtClean="0">
                          <a:latin typeface="Cambria Math"/>
                        </a:rPr>
                        <m:t>𝑥</m:t>
                      </m:r>
                      <m:r>
                        <a:rPr lang="en-US" altLang="zh-TW" sz="2200" b="0" i="1" smtClean="0">
                          <a:latin typeface="Cambria Math"/>
                        </a:rPr>
                        <m:t>[</m:t>
                      </m:r>
                      <m:r>
                        <a:rPr lang="en-US" altLang="zh-TW" sz="2200" b="0" i="1" smtClean="0">
                          <a:latin typeface="Cambria Math"/>
                        </a:rPr>
                        <m:t>𝑛</m:t>
                      </m:r>
                      <m:r>
                        <a:rPr lang="en-US" altLang="zh-TW" sz="2200" b="0" i="1" smtClean="0">
                          <a:latin typeface="Cambria Math"/>
                        </a:rPr>
                        <m:t>]]</m:t>
                      </m:r>
                    </m:oMath>
                  </m:oMathPara>
                </a14:m>
                <a:endParaRPr lang="zh-TW" altLang="en-US" sz="2200" dirty="0"/>
              </a:p>
            </p:txBody>
          </p:sp>
        </mc:Choice>
        <mc:Fallback xmlns="">
          <p:sp>
            <p:nvSpPr>
              <p:cNvPr id="4" name="文字方塊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44" y="1196752"/>
                <a:ext cx="6120680" cy="247446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2771800" y="4509120"/>
                <a:ext cx="43204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TW" altLang="en-US" sz="20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𝜔</m:t>
                      </m:r>
                    </m:oMath>
                  </m:oMathPara>
                </a14:m>
                <a:endParaRPr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1800" y="4509120"/>
                <a:ext cx="432048" cy="400110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827584" y="4724564"/>
                <a:ext cx="385041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i="1">
                          <a:latin typeface="Cambria Math"/>
                        </a:rPr>
                        <m:t>0</m:t>
                      </m:r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584" y="4724564"/>
                <a:ext cx="385041" cy="400110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/>
              <p:cNvSpPr txBox="1"/>
              <p:nvPr/>
            </p:nvSpPr>
            <p:spPr>
              <a:xfrm>
                <a:off x="1316400" y="4686315"/>
                <a:ext cx="43204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TW" altLang="en-US" sz="2000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𝜔</m:t>
                          </m:r>
                        </m:e>
                        <m:sub>
                          <m:r>
                            <a:rPr lang="en-US" altLang="zh-TW" sz="2000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9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6400" y="4686315"/>
                <a:ext cx="432048" cy="400110"/>
              </a:xfrm>
              <a:prstGeom prst="rect">
                <a:avLst/>
              </a:prstGeom>
              <a:blipFill rotWithShape="1">
                <a:blip r:embed="rId7"/>
                <a:stretch>
                  <a:fillRect r="-140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1794168" y="4686464"/>
                <a:ext cx="43204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TW" altLang="en-US" sz="2000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𝜔</m:t>
                          </m:r>
                        </m:e>
                        <m:sub>
                          <m:r>
                            <a:rPr lang="en-US" altLang="zh-TW" sz="2000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4168" y="4686464"/>
                <a:ext cx="432048" cy="400110"/>
              </a:xfrm>
              <a:prstGeom prst="rect">
                <a:avLst/>
              </a:prstGeom>
              <a:blipFill rotWithShape="1">
                <a:blip r:embed="rId8"/>
                <a:stretch>
                  <a:fillRect r="-4225" b="-153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/>
              <p:cNvSpPr txBox="1"/>
              <p:nvPr/>
            </p:nvSpPr>
            <p:spPr>
              <a:xfrm>
                <a:off x="2226216" y="4703742"/>
                <a:ext cx="47320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2</m:t>
                      </m:r>
                      <m:r>
                        <a:rPr lang="zh-TW" altLang="en-US" sz="20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𝜋</m:t>
                      </m:r>
                    </m:oMath>
                  </m:oMathPara>
                </a14:m>
                <a:endParaRPr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文字方塊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6216" y="4703742"/>
                <a:ext cx="473204" cy="400110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/>
              <p:cNvSpPr txBox="1"/>
              <p:nvPr/>
            </p:nvSpPr>
            <p:spPr>
              <a:xfrm>
                <a:off x="6660232" y="4397042"/>
                <a:ext cx="36004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𝑟</m:t>
                          </m:r>
                        </m:e>
                        <m:sub>
                          <m:r>
                            <a:rPr lang="en-US" altLang="zh-TW" sz="2000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2" name="文字方塊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0232" y="4397042"/>
                <a:ext cx="360040" cy="400110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/>
              <p:cNvSpPr txBox="1"/>
              <p:nvPr/>
            </p:nvSpPr>
            <p:spPr>
              <a:xfrm>
                <a:off x="7020272" y="4399012"/>
                <a:ext cx="36004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𝑟</m:t>
                          </m:r>
                        </m:e>
                        <m:sub>
                          <m:r>
                            <a:rPr lang="en-US" altLang="zh-TW" sz="2000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3" name="文字方塊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0272" y="4399012"/>
                <a:ext cx="360040" cy="400110"/>
              </a:xfrm>
              <a:prstGeom prst="rect">
                <a:avLst/>
              </a:prstGeom>
              <a:blipFill rotWithShape="1">
                <a:blip r:embed="rId11"/>
                <a:stretch>
                  <a:fillRect b="-153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/>
              <p:cNvSpPr txBox="1"/>
              <p:nvPr/>
            </p:nvSpPr>
            <p:spPr>
              <a:xfrm>
                <a:off x="1115616" y="5517232"/>
                <a:ext cx="2808312" cy="4869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TW" sz="220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sz="220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TW" sz="22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TW" sz="22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𝑗</m:t>
                              </m:r>
                              <m:sSub>
                                <m:sSubPr>
                                  <m:ctrlPr>
                                    <a:rPr lang="en-US" altLang="zh-TW" sz="2200" b="0" i="1" smtClean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sz="2200" b="0" i="1" smtClean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zh-TW" sz="2200" b="0" i="1" smtClean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TW" sz="22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𝑛</m:t>
                              </m:r>
                            </m:sup>
                          </m:sSup>
                        </m:e>
                      </m:d>
                      <m:r>
                        <a:rPr lang="en-US" altLang="zh-TW" sz="220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⊥</m:t>
                      </m:r>
                      <m:d>
                        <m:dPr>
                          <m:ctrlPr>
                            <a:rPr lang="en-US" altLang="zh-TW" sz="22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sz="2200" i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TW" sz="2200" i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TW" sz="2200" i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𝑗</m:t>
                              </m:r>
                              <m:sSub>
                                <m:sSubPr>
                                  <m:ctrlPr>
                                    <a:rPr lang="en-US" altLang="zh-TW" sz="22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sz="22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zh-TW" sz="2200" b="0" i="1" smtClean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TW" sz="2200" i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𝑛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TW" altLang="en-US" sz="22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616" y="5517232"/>
                <a:ext cx="2808312" cy="486993"/>
              </a:xfrm>
              <a:prstGeom prst="rect">
                <a:avLst/>
              </a:prstGeom>
              <a:blipFill rotWithShape="1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文字方塊 14"/>
          <p:cNvSpPr txBox="1"/>
          <p:nvPr/>
        </p:nvSpPr>
        <p:spPr>
          <a:xfrm>
            <a:off x="5045576" y="5517232"/>
            <a:ext cx="2808312" cy="486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TW" altLang="en-US" sz="2200" dirty="0"/>
          </a:p>
        </p:txBody>
      </p:sp>
      <p:sp>
        <p:nvSpPr>
          <p:cNvPr id="14" name="文字方塊 13"/>
          <p:cNvSpPr txBox="1"/>
          <p:nvPr/>
        </p:nvSpPr>
        <p:spPr>
          <a:xfrm>
            <a:off x="1532424" y="6094457"/>
            <a:ext cx="174343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200" dirty="0" smtClean="0">
                <a:solidFill>
                  <a:srgbClr val="002060"/>
                </a:solidFill>
              </a:rPr>
              <a:t>orthogonal</a:t>
            </a:r>
            <a:endParaRPr lang="zh-TW" altLang="en-US" sz="2200" dirty="0">
              <a:solidFill>
                <a:srgbClr val="002060"/>
              </a:solidFill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4988808" y="6021288"/>
            <a:ext cx="203146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200" dirty="0" smtClean="0">
                <a:solidFill>
                  <a:srgbClr val="C00000"/>
                </a:solidFill>
              </a:rPr>
              <a:t>Not orthogonal</a:t>
            </a:r>
            <a:endParaRPr lang="zh-TW" altLang="en-US" sz="2200" dirty="0">
              <a:solidFill>
                <a:srgbClr val="C00000"/>
              </a:solidFill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1778928" y="2926105"/>
            <a:ext cx="468000" cy="43088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TW" altLang="en-US" sz="2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字方塊 20"/>
              <p:cNvSpPr txBox="1"/>
              <p:nvPr/>
            </p:nvSpPr>
            <p:spPr>
              <a:xfrm>
                <a:off x="1835696" y="3356992"/>
                <a:ext cx="1008112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2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altLang="zh-TW" sz="22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TW" sz="22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𝑧</m:t>
                          </m:r>
                        </m:e>
                        <m:sup>
                          <m:r>
                            <a:rPr lang="en-US" altLang="zh-TW" sz="22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zh-TW" altLang="en-US" sz="2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1" name="文字方塊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5696" y="3356992"/>
                <a:ext cx="1008112" cy="430887"/>
              </a:xfrm>
              <a:prstGeom prst="rect">
                <a:avLst/>
              </a:prstGeom>
              <a:blipFill rotWithShape="1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" name="群組 22"/>
          <p:cNvGrpSpPr/>
          <p:nvPr/>
        </p:nvGrpSpPr>
        <p:grpSpPr>
          <a:xfrm>
            <a:off x="4716016" y="5474791"/>
            <a:ext cx="2808312" cy="441916"/>
            <a:chOff x="4716016" y="5517232"/>
            <a:chExt cx="2808312" cy="44191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文字方塊 23"/>
                <p:cNvSpPr txBox="1"/>
                <p:nvPr/>
              </p:nvSpPr>
              <p:spPr>
                <a:xfrm>
                  <a:off x="4716016" y="5517232"/>
                  <a:ext cx="2808312" cy="4419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2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zh-TW" sz="220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 </m:t>
                            </m:r>
                            <m:r>
                              <a:rPr lang="en-US" altLang="zh-TW" sz="22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altLang="zh-TW" sz="22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2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altLang="zh-TW" sz="22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en-US" altLang="zh-TW" sz="22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</m:ctrlPr>
                              </m:sSupPr>
                              <m:e>
                                <m:r>
                                  <a:rPr lang="en-US" altLang="zh-TW" sz="22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altLang="zh-TW" sz="22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𝑗</m:t>
                                </m:r>
                                <m:r>
                                  <a:rPr lang="zh-TW" altLang="en-US" sz="22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𝜔</m:t>
                                </m:r>
                              </m:sup>
                            </m:sSup>
                            <m:r>
                              <a:rPr lang="en-US" altLang="zh-TW" sz="22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)</m:t>
                            </m:r>
                          </m:e>
                          <m:sup>
                            <m:r>
                              <a:rPr lang="en-US" altLang="zh-TW" sz="22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𝑛</m:t>
                            </m:r>
                          </m:sup>
                        </m:sSup>
                        <m:r>
                          <a:rPr lang="en-US" altLang="zh-TW" sz="2200" i="1" smtClean="0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⊥</m:t>
                        </m:r>
                        <m:sSup>
                          <m:sSupPr>
                            <m:ctrlPr>
                              <a:rPr lang="en-US" altLang="zh-TW" sz="2200" i="1" smtClean="0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sSupPr>
                          <m:e>
                            <m:r>
                              <a:rPr lang="en-US" altLang="zh-TW" sz="22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altLang="zh-TW" sz="22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2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altLang="zh-TW" sz="22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2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en-US" altLang="zh-TW" sz="22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</m:ctrlPr>
                              </m:sSupPr>
                              <m:e>
                                <m:r>
                                  <a:rPr lang="en-US" altLang="zh-TW" sz="22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altLang="zh-TW" sz="22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𝑗</m:t>
                                </m:r>
                                <m:r>
                                  <a:rPr lang="zh-TW" altLang="en-US" sz="22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𝜔</m:t>
                                </m:r>
                              </m:sup>
                            </m:sSup>
                            <m:r>
                              <a:rPr lang="en-US" altLang="zh-TW" sz="22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)</m:t>
                            </m:r>
                          </m:e>
                          <m:sup>
                            <m:r>
                              <a:rPr lang="en-US" altLang="zh-TW" sz="22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  <m:t>𝑛</m:t>
                            </m:r>
                          </m:sup>
                        </m:sSup>
                      </m:oMath>
                    </m:oMathPara>
                  </a14:m>
                  <a:endParaRPr lang="zh-TW" altLang="en-US" sz="22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24" name="文字方塊 2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16016" y="5517232"/>
                  <a:ext cx="2808312" cy="441916"/>
                </a:xfrm>
                <a:prstGeom prst="rect">
                  <a:avLst/>
                </a:prstGeom>
                <a:blipFill rotWithShape="1">
                  <a:blip r:embed="rId15"/>
                  <a:stretch>
                    <a:fillRect b="-15068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5" name="直線接點 24"/>
            <p:cNvCxnSpPr/>
            <p:nvPr/>
          </p:nvCxnSpPr>
          <p:spPr>
            <a:xfrm flipH="1">
              <a:off x="5906207" y="5661248"/>
              <a:ext cx="144016" cy="216024"/>
            </a:xfrm>
            <a:prstGeom prst="line">
              <a:avLst/>
            </a:prstGeom>
            <a:ln w="19050"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64377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矩形 1"/>
          <p:cNvSpPr>
            <a:spLocks noChangeArrowheads="1"/>
          </p:cNvSpPr>
          <p:nvPr/>
        </p:nvSpPr>
        <p:spPr bwMode="auto">
          <a:xfrm>
            <a:off x="0" y="1076325"/>
            <a:ext cx="9144000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ts val="1200"/>
              </a:spcBef>
              <a:buSzPct val="70000"/>
              <a:buFont typeface="Wingdings" pitchFamily="2" charset="2"/>
              <a:buChar char="l"/>
            </a:pPr>
            <a:r>
              <a:rPr kumimoji="0" lang="en-US" altLang="zh-TW" sz="3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rPr>
              <a:t>Partial-fraction expansion practically useful:</a:t>
            </a:r>
          </a:p>
        </p:txBody>
      </p:sp>
      <p:sp>
        <p:nvSpPr>
          <p:cNvPr id="47107" name="矩形 2"/>
          <p:cNvSpPr>
            <a:spLocks noChangeArrowheads="1"/>
          </p:cNvSpPr>
          <p:nvPr/>
        </p:nvSpPr>
        <p:spPr bwMode="auto">
          <a:xfrm>
            <a:off x="0" y="188913"/>
            <a:ext cx="9144000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4572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>
              <a:lnSpc>
                <a:spcPct val="150000"/>
              </a:lnSpc>
              <a:buSzPct val="70000"/>
            </a:pPr>
            <a:r>
              <a:rPr kumimoji="0" lang="en-US" altLang="zh-TW" sz="4000" b="1" u="sng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Inverse Z-Transform</a:t>
            </a:r>
          </a:p>
        </p:txBody>
      </p:sp>
      <p:grpSp>
        <p:nvGrpSpPr>
          <p:cNvPr id="47108" name="群組 17"/>
          <p:cNvGrpSpPr>
            <a:grpSpLocks/>
          </p:cNvGrpSpPr>
          <p:nvPr/>
        </p:nvGrpSpPr>
        <p:grpSpPr bwMode="auto">
          <a:xfrm>
            <a:off x="0" y="4508500"/>
            <a:ext cx="9144000" cy="576263"/>
            <a:chOff x="0" y="1767091"/>
            <a:chExt cx="9144000" cy="576000"/>
          </a:xfrm>
        </p:grpSpPr>
        <p:sp>
          <p:nvSpPr>
            <p:cNvPr id="5" name="文字方塊 4"/>
            <p:cNvSpPr txBox="1"/>
            <p:nvPr/>
          </p:nvSpPr>
          <p:spPr>
            <a:xfrm>
              <a:off x="0" y="1782959"/>
              <a:ext cx="9144000" cy="522050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marL="1371600" lvl="1" indent="-457200" fontAlgn="auto">
                <a:spcBef>
                  <a:spcPts val="1200"/>
                </a:spcBef>
                <a:spcAft>
                  <a:spcPts val="0"/>
                </a:spcAft>
                <a:buSzPct val="100000"/>
                <a:buFont typeface="Arial" pitchFamily="34" charset="0"/>
                <a:buChar char="–"/>
                <a:defRPr/>
              </a:pPr>
              <a:r>
                <a:rPr kumimoji="0" lang="en-US" altLang="zh-TW" sz="2800" kern="100" dirty="0">
                  <a:solidFill>
                    <a:srgbClr val="000000"/>
                  </a:solidFill>
                  <a:latin typeface="Times New Roman"/>
                  <a:ea typeface="標楷體"/>
                </a:rPr>
                <a:t>ROC outside the pole at  </a:t>
              </a:r>
              <a:endParaRPr kumimoji="0" lang="en-US" altLang="zh-TW" sz="2800" i="1" kern="100" baseline="-25000" dirty="0">
                <a:solidFill>
                  <a:srgbClr val="000000"/>
                </a:solidFill>
                <a:latin typeface="Times New Roman"/>
                <a:ea typeface="標楷體"/>
              </a:endParaRPr>
            </a:p>
          </p:txBody>
        </p:sp>
        <p:graphicFrame>
          <p:nvGraphicFramePr>
            <p:cNvPr id="47114" name="物件 5"/>
            <p:cNvGraphicFramePr>
              <a:graphicFrameLocks noChangeAspect="1"/>
            </p:cNvGraphicFramePr>
            <p:nvPr/>
          </p:nvGraphicFramePr>
          <p:xfrm>
            <a:off x="5000645" y="1767091"/>
            <a:ext cx="2787965" cy="576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7625" name="方程式" r:id="rId3" imgW="1129810" imgH="253890" progId="Equation.3">
                    <p:embed/>
                  </p:oleObj>
                </mc:Choice>
                <mc:Fallback>
                  <p:oleObj name="方程式" r:id="rId3" imgW="1129810" imgH="253890" progId="Equation.3">
                    <p:embed/>
                    <p:pic>
                      <p:nvPicPr>
                        <p:cNvPr id="0" name="物件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000645" y="1767091"/>
                          <a:ext cx="2787965" cy="5760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47109" name="群組 15"/>
          <p:cNvGrpSpPr>
            <a:grpSpLocks/>
          </p:cNvGrpSpPr>
          <p:nvPr/>
        </p:nvGrpSpPr>
        <p:grpSpPr bwMode="auto">
          <a:xfrm>
            <a:off x="0" y="5233988"/>
            <a:ext cx="9144000" cy="576262"/>
            <a:chOff x="0" y="2492375"/>
            <a:chExt cx="9144000" cy="576263"/>
          </a:xfrm>
        </p:grpSpPr>
        <p:sp>
          <p:nvSpPr>
            <p:cNvPr id="14" name="文字方塊 13"/>
            <p:cNvSpPr txBox="1"/>
            <p:nvPr/>
          </p:nvSpPr>
          <p:spPr>
            <a:xfrm>
              <a:off x="0" y="2508250"/>
              <a:ext cx="9144000" cy="523876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marL="1371600" lvl="1" fontAlgn="auto">
                <a:spcBef>
                  <a:spcPts val="1200"/>
                </a:spcBef>
                <a:spcAft>
                  <a:spcPts val="0"/>
                </a:spcAft>
                <a:buSzPct val="100000"/>
                <a:defRPr/>
              </a:pPr>
              <a:r>
                <a:rPr kumimoji="0" lang="en-US" altLang="zh-TW" sz="2800" kern="100" dirty="0">
                  <a:solidFill>
                    <a:srgbClr val="000000"/>
                  </a:solidFill>
                  <a:latin typeface="Times New Roman"/>
                  <a:ea typeface="標楷體"/>
                </a:rPr>
                <a:t>ROC inside the pole at  </a:t>
              </a:r>
              <a:endParaRPr kumimoji="0" lang="en-US" altLang="zh-TW" sz="2800" i="1" kern="100" baseline="-25000" dirty="0">
                <a:solidFill>
                  <a:srgbClr val="000000"/>
                </a:solidFill>
                <a:latin typeface="Times New Roman"/>
                <a:ea typeface="標楷體"/>
              </a:endParaRPr>
            </a:p>
          </p:txBody>
        </p:sp>
        <p:graphicFrame>
          <p:nvGraphicFramePr>
            <p:cNvPr id="47112" name="物件 14"/>
            <p:cNvGraphicFramePr>
              <a:graphicFrameLocks noChangeAspect="1"/>
            </p:cNvGraphicFramePr>
            <p:nvPr/>
          </p:nvGraphicFramePr>
          <p:xfrm>
            <a:off x="4668838" y="2492375"/>
            <a:ext cx="3884612" cy="5762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7626" name="方程式" r:id="rId5" imgW="1574800" imgH="254000" progId="Equation.3">
                    <p:embed/>
                  </p:oleObj>
                </mc:Choice>
                <mc:Fallback>
                  <p:oleObj name="方程式" r:id="rId5" imgW="1574800" imgH="254000" progId="Equation.3">
                    <p:embed/>
                    <p:pic>
                      <p:nvPicPr>
                        <p:cNvPr id="0" name="物件 1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668838" y="2492375"/>
                          <a:ext cx="3884612" cy="57626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47110" name="物件 3"/>
          <p:cNvGraphicFramePr>
            <a:graphicFrameLocks noChangeAspect="1"/>
          </p:cNvGraphicFramePr>
          <p:nvPr/>
        </p:nvGraphicFramePr>
        <p:xfrm>
          <a:off x="1116013" y="1719263"/>
          <a:ext cx="3690937" cy="2501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627" name="方程式" r:id="rId7" imgW="1409088" imgH="1040948" progId="Equation.3">
                  <p:embed/>
                </p:oleObj>
              </mc:Choice>
              <mc:Fallback>
                <p:oleObj name="方程式" r:id="rId7" imgW="1409088" imgH="1040948" progId="Equation.3">
                  <p:embed/>
                  <p:pic>
                    <p:nvPicPr>
                      <p:cNvPr id="0" name="物件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1719263"/>
                        <a:ext cx="3690937" cy="2501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矩形 1"/>
          <p:cNvSpPr>
            <a:spLocks noChangeArrowheads="1"/>
          </p:cNvSpPr>
          <p:nvPr/>
        </p:nvSpPr>
        <p:spPr bwMode="auto">
          <a:xfrm>
            <a:off x="0" y="1076325"/>
            <a:ext cx="9144000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ts val="1200"/>
              </a:spcBef>
              <a:buSzPct val="70000"/>
              <a:buFont typeface="Wingdings" pitchFamily="2" charset="2"/>
              <a:buChar char="l"/>
            </a:pPr>
            <a:r>
              <a:rPr kumimoji="0" lang="en-US" altLang="zh-TW" sz="3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rPr>
              <a:t>Partial-fraction expansion practically useful:</a:t>
            </a:r>
          </a:p>
        </p:txBody>
      </p:sp>
      <p:sp>
        <p:nvSpPr>
          <p:cNvPr id="48131" name="矩形 2"/>
          <p:cNvSpPr>
            <a:spLocks noChangeArrowheads="1"/>
          </p:cNvSpPr>
          <p:nvPr/>
        </p:nvSpPr>
        <p:spPr bwMode="auto">
          <a:xfrm>
            <a:off x="0" y="188913"/>
            <a:ext cx="9144000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4572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>
              <a:lnSpc>
                <a:spcPct val="150000"/>
              </a:lnSpc>
              <a:buSzPct val="70000"/>
            </a:pPr>
            <a:r>
              <a:rPr kumimoji="0" lang="en-US" altLang="zh-TW" sz="4000" b="1" u="sng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Inverse Z-Transform</a:t>
            </a:r>
          </a:p>
        </p:txBody>
      </p:sp>
      <p:sp>
        <p:nvSpPr>
          <p:cNvPr id="4" name="文字方塊 3"/>
          <p:cNvSpPr txBox="1"/>
          <p:nvPr/>
        </p:nvSpPr>
        <p:spPr>
          <a:xfrm>
            <a:off x="0" y="1778000"/>
            <a:ext cx="9144000" cy="5222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1371600" lvl="1" indent="-457200" fontAlgn="auto">
              <a:spcBef>
                <a:spcPts val="1200"/>
              </a:spcBef>
              <a:spcAft>
                <a:spcPts val="0"/>
              </a:spcAft>
              <a:buSzPct val="100000"/>
              <a:buFont typeface="Arial" pitchFamily="34" charset="0"/>
              <a:buChar char="–"/>
              <a:defRPr/>
            </a:pP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Example:</a:t>
            </a:r>
            <a:endParaRPr kumimoji="0" lang="en-US" altLang="zh-TW" sz="2800" i="1" kern="100" baseline="-25000" dirty="0">
              <a:solidFill>
                <a:srgbClr val="000000"/>
              </a:solidFill>
              <a:latin typeface="Times New Roman"/>
              <a:ea typeface="標楷體"/>
            </a:endParaRPr>
          </a:p>
        </p:txBody>
      </p:sp>
      <p:graphicFrame>
        <p:nvGraphicFramePr>
          <p:cNvPr id="48133" name="物件 4"/>
          <p:cNvGraphicFramePr>
            <a:graphicFrameLocks noChangeAspect="1"/>
          </p:cNvGraphicFramePr>
          <p:nvPr/>
        </p:nvGraphicFramePr>
        <p:xfrm>
          <a:off x="977900" y="2060575"/>
          <a:ext cx="7842250" cy="1763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476" name="方程式" r:id="rId3" imgW="3327400" imgH="927100" progId="Equation.3">
                  <p:embed/>
                </p:oleObj>
              </mc:Choice>
              <mc:Fallback>
                <p:oleObj name="方程式" r:id="rId3" imgW="3327400" imgH="927100" progId="Equation.3">
                  <p:embed/>
                  <p:pic>
                    <p:nvPicPr>
                      <p:cNvPr id="0" name="物件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7900" y="2060575"/>
                        <a:ext cx="7842250" cy="1763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134" name="物件 5"/>
          <p:cNvGraphicFramePr>
            <a:graphicFrameLocks noChangeAspect="1"/>
          </p:cNvGraphicFramePr>
          <p:nvPr/>
        </p:nvGraphicFramePr>
        <p:xfrm>
          <a:off x="569913" y="3860800"/>
          <a:ext cx="8366125" cy="2547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477" name="方程式" r:id="rId5" imgW="3784600" imgH="1384300" progId="Equation.3">
                  <p:embed/>
                </p:oleObj>
              </mc:Choice>
              <mc:Fallback>
                <p:oleObj name="方程式" r:id="rId5" imgW="3784600" imgH="1384300" progId="Equation.3">
                  <p:embed/>
                  <p:pic>
                    <p:nvPicPr>
                      <p:cNvPr id="0" name="物件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9913" y="3860800"/>
                        <a:ext cx="8366125" cy="25479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135" name="矩形 6"/>
          <p:cNvSpPr>
            <a:spLocks noChangeArrowheads="1"/>
          </p:cNvSpPr>
          <p:nvPr/>
        </p:nvSpPr>
        <p:spPr bwMode="auto">
          <a:xfrm>
            <a:off x="0" y="6381750"/>
            <a:ext cx="91440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371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lvl="2" algn="ctr" eaLnBrk="1" hangingPunct="1">
              <a:buSzPct val="70000"/>
            </a:pPr>
            <a:r>
              <a:rPr kumimoji="0" lang="en-US" altLang="zh-TW" sz="20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See Example 10.9, 10.10, 10.11, p.758~760 of text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5" name="矩形 2"/>
          <p:cNvSpPr>
            <a:spLocks noChangeArrowheads="1"/>
          </p:cNvSpPr>
          <p:nvPr/>
        </p:nvSpPr>
        <p:spPr bwMode="auto">
          <a:xfrm>
            <a:off x="0" y="188913"/>
            <a:ext cx="9144000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4572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>
              <a:lnSpc>
                <a:spcPct val="150000"/>
              </a:lnSpc>
              <a:buSzPct val="70000"/>
            </a:pPr>
            <a:r>
              <a:rPr kumimoji="0" lang="en-US" altLang="zh-TW" sz="4000" b="1" u="sng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Example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728" y="1556792"/>
            <a:ext cx="4592574" cy="468858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/>
              <p:cNvSpPr txBox="1"/>
              <p:nvPr/>
            </p:nvSpPr>
            <p:spPr>
              <a:xfrm>
                <a:off x="4427987" y="1122977"/>
                <a:ext cx="50405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latin typeface="Cambria Math"/>
                        </a:rPr>
                        <m:t>𝐼𝑚</m:t>
                      </m:r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7987" y="1122977"/>
                <a:ext cx="504056" cy="40011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6749778" y="3645024"/>
                <a:ext cx="50405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latin typeface="Cambria Math"/>
                        </a:rPr>
                        <m:t>𝑅𝑒</m:t>
                      </m:r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9778" y="3645024"/>
                <a:ext cx="504056" cy="40011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4854266" y="2530032"/>
                <a:ext cx="385041" cy="6685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00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TW" sz="20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zh-TW" alt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4266" y="2530032"/>
                <a:ext cx="385041" cy="668516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5403891" y="3030078"/>
                <a:ext cx="385042" cy="6705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00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TW" sz="20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zh-TW" alt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3891" y="3030078"/>
                <a:ext cx="385042" cy="670568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矩形 1"/>
          <p:cNvSpPr>
            <a:spLocks noChangeArrowheads="1"/>
          </p:cNvSpPr>
          <p:nvPr/>
        </p:nvSpPr>
        <p:spPr bwMode="auto">
          <a:xfrm>
            <a:off x="0" y="1076325"/>
            <a:ext cx="9144000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ts val="1200"/>
              </a:spcBef>
              <a:buSzPct val="70000"/>
              <a:buFont typeface="Wingdings" pitchFamily="2" charset="2"/>
              <a:buChar char="l"/>
            </a:pPr>
            <a:r>
              <a:rPr kumimoji="0" lang="en-US" altLang="zh-TW" sz="3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rPr>
              <a:t>Power-series expansion practically useful:</a:t>
            </a:r>
          </a:p>
        </p:txBody>
      </p:sp>
      <p:sp>
        <p:nvSpPr>
          <p:cNvPr id="50179" name="矩形 2"/>
          <p:cNvSpPr>
            <a:spLocks noChangeArrowheads="1"/>
          </p:cNvSpPr>
          <p:nvPr/>
        </p:nvSpPr>
        <p:spPr bwMode="auto">
          <a:xfrm>
            <a:off x="0" y="188913"/>
            <a:ext cx="9144000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4572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>
              <a:lnSpc>
                <a:spcPct val="150000"/>
              </a:lnSpc>
              <a:buSzPct val="70000"/>
            </a:pPr>
            <a:r>
              <a:rPr kumimoji="0" lang="en-US" altLang="zh-TW" sz="4000" b="1" u="sng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Inverse Z-Transform</a:t>
            </a:r>
          </a:p>
        </p:txBody>
      </p:sp>
      <p:sp>
        <p:nvSpPr>
          <p:cNvPr id="4" name="文字方塊 3"/>
          <p:cNvSpPr txBox="1"/>
          <p:nvPr/>
        </p:nvSpPr>
        <p:spPr>
          <a:xfrm>
            <a:off x="0" y="2781300"/>
            <a:ext cx="9144000" cy="5222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1371600" lvl="1" indent="-457200" fontAlgn="auto">
              <a:spcBef>
                <a:spcPts val="1200"/>
              </a:spcBef>
              <a:spcAft>
                <a:spcPts val="0"/>
              </a:spcAft>
              <a:buSzPct val="100000"/>
              <a:buFont typeface="Arial" pitchFamily="34" charset="0"/>
              <a:buChar char="–"/>
              <a:defRPr/>
            </a:pP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right-sided or left-sided based on ROC</a:t>
            </a:r>
          </a:p>
        </p:txBody>
      </p:sp>
      <p:graphicFrame>
        <p:nvGraphicFramePr>
          <p:cNvPr id="50181" name="物件 4"/>
          <p:cNvGraphicFramePr>
            <a:graphicFrameLocks noChangeAspect="1"/>
          </p:cNvGraphicFramePr>
          <p:nvPr/>
        </p:nvGraphicFramePr>
        <p:xfrm>
          <a:off x="787400" y="1600200"/>
          <a:ext cx="3025775" cy="1036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352" name="方程式" r:id="rId3" imgW="1155700" imgH="431800" progId="Equation.3">
                  <p:embed/>
                </p:oleObj>
              </mc:Choice>
              <mc:Fallback>
                <p:oleObj name="方程式" r:id="rId3" imgW="1155700" imgH="431800" progId="Equation.3">
                  <p:embed/>
                  <p:pic>
                    <p:nvPicPr>
                      <p:cNvPr id="0" name="物件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7400" y="1600200"/>
                        <a:ext cx="3025775" cy="10366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1202" name="物件 1"/>
          <p:cNvGraphicFramePr>
            <a:graphicFrameLocks noChangeAspect="1"/>
          </p:cNvGraphicFramePr>
          <p:nvPr/>
        </p:nvGraphicFramePr>
        <p:xfrm>
          <a:off x="1647825" y="2071688"/>
          <a:ext cx="7094538" cy="3708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78" name="方程式" r:id="rId3" imgW="3162300" imgH="1803400" progId="Equation.3">
                  <p:embed/>
                </p:oleObj>
              </mc:Choice>
              <mc:Fallback>
                <p:oleObj name="方程式" r:id="rId3" imgW="3162300" imgH="1803400" progId="Equation.3">
                  <p:embed/>
                  <p:pic>
                    <p:nvPicPr>
                      <p:cNvPr id="0" name="物件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47825" y="2071688"/>
                        <a:ext cx="7094538" cy="3708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203" name="矩形 2"/>
          <p:cNvSpPr>
            <a:spLocks noChangeArrowheads="1"/>
          </p:cNvSpPr>
          <p:nvPr/>
        </p:nvSpPr>
        <p:spPr bwMode="auto">
          <a:xfrm>
            <a:off x="0" y="1076325"/>
            <a:ext cx="9144000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ts val="1200"/>
              </a:spcBef>
              <a:buSzPct val="70000"/>
              <a:buFont typeface="Wingdings" pitchFamily="2" charset="2"/>
              <a:buChar char="l"/>
            </a:pPr>
            <a:r>
              <a:rPr kumimoji="0" lang="en-US" altLang="zh-TW" sz="3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rPr>
              <a:t>Power-series expansion practically useful:</a:t>
            </a:r>
          </a:p>
        </p:txBody>
      </p:sp>
      <p:sp>
        <p:nvSpPr>
          <p:cNvPr id="51204" name="矩形 3"/>
          <p:cNvSpPr>
            <a:spLocks noChangeArrowheads="1"/>
          </p:cNvSpPr>
          <p:nvPr/>
        </p:nvSpPr>
        <p:spPr bwMode="auto">
          <a:xfrm>
            <a:off x="0" y="188913"/>
            <a:ext cx="9144000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4572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>
              <a:lnSpc>
                <a:spcPct val="150000"/>
              </a:lnSpc>
              <a:buSzPct val="70000"/>
            </a:pPr>
            <a:r>
              <a:rPr kumimoji="0" lang="en-US" altLang="zh-TW" sz="4000" b="1" u="sng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Inverse Z-Transform</a:t>
            </a:r>
          </a:p>
        </p:txBody>
      </p:sp>
      <p:sp>
        <p:nvSpPr>
          <p:cNvPr id="5" name="文字方塊 4"/>
          <p:cNvSpPr txBox="1"/>
          <p:nvPr/>
        </p:nvSpPr>
        <p:spPr>
          <a:xfrm>
            <a:off x="0" y="1700213"/>
            <a:ext cx="9144000" cy="5238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1371600" lvl="1" indent="-457200" fontAlgn="auto">
              <a:spcBef>
                <a:spcPts val="1200"/>
              </a:spcBef>
              <a:spcAft>
                <a:spcPts val="0"/>
              </a:spcAft>
              <a:buSzPct val="100000"/>
              <a:buFont typeface="Arial" pitchFamily="34" charset="0"/>
              <a:buChar char="–"/>
              <a:defRPr/>
            </a:pP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Example:</a:t>
            </a:r>
          </a:p>
        </p:txBody>
      </p:sp>
      <p:sp>
        <p:nvSpPr>
          <p:cNvPr id="51206" name="矩形 6"/>
          <p:cNvSpPr>
            <a:spLocks noChangeArrowheads="1"/>
          </p:cNvSpPr>
          <p:nvPr/>
        </p:nvSpPr>
        <p:spPr bwMode="auto">
          <a:xfrm>
            <a:off x="0" y="5853113"/>
            <a:ext cx="91440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6192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lvl="2" eaLnBrk="1" hangingPunct="1">
              <a:buSzPct val="70000"/>
            </a:pPr>
            <a:r>
              <a:rPr kumimoji="0" lang="en-US" altLang="zh-TW" sz="24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See Example 10.12, 10.13, 10.14, p.761~763 of text</a:t>
            </a:r>
          </a:p>
        </p:txBody>
      </p:sp>
      <p:sp>
        <p:nvSpPr>
          <p:cNvPr id="51207" name="矩形 7"/>
          <p:cNvSpPr>
            <a:spLocks noChangeArrowheads="1"/>
          </p:cNvSpPr>
          <p:nvPr/>
        </p:nvSpPr>
        <p:spPr bwMode="auto">
          <a:xfrm>
            <a:off x="0" y="6284913"/>
            <a:ext cx="9144000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ts val="1200"/>
              </a:spcBef>
              <a:buSzPct val="70000"/>
              <a:buFont typeface="Wingdings" pitchFamily="2" charset="2"/>
              <a:buChar char="l"/>
            </a:pPr>
            <a:r>
              <a:rPr kumimoji="0" lang="en-US" altLang="zh-TW" sz="3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rPr>
              <a:t>Known pairs/properties practically helpful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79388" y="363538"/>
            <a:ext cx="8748712" cy="72072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52227" name="矩形 2"/>
          <p:cNvSpPr>
            <a:spLocks noChangeArrowheads="1"/>
          </p:cNvSpPr>
          <p:nvPr/>
        </p:nvSpPr>
        <p:spPr bwMode="auto">
          <a:xfrm>
            <a:off x="0" y="333375"/>
            <a:ext cx="9144000" cy="706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287338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lvl="3" eaLnBrk="1" hangingPunct="1"/>
            <a:r>
              <a:rPr kumimoji="0" lang="en-US" altLang="zh-TW" sz="4000" b="1" i="1">
                <a:latin typeface="Times New Roman" pitchFamily="18" charset="0"/>
                <a:cs typeface="Times New Roman" pitchFamily="18" charset="0"/>
              </a:rPr>
              <a:t>10.2 Properties of Z-Transform</a:t>
            </a:r>
          </a:p>
        </p:txBody>
      </p:sp>
      <p:sp>
        <p:nvSpPr>
          <p:cNvPr id="52228" name="矩形 3"/>
          <p:cNvSpPr>
            <a:spLocks noChangeArrowheads="1"/>
          </p:cNvSpPr>
          <p:nvPr/>
        </p:nvSpPr>
        <p:spPr bwMode="auto">
          <a:xfrm>
            <a:off x="0" y="4005263"/>
            <a:ext cx="9144000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>
              <a:buSzPct val="70000"/>
              <a:buFont typeface="Wingdings" pitchFamily="2" charset="2"/>
              <a:buChar char="l"/>
            </a:pPr>
            <a:r>
              <a:rPr kumimoji="0" lang="fr-FR" altLang="zh-TW" sz="3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Linearity</a:t>
            </a:r>
            <a:endParaRPr kumimoji="0" lang="zh-TW" altLang="zh-TW" sz="3000" i="1" baseline="-2500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52229" name="物件 22"/>
          <p:cNvGraphicFramePr>
            <a:graphicFrameLocks noChangeAspect="1"/>
          </p:cNvGraphicFramePr>
          <p:nvPr/>
        </p:nvGraphicFramePr>
        <p:xfrm>
          <a:off x="1225550" y="1341438"/>
          <a:ext cx="4792663" cy="2278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572" name="方程式" r:id="rId3" imgW="1790700" imgH="927100" progId="Equation.3">
                  <p:embed/>
                </p:oleObj>
              </mc:Choice>
              <mc:Fallback>
                <p:oleObj name="方程式" r:id="rId3" imgW="1790700" imgH="927100" progId="Equation.3">
                  <p:embed/>
                  <p:pic>
                    <p:nvPicPr>
                      <p:cNvPr id="0" name="物件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25550" y="1341438"/>
                        <a:ext cx="4792663" cy="22780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230" name="物件 24"/>
          <p:cNvGraphicFramePr>
            <a:graphicFrameLocks noChangeAspect="1"/>
          </p:cNvGraphicFramePr>
          <p:nvPr/>
        </p:nvGraphicFramePr>
        <p:xfrm>
          <a:off x="231775" y="4779963"/>
          <a:ext cx="8801100" cy="593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573" name="方程式" r:id="rId5" imgW="3289300" imgH="241300" progId="Equation.3">
                  <p:embed/>
                </p:oleObj>
              </mc:Choice>
              <mc:Fallback>
                <p:oleObj name="方程式" r:id="rId5" imgW="3289300" imgH="241300" progId="Equation.3">
                  <p:embed/>
                  <p:pic>
                    <p:nvPicPr>
                      <p:cNvPr id="0" name="物件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1775" y="4779963"/>
                        <a:ext cx="8801100" cy="593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文字方塊 8"/>
          <p:cNvSpPr txBox="1"/>
          <p:nvPr/>
        </p:nvSpPr>
        <p:spPr>
          <a:xfrm>
            <a:off x="0" y="5661025"/>
            <a:ext cx="9144000" cy="5238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1371600" lvl="1" indent="-457200" fontAlgn="auto">
              <a:spcBef>
                <a:spcPts val="1200"/>
              </a:spcBef>
              <a:spcAft>
                <a:spcPts val="0"/>
              </a:spcAft>
              <a:buSzPct val="100000"/>
              <a:buFont typeface="Arial" pitchFamily="34" charset="0"/>
              <a:buChar char="–"/>
              <a:defRPr/>
            </a:pP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ROC = </a:t>
            </a:r>
            <a:r>
              <a:rPr kumimoji="0" lang="en-US" altLang="zh-TW" sz="2800" i="1" kern="100" dirty="0">
                <a:solidFill>
                  <a:srgbClr val="000000"/>
                </a:solidFill>
                <a:latin typeface="Times New Roman"/>
                <a:ea typeface="標楷體"/>
              </a:rPr>
              <a:t>R</a:t>
            </a:r>
            <a:r>
              <a:rPr kumimoji="0" lang="en-US" altLang="zh-TW" sz="2800" kern="100" baseline="-25000" dirty="0">
                <a:solidFill>
                  <a:srgbClr val="000000"/>
                </a:solidFill>
                <a:latin typeface="Times New Roman"/>
                <a:ea typeface="標楷體"/>
              </a:rPr>
              <a:t>1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∩ </a:t>
            </a:r>
            <a:r>
              <a:rPr kumimoji="0" lang="en-US" altLang="zh-TW" sz="2800" i="1" kern="100" dirty="0">
                <a:solidFill>
                  <a:srgbClr val="000000"/>
                </a:solidFill>
                <a:latin typeface="Times New Roman"/>
                <a:ea typeface="標楷體"/>
              </a:rPr>
              <a:t>R</a:t>
            </a:r>
            <a:r>
              <a:rPr kumimoji="0" lang="en-US" altLang="zh-TW" sz="2800" kern="100" baseline="-25000" dirty="0">
                <a:solidFill>
                  <a:srgbClr val="000000"/>
                </a:solidFill>
                <a:latin typeface="Times New Roman"/>
                <a:ea typeface="標楷體"/>
              </a:rPr>
              <a:t>2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   if no pole-zero cancellation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矩形 1"/>
          <p:cNvSpPr>
            <a:spLocks noChangeArrowheads="1"/>
          </p:cNvSpPr>
          <p:nvPr/>
        </p:nvSpPr>
        <p:spPr bwMode="auto">
          <a:xfrm>
            <a:off x="0" y="188823"/>
            <a:ext cx="9144000" cy="9050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457200" eaLnBrk="0" hangingPunct="0">
              <a:spcBef>
                <a:spcPct val="20000"/>
              </a:spcBef>
              <a:buFont typeface="Arial" charset="0"/>
              <a:buChar char="•"/>
              <a:tabLst>
                <a:tab pos="533400" algn="l"/>
              </a:tabLst>
              <a:defRPr sz="32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tabLst>
                <a:tab pos="533400" algn="l"/>
              </a:tabLst>
              <a:defRPr sz="28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tabLst>
                <a:tab pos="533400" algn="l"/>
              </a:tabLst>
              <a:defRPr sz="24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SzPct val="70000"/>
              <a:buNone/>
            </a:pPr>
            <a:r>
              <a:rPr kumimoji="0" lang="en-US" altLang="zh-TW" sz="4000" b="1" u="sng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Laplace </a:t>
            </a:r>
            <a:r>
              <a:rPr kumimoji="0" lang="en-US" altLang="zh-TW" sz="4000" b="1" u="sng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Transform</a:t>
            </a:r>
            <a:r>
              <a:rPr kumimoji="0" lang="en-US" altLang="zh-TW" sz="4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kumimoji="0" lang="en-US" altLang="zh-TW" sz="26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(p.4 of 9.0</a:t>
            </a:r>
            <a:r>
              <a:rPr kumimoji="0" lang="en-US" altLang="zh-TW" sz="26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endParaRPr kumimoji="0" lang="en-US" altLang="zh-TW" sz="2600" u="sng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147" name="矩形 2"/>
          <p:cNvSpPr>
            <a:spLocks noChangeArrowheads="1"/>
          </p:cNvSpPr>
          <p:nvPr/>
        </p:nvSpPr>
        <p:spPr bwMode="auto">
          <a:xfrm>
            <a:off x="0" y="2892425"/>
            <a:ext cx="91440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742950" indent="-285750" eaLnBrk="0" hangingPunct="0">
              <a:spcBef>
                <a:spcPct val="20000"/>
              </a:spcBef>
              <a:buFont typeface="Arial" charset="0"/>
              <a:buChar char="•"/>
              <a:tabLst>
                <a:tab pos="533400" algn="l"/>
              </a:tabLst>
              <a:defRPr sz="32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tabLst>
                <a:tab pos="533400" algn="l"/>
              </a:tabLst>
              <a:defRPr sz="28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tabLst>
                <a:tab pos="533400" algn="l"/>
              </a:tabLst>
              <a:defRPr sz="24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SzPct val="70000"/>
              <a:buFont typeface="Wingdings" pitchFamily="2" charset="2"/>
              <a:buChar char="l"/>
            </a:pPr>
            <a:r>
              <a:rPr kumimoji="0" lang="en-US" altLang="zh-TW" sz="3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 Generalization of Fourier Transform</a:t>
            </a:r>
            <a:endParaRPr kumimoji="0" lang="zh-TW" altLang="zh-TW" sz="300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6148" name="物件 3"/>
          <p:cNvGraphicFramePr>
            <a:graphicFrameLocks noChangeAspect="1"/>
          </p:cNvGraphicFramePr>
          <p:nvPr/>
        </p:nvGraphicFramePr>
        <p:xfrm>
          <a:off x="960438" y="4462463"/>
          <a:ext cx="4470400" cy="1397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046" name="方程式" r:id="rId3" imgW="2032000" imgH="635000" progId="Equation.3">
                  <p:embed/>
                </p:oleObj>
              </mc:Choice>
              <mc:Fallback>
                <p:oleObj name="方程式" r:id="rId3" imgW="2032000" imgH="635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0438" y="4462463"/>
                        <a:ext cx="4470400" cy="1397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49" name="物件 5"/>
          <p:cNvGraphicFramePr>
            <a:graphicFrameLocks noChangeAspect="1"/>
          </p:cNvGraphicFramePr>
          <p:nvPr/>
        </p:nvGraphicFramePr>
        <p:xfrm>
          <a:off x="973138" y="3822700"/>
          <a:ext cx="4533900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047" name="方程式" r:id="rId5" imgW="1803400" imgH="203200" progId="Equation.3">
                  <p:embed/>
                </p:oleObj>
              </mc:Choice>
              <mc:Fallback>
                <p:oleObj name="方程式" r:id="rId5" imgW="1803400" imgH="203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3138" y="3822700"/>
                        <a:ext cx="4533900" cy="469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50" name="Rectangle 17"/>
          <p:cNvSpPr>
            <a:spLocks noChangeArrowheads="1"/>
          </p:cNvSpPr>
          <p:nvPr/>
        </p:nvSpPr>
        <p:spPr bwMode="auto">
          <a:xfrm>
            <a:off x="1752600" y="533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indent="76200"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zh-TW" sz="1800">
              <a:latin typeface="Arial" charset="0"/>
            </a:endParaRPr>
          </a:p>
        </p:txBody>
      </p:sp>
      <p:grpSp>
        <p:nvGrpSpPr>
          <p:cNvPr id="6151" name="群組 18"/>
          <p:cNvGrpSpPr>
            <a:grpSpLocks/>
          </p:cNvGrpSpPr>
          <p:nvPr/>
        </p:nvGrpSpPr>
        <p:grpSpPr bwMode="auto">
          <a:xfrm>
            <a:off x="6156325" y="3644900"/>
            <a:ext cx="2835275" cy="1873250"/>
            <a:chOff x="1160519" y="4869160"/>
            <a:chExt cx="2835417" cy="1872208"/>
          </a:xfrm>
        </p:grpSpPr>
        <p:sp>
          <p:nvSpPr>
            <p:cNvPr id="6157" name="Line 13"/>
            <p:cNvSpPr>
              <a:spLocks noChangeShapeType="1"/>
            </p:cNvSpPr>
            <p:nvPr/>
          </p:nvSpPr>
          <p:spPr bwMode="auto">
            <a:xfrm flipV="1">
              <a:off x="2364281" y="5276563"/>
              <a:ext cx="0" cy="836734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sm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6158" name="Line 12"/>
            <p:cNvSpPr>
              <a:spLocks noChangeShapeType="1"/>
            </p:cNvSpPr>
            <p:nvPr/>
          </p:nvSpPr>
          <p:spPr bwMode="auto">
            <a:xfrm>
              <a:off x="1160519" y="6124564"/>
              <a:ext cx="2454417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sm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6159" name="Line 11"/>
            <p:cNvSpPr>
              <a:spLocks noChangeShapeType="1"/>
            </p:cNvSpPr>
            <p:nvPr/>
          </p:nvSpPr>
          <p:spPr bwMode="auto">
            <a:xfrm flipV="1">
              <a:off x="1534372" y="5569942"/>
              <a:ext cx="1561902" cy="1171426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sm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6160" name="Text Box 10"/>
            <p:cNvSpPr txBox="1">
              <a:spLocks noChangeArrowheads="1"/>
            </p:cNvSpPr>
            <p:nvPr/>
          </p:nvSpPr>
          <p:spPr bwMode="auto">
            <a:xfrm>
              <a:off x="3131840" y="5229200"/>
              <a:ext cx="504000" cy="504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TW" sz="2400" i="1">
                  <a:latin typeface="Times New Roman" pitchFamily="18" charset="0"/>
                  <a:cs typeface="Times New Roman" pitchFamily="18" charset="0"/>
                </a:rPr>
                <a:t>j</a:t>
              </a:r>
              <a:r>
                <a:rPr lang="el-GR" altLang="zh-TW" sz="2400" i="1">
                  <a:latin typeface="Times New Roman" pitchFamily="18" charset="0"/>
                  <a:cs typeface="Times New Roman" pitchFamily="18" charset="0"/>
                  <a:sym typeface="Symbol" pitchFamily="18" charset="2"/>
                </a:rPr>
                <a:t>ω </a:t>
              </a:r>
              <a:endParaRPr lang="en-US" altLang="zh-TW" sz="2400" i="1">
                <a:latin typeface="Times New Roman" pitchFamily="18" charset="0"/>
                <a:cs typeface="Times New Roman" pitchFamily="18" charset="0"/>
                <a:sym typeface="Symbol" pitchFamily="18" charset="2"/>
              </a:endParaRPr>
            </a:p>
          </p:txBody>
        </p:sp>
        <p:sp>
          <p:nvSpPr>
            <p:cNvPr id="6161" name="Text Box 9"/>
            <p:cNvSpPr txBox="1">
              <a:spLocks noChangeArrowheads="1"/>
            </p:cNvSpPr>
            <p:nvPr/>
          </p:nvSpPr>
          <p:spPr bwMode="auto">
            <a:xfrm>
              <a:off x="3614936" y="5895964"/>
              <a:ext cx="3810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TW" sz="2400" i="1">
                  <a:latin typeface="Times New Roman" pitchFamily="18" charset="0"/>
                  <a:cs typeface="Times New Roman" pitchFamily="18" charset="0"/>
                  <a:sym typeface="Symbol" pitchFamily="18" charset="2"/>
                </a:rPr>
                <a:t></a:t>
              </a:r>
            </a:p>
          </p:txBody>
        </p:sp>
        <p:sp>
          <p:nvSpPr>
            <p:cNvPr id="6162" name="Text Box 9"/>
            <p:cNvSpPr txBox="1">
              <a:spLocks noChangeArrowheads="1"/>
            </p:cNvSpPr>
            <p:nvPr/>
          </p:nvSpPr>
          <p:spPr bwMode="auto">
            <a:xfrm>
              <a:off x="1547664" y="4869160"/>
              <a:ext cx="1245096" cy="3900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TW" sz="2200" i="1">
                  <a:latin typeface="Times New Roman" pitchFamily="18" charset="0"/>
                  <a:cs typeface="Times New Roman" pitchFamily="18" charset="0"/>
                  <a:sym typeface="Symbol" pitchFamily="18" charset="2"/>
                </a:rPr>
                <a:t>X</a:t>
              </a:r>
              <a:r>
                <a:rPr lang="en-US" altLang="zh-TW" sz="2200">
                  <a:latin typeface="Times New Roman" pitchFamily="18" charset="0"/>
                  <a:cs typeface="Times New Roman" pitchFamily="18" charset="0"/>
                  <a:sym typeface="Symbol" pitchFamily="18" charset="2"/>
                </a:rPr>
                <a:t>(</a:t>
              </a:r>
              <a:r>
                <a:rPr lang="en-US" altLang="zh-TW" sz="2200" i="1">
                  <a:latin typeface="Times New Roman" pitchFamily="18" charset="0"/>
                  <a:cs typeface="Times New Roman" pitchFamily="18" charset="0"/>
                  <a:sym typeface="Symbol" pitchFamily="18" charset="2"/>
                </a:rPr>
                <a:t> </a:t>
              </a:r>
              <a:r>
                <a:rPr lang="en-US" altLang="zh-TW" sz="2200">
                  <a:latin typeface="Times New Roman" pitchFamily="18" charset="0"/>
                  <a:cs typeface="Times New Roman" pitchFamily="18" charset="0"/>
                  <a:sym typeface="Symbol" pitchFamily="18" charset="2"/>
                </a:rPr>
                <a:t>+ </a:t>
              </a:r>
              <a:r>
                <a:rPr lang="en-US" altLang="zh-TW" sz="2200" i="1">
                  <a:latin typeface="Times New Roman" pitchFamily="18" charset="0"/>
                  <a:cs typeface="Times New Roman" pitchFamily="18" charset="0"/>
                  <a:sym typeface="Symbol" pitchFamily="18" charset="2"/>
                </a:rPr>
                <a:t>j</a:t>
              </a:r>
              <a:r>
                <a:rPr lang="el-GR" altLang="zh-TW" sz="2200" i="1">
                  <a:latin typeface="Times New Roman" pitchFamily="18" charset="0"/>
                  <a:cs typeface="Times New Roman" pitchFamily="18" charset="0"/>
                  <a:sym typeface="Symbol" pitchFamily="18" charset="2"/>
                </a:rPr>
                <a:t>ω</a:t>
              </a:r>
              <a:r>
                <a:rPr lang="en-US" altLang="zh-TW" sz="2200">
                  <a:latin typeface="Times New Roman" pitchFamily="18" charset="0"/>
                  <a:cs typeface="Times New Roman" pitchFamily="18" charset="0"/>
                  <a:sym typeface="Symbol" pitchFamily="18" charset="2"/>
                </a:rPr>
                <a:t>)</a:t>
              </a:r>
            </a:p>
          </p:txBody>
        </p:sp>
      </p:grpSp>
      <p:grpSp>
        <p:nvGrpSpPr>
          <p:cNvPr id="6152" name="群組 1"/>
          <p:cNvGrpSpPr>
            <a:grpSpLocks/>
          </p:cNvGrpSpPr>
          <p:nvPr/>
        </p:nvGrpSpPr>
        <p:grpSpPr bwMode="auto">
          <a:xfrm>
            <a:off x="2286000" y="6069013"/>
            <a:ext cx="4179888" cy="528637"/>
            <a:chOff x="2286000" y="5482307"/>
            <a:chExt cx="4180259" cy="528638"/>
          </a:xfrm>
        </p:grpSpPr>
        <p:graphicFrame>
          <p:nvGraphicFramePr>
            <p:cNvPr id="6155" name="物件 7"/>
            <p:cNvGraphicFramePr>
              <a:graphicFrameLocks noChangeAspect="1"/>
            </p:cNvGraphicFramePr>
            <p:nvPr/>
          </p:nvGraphicFramePr>
          <p:xfrm>
            <a:off x="5220072" y="5482307"/>
            <a:ext cx="1246187" cy="5286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2048" name="方程式" r:id="rId7" imgW="495085" imgH="228501" progId="Equation.3">
                    <p:embed/>
                  </p:oleObj>
                </mc:Choice>
                <mc:Fallback>
                  <p:oleObj name="方程式" r:id="rId7" imgW="495085" imgH="228501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220072" y="5482307"/>
                          <a:ext cx="1246187" cy="52863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6" name="文字方塊 15"/>
            <p:cNvSpPr txBox="1"/>
            <p:nvPr/>
          </p:nvSpPr>
          <p:spPr>
            <a:xfrm>
              <a:off x="2286000" y="5517232"/>
              <a:ext cx="2933960" cy="493713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SzPct val="100000"/>
                <a:defRPr/>
              </a:pPr>
              <a:r>
                <a:rPr kumimoji="0" lang="en-US" altLang="zh-TW" sz="2600" kern="100" dirty="0">
                  <a:solidFill>
                    <a:srgbClr val="000000"/>
                  </a:solidFill>
                  <a:latin typeface="Times New Roman" pitchFamily="18" charset="0"/>
                  <a:ea typeface="標楷體"/>
                  <a:cs typeface="Times New Roman" pitchFamily="18" charset="0"/>
                </a:rPr>
                <a:t>Fourier transform of </a:t>
              </a:r>
            </a:p>
          </p:txBody>
        </p:sp>
      </p:grpSp>
      <p:graphicFrame>
        <p:nvGraphicFramePr>
          <p:cNvPr id="6153" name="物件 1"/>
          <p:cNvGraphicFramePr>
            <a:graphicFrameLocks noChangeAspect="1"/>
          </p:cNvGraphicFramePr>
          <p:nvPr/>
        </p:nvGraphicFramePr>
        <p:xfrm>
          <a:off x="1266825" y="1785938"/>
          <a:ext cx="4191000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049" name="方程式" r:id="rId9" imgW="2095500" imgH="533400" progId="Equation.3">
                  <p:embed/>
                </p:oleObj>
              </mc:Choice>
              <mc:Fallback>
                <p:oleObj name="方程式" r:id="rId9" imgW="2095500" imgH="533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66825" y="1785938"/>
                        <a:ext cx="4191000" cy="1066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54" name="矩形 14"/>
          <p:cNvSpPr>
            <a:spLocks noChangeArrowheads="1"/>
          </p:cNvSpPr>
          <p:nvPr/>
        </p:nvSpPr>
        <p:spPr bwMode="auto">
          <a:xfrm>
            <a:off x="1588" y="1106488"/>
            <a:ext cx="9144000" cy="703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742950" indent="-285750" eaLnBrk="0" hangingPunct="0">
              <a:spcBef>
                <a:spcPct val="20000"/>
              </a:spcBef>
              <a:buFont typeface="Arial" charset="0"/>
              <a:buChar char="•"/>
              <a:tabLst>
                <a:tab pos="533400" algn="l"/>
              </a:tabLst>
              <a:defRPr sz="32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tabLst>
                <a:tab pos="533400" algn="l"/>
              </a:tabLst>
              <a:defRPr sz="28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tabLst>
                <a:tab pos="533400" algn="l"/>
              </a:tabLst>
              <a:defRPr sz="24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SzPct val="70000"/>
              <a:buFont typeface="Wingdings" pitchFamily="2" charset="2"/>
              <a:buChar char="l"/>
            </a:pPr>
            <a:r>
              <a:rPr kumimoji="0" lang="en-US" altLang="zh-TW" sz="3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Laplace Transform</a:t>
            </a:r>
            <a:endParaRPr kumimoji="0" lang="zh-TW" altLang="zh-TW" sz="300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4341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矩形 8"/>
          <p:cNvSpPr>
            <a:spLocks noChangeArrowheads="1"/>
          </p:cNvSpPr>
          <p:nvPr/>
        </p:nvSpPr>
        <p:spPr bwMode="auto">
          <a:xfrm>
            <a:off x="0" y="1412875"/>
            <a:ext cx="9144000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46799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marL="0" eaLnBrk="1" hangingPunct="1">
              <a:buSzPct val="70000"/>
            </a:pPr>
            <a:r>
              <a:rPr kumimoji="0" lang="fr-FR" altLang="zh-TW" sz="30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kumimoji="0" lang="fr-FR" altLang="zh-TW" sz="3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                                            </a:t>
            </a:r>
            <a:r>
              <a:rPr kumimoji="0" lang="fr-FR" altLang="zh-TW" sz="3000" u="sng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Time </a:t>
            </a:r>
            <a:r>
              <a:rPr kumimoji="0" lang="fr-FR" altLang="zh-TW" sz="3000" u="sng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Shift</a:t>
            </a:r>
            <a:endParaRPr kumimoji="0" lang="zh-TW" altLang="zh-TW" sz="3000" i="1" u="sng" baseline="-250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3251" name="矩形 1"/>
          <p:cNvSpPr>
            <a:spLocks noChangeArrowheads="1"/>
          </p:cNvSpPr>
          <p:nvPr/>
        </p:nvSpPr>
        <p:spPr bwMode="auto">
          <a:xfrm>
            <a:off x="0" y="188913"/>
            <a:ext cx="9144000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4572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>
              <a:lnSpc>
                <a:spcPct val="150000"/>
              </a:lnSpc>
              <a:buSzPct val="70000"/>
            </a:pPr>
            <a:r>
              <a:rPr kumimoji="0" lang="en-US" altLang="zh-TW" sz="4000" b="1" u="sng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Linearity &amp; Time Shift</a:t>
            </a:r>
          </a:p>
        </p:txBody>
      </p:sp>
      <p:sp>
        <p:nvSpPr>
          <p:cNvPr id="53254" name="矩形 7"/>
          <p:cNvSpPr>
            <a:spLocks noChangeArrowheads="1"/>
          </p:cNvSpPr>
          <p:nvPr/>
        </p:nvSpPr>
        <p:spPr bwMode="auto">
          <a:xfrm>
            <a:off x="0" y="1412875"/>
            <a:ext cx="9144000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3238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>
              <a:buSzPct val="70000"/>
            </a:pPr>
            <a:r>
              <a:rPr kumimoji="0" lang="fr-FR" altLang="zh-TW" sz="3000" u="sng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Linearity</a:t>
            </a:r>
            <a:endParaRPr kumimoji="0" lang="zh-TW" altLang="zh-TW" sz="3000" i="1" u="sng" baseline="-250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960" y="2348880"/>
            <a:ext cx="3552444" cy="176936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/>
              <p:cNvSpPr txBox="1"/>
              <p:nvPr/>
            </p:nvSpPr>
            <p:spPr>
              <a:xfrm>
                <a:off x="107504" y="2204864"/>
                <a:ext cx="4248472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TW" sz="2200" b="0" dirty="0" smtClean="0"/>
                  <a:t>    </a:t>
                </a:r>
                <a14:m>
                  <m:oMath xmlns:m="http://schemas.openxmlformats.org/officeDocument/2006/math">
                    <m:r>
                      <a:rPr lang="en-US" altLang="zh-TW" sz="2200" b="0" i="0" smtClean="0">
                        <a:latin typeface="Cambria Math"/>
                      </a:rPr>
                      <m:t> </m:t>
                    </m:r>
                    <m:r>
                      <a:rPr lang="en-US" altLang="zh-TW" sz="2200" b="0" i="1" smtClean="0">
                        <a:latin typeface="Cambria Math"/>
                      </a:rPr>
                      <m:t>𝐹</m:t>
                    </m:r>
                    <m:d>
                      <m:dPr>
                        <m:begChr m:val="{"/>
                        <m:endChr m:val="}"/>
                        <m:ctrlPr>
                          <a:rPr lang="en-US" altLang="zh-TW" sz="2200" b="0" i="1" smtClean="0">
                            <a:latin typeface="Cambria Math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altLang="zh-TW" sz="2200" b="0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altLang="zh-TW" sz="2200" b="0" i="1" smtClean="0">
                                <a:latin typeface="Cambria Math"/>
                              </a:rPr>
                              <m:t>𝑎</m:t>
                            </m:r>
                            <m:sSub>
                              <m:sSubPr>
                                <m:ctrlPr>
                                  <a:rPr lang="en-US" altLang="zh-TW" sz="2200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200" b="0" i="1" smtClean="0">
                                    <a:latin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TW" sz="2200" b="0" i="1" smtClean="0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  <m:d>
                              <m:dPr>
                                <m:begChr m:val="["/>
                                <m:endChr m:val="]"/>
                                <m:ctrlPr>
                                  <a:rPr lang="en-US" altLang="zh-TW" sz="2200" b="0" i="1" smtClean="0"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altLang="zh-TW" sz="2200" b="0" i="1" smtClean="0">
                                    <a:latin typeface="Cambria Math"/>
                                  </a:rPr>
                                  <m:t>𝑛</m:t>
                                </m:r>
                              </m:e>
                            </m:d>
                            <m:r>
                              <a:rPr lang="en-US" altLang="zh-TW" sz="2200" b="0" i="1" smtClean="0">
                                <a:latin typeface="Cambria Math"/>
                              </a:rPr>
                              <m:t>+</m:t>
                            </m:r>
                            <m:r>
                              <a:rPr lang="en-US" altLang="zh-TW" sz="2200" b="0" i="1" smtClean="0">
                                <a:latin typeface="Cambria Math"/>
                              </a:rPr>
                              <m:t>𝑏</m:t>
                            </m:r>
                            <m:sSub>
                              <m:sSubPr>
                                <m:ctrlPr>
                                  <a:rPr lang="en-US" altLang="zh-TW" sz="22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200" i="1">
                                    <a:latin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TW" sz="2200" b="0" i="1" smtClean="0">
                                    <a:latin typeface="Cambria Math"/>
                                  </a:rPr>
                                  <m:t>2</m:t>
                                </m:r>
                              </m:sub>
                            </m:sSub>
                            <m:d>
                              <m:dPr>
                                <m:begChr m:val="["/>
                                <m:endChr m:val="]"/>
                                <m:ctrlPr>
                                  <a:rPr lang="en-US" altLang="zh-TW" sz="2200" i="1"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altLang="zh-TW" sz="2200" i="1">
                                    <a:latin typeface="Cambria Math"/>
                                  </a:rPr>
                                  <m:t>𝑛</m:t>
                                </m:r>
                              </m:e>
                            </m:d>
                          </m:e>
                        </m:d>
                        <m:sSup>
                          <m:sSupPr>
                            <m:ctrlPr>
                              <a:rPr lang="en-US" altLang="zh-TW" sz="2200" b="0" i="1" smtClean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zh-TW" sz="2200" b="0" i="1" smtClean="0">
                                <a:latin typeface="Cambria Math"/>
                              </a:rPr>
                              <m:t>𝑟</m:t>
                            </m:r>
                          </m:e>
                          <m:sup>
                            <m:r>
                              <a:rPr lang="en-US" altLang="zh-TW" sz="2200" b="0" i="1" smtClean="0">
                                <a:latin typeface="Cambria Math"/>
                              </a:rPr>
                              <m:t>−</m:t>
                            </m:r>
                            <m:r>
                              <a:rPr lang="en-US" altLang="zh-TW" sz="2200" b="0" i="1" smtClean="0">
                                <a:latin typeface="Cambria Math"/>
                              </a:rPr>
                              <m:t>𝑛</m:t>
                            </m:r>
                          </m:sup>
                        </m:sSup>
                      </m:e>
                    </m:d>
                  </m:oMath>
                </a14:m>
                <a:endParaRPr lang="en-US" altLang="zh-TW" sz="2200" b="0" dirty="0" smtClean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200" b="0" i="1" smtClean="0">
                          <a:latin typeface="Cambria Math"/>
                        </a:rPr>
                        <m:t>=</m:t>
                      </m:r>
                      <m:r>
                        <a:rPr lang="en-US" altLang="zh-TW" sz="2200" b="0" i="1" smtClean="0">
                          <a:latin typeface="Cambria Math"/>
                        </a:rPr>
                        <m:t>𝐹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TW" sz="22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TW" sz="2200" i="1">
                              <a:latin typeface="Cambria Math"/>
                            </a:rPr>
                            <m:t>𝑎</m:t>
                          </m:r>
                          <m:sSub>
                            <m:sSubPr>
                              <m:ctrlPr>
                                <a:rPr lang="en-US" altLang="zh-TW" sz="22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TW" sz="22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200" i="1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altLang="zh-TW" sz="2200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TW" sz="2200" i="1">
                                  <a:latin typeface="Cambria Math"/>
                                </a:rPr>
                                <m:t>𝑛</m:t>
                              </m:r>
                            </m:e>
                          </m:d>
                          <m:sSup>
                            <m:sSupPr>
                              <m:ctrlPr>
                                <a:rPr lang="en-US" altLang="zh-TW" sz="2200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TW" sz="2200" i="1">
                                  <a:latin typeface="Cambria Math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altLang="zh-TW" sz="2200" i="1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altLang="zh-TW" sz="2200" i="1">
                                  <a:latin typeface="Cambria Math"/>
                                </a:rPr>
                                <m:t>𝑛</m:t>
                              </m:r>
                            </m:sup>
                          </m:sSup>
                          <m:r>
                            <a:rPr lang="en-US" altLang="zh-TW" sz="2200" b="0" i="1" smtClean="0">
                              <a:latin typeface="Cambria Math"/>
                            </a:rPr>
                            <m:t>}</m:t>
                          </m:r>
                          <m:r>
                            <a:rPr lang="en-US" altLang="zh-TW" sz="2200" i="1">
                              <a:latin typeface="Cambria Math"/>
                            </a:rPr>
                            <m:t>+</m:t>
                          </m:r>
                          <m:r>
                            <a:rPr lang="en-US" altLang="zh-TW" sz="2200" i="1">
                              <a:latin typeface="Cambria Math"/>
                            </a:rPr>
                            <m:t>𝐹</m:t>
                          </m:r>
                          <m:r>
                            <a:rPr lang="en-US" altLang="zh-TW" sz="2200" b="0" i="1" smtClean="0">
                              <a:latin typeface="Cambria Math"/>
                            </a:rPr>
                            <m:t>{</m:t>
                          </m:r>
                          <m:r>
                            <a:rPr lang="en-US" altLang="zh-TW" sz="2200" b="0" i="1" smtClean="0">
                              <a:latin typeface="Cambria Math"/>
                            </a:rPr>
                            <m:t>𝑏</m:t>
                          </m:r>
                          <m:sSub>
                            <m:sSubPr>
                              <m:ctrlPr>
                                <a:rPr lang="en-US" altLang="zh-TW" sz="22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TW" sz="22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200" i="1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altLang="zh-TW" sz="2200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TW" sz="2200" i="1">
                                  <a:latin typeface="Cambria Math"/>
                                </a:rPr>
                                <m:t>𝑛</m:t>
                              </m:r>
                            </m:e>
                          </m:d>
                          <m:sSup>
                            <m:sSupPr>
                              <m:ctrlPr>
                                <a:rPr lang="en-US" altLang="zh-TW" sz="2200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TW" sz="2200" i="1">
                                  <a:latin typeface="Cambria Math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altLang="zh-TW" sz="2200" i="1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altLang="zh-TW" sz="2200" i="1">
                                  <a:latin typeface="Cambria Math"/>
                                </a:rPr>
                                <m:t>𝑛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TW" altLang="en-US" sz="2200" dirty="0"/>
              </a:p>
            </p:txBody>
          </p:sp>
        </mc:Choice>
        <mc:Fallback xmlns="">
          <p:sp>
            <p:nvSpPr>
              <p:cNvPr id="3" name="文字方塊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504" y="2204864"/>
                <a:ext cx="4248472" cy="1107996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4139952" y="2232730"/>
                <a:ext cx="717761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latin typeface="Cambria Math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20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TW" sz="2000" i="1">
                              <a:latin typeface="Cambria Math"/>
                            </a:rPr>
                            <m:t>𝑛</m:t>
                          </m:r>
                        </m:e>
                      </m:d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9952" y="2232730"/>
                <a:ext cx="717761" cy="40011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6804248" y="1988840"/>
                <a:ext cx="1296144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20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TW" sz="20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𝑛</m:t>
                          </m:r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−1</m:t>
                          </m:r>
                        </m:e>
                      </m:d>
                    </m:oMath>
                  </m:oMathPara>
                </a14:m>
                <a:endParaRPr lang="zh-TW" alt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4248" y="1988840"/>
                <a:ext cx="1296144" cy="400110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7634174" y="2884874"/>
                <a:ext cx="39421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i="1">
                          <a:latin typeface="Cambria Math"/>
                        </a:rPr>
                        <m:t>𝑛</m:t>
                      </m:r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4174" y="2884874"/>
                <a:ext cx="394210" cy="400110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/>
              <p:cNvSpPr/>
              <p:nvPr/>
            </p:nvSpPr>
            <p:spPr>
              <a:xfrm>
                <a:off x="7634174" y="3604954"/>
                <a:ext cx="39421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𝑛</m:t>
                      </m:r>
                    </m:oMath>
                  </m:oMathPara>
                </a14:m>
                <a:endParaRPr lang="zh-TW" alt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4174" y="3604954"/>
                <a:ext cx="394210" cy="400110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文字方塊 14"/>
          <p:cNvSpPr txBox="1"/>
          <p:nvPr/>
        </p:nvSpPr>
        <p:spPr>
          <a:xfrm>
            <a:off x="4514542" y="3172906"/>
            <a:ext cx="29377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 smtClean="0"/>
              <a:t>-3   -2    -1    0     1     2     3</a:t>
            </a:r>
            <a:endParaRPr lang="zh-TW" alt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/>
              <p:cNvSpPr txBox="1"/>
              <p:nvPr/>
            </p:nvSpPr>
            <p:spPr>
              <a:xfrm>
                <a:off x="4499992" y="3861048"/>
                <a:ext cx="3289508" cy="13388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TW" dirty="0" smtClean="0"/>
                  <a:t>-2    -1       0     1      2      3      4</a:t>
                </a:r>
                <a:endParaRPr lang="en-US" altLang="zh-TW" i="1" dirty="0" smtClean="0">
                  <a:latin typeface="Cambria Math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TW" i="1">
                            <a:latin typeface="Cambria Math"/>
                          </a:rPr>
                          <m:t>𝑧</m:t>
                        </m:r>
                      </m:e>
                      <m:sup>
                        <m:r>
                          <a:rPr lang="en-US" altLang="zh-TW" b="0" i="1" smtClean="0">
                            <a:latin typeface="Cambria Math"/>
                          </a:rPr>
                          <m:t>3</m:t>
                        </m:r>
                      </m:sup>
                    </m:sSup>
                    <m:r>
                      <a:rPr lang="en-US" altLang="zh-TW" b="0" i="1" smtClean="0">
                        <a:latin typeface="Cambria Math"/>
                      </a:rPr>
                      <m:t>  </m:t>
                    </m:r>
                    <m:r>
                      <a:rPr lang="en-US" altLang="zh-TW" i="1">
                        <a:latin typeface="Cambria Math"/>
                      </a:rPr>
                      <m:t> </m:t>
                    </m:r>
                    <m:sSup>
                      <m:sSupPr>
                        <m:ctrlPr>
                          <a:rPr lang="en-US" altLang="zh-TW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TW" b="0" i="1" smtClean="0">
                            <a:latin typeface="Cambria Math"/>
                          </a:rPr>
                          <m:t>𝑧</m:t>
                        </m:r>
                      </m:e>
                      <m:sup>
                        <m:r>
                          <a:rPr lang="en-US" altLang="zh-TW" b="0" i="1" smtClean="0"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r>
                  <a:rPr lang="zh-TW" altLang="en-US" dirty="0" smtClean="0"/>
                  <a:t>      </a:t>
                </a:r>
                <a14:m>
                  <m:oMath xmlns:m="http://schemas.openxmlformats.org/officeDocument/2006/math">
                    <m:r>
                      <a:rPr lang="en-US" altLang="zh-TW" b="0" i="1" dirty="0" smtClean="0">
                        <a:latin typeface="Cambria Math"/>
                      </a:rPr>
                      <m:t>𝑧</m:t>
                    </m:r>
                  </m:oMath>
                </a14:m>
                <a:r>
                  <a:rPr lang="en-US" altLang="zh-TW" dirty="0" smtClean="0"/>
                  <a:t>      1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TW" i="1">
                            <a:latin typeface="Cambria Math"/>
                          </a:rPr>
                          <m:t>𝑧</m:t>
                        </m:r>
                      </m:e>
                      <m:sup>
                        <m:r>
                          <a:rPr lang="en-US" altLang="zh-TW" b="0" i="1" smtClean="0">
                            <a:latin typeface="Cambria Math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altLang="zh-TW" dirty="0" smtClean="0"/>
                  <a:t>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TW" i="1">
                            <a:latin typeface="Cambria Math"/>
                          </a:rPr>
                          <m:t>𝑧</m:t>
                        </m:r>
                      </m:e>
                      <m:sup>
                        <m:r>
                          <a:rPr lang="en-US" altLang="zh-TW" b="0" i="1" smtClean="0">
                            <a:latin typeface="Cambria Math"/>
                          </a:rPr>
                          <m:t>−2</m:t>
                        </m:r>
                      </m:sup>
                    </m:sSup>
                  </m:oMath>
                </a14:m>
                <a:r>
                  <a:rPr lang="en-US" altLang="zh-TW" dirty="0" smtClean="0"/>
                  <a:t>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TW" i="1">
                            <a:latin typeface="Cambria Math"/>
                          </a:rPr>
                          <m:t>𝑧</m:t>
                        </m:r>
                      </m:e>
                      <m:sup>
                        <m:r>
                          <a:rPr lang="en-US" altLang="zh-TW" b="0" i="1" smtClean="0">
                            <a:latin typeface="Cambria Math"/>
                          </a:rPr>
                          <m:t>−</m:t>
                        </m:r>
                        <m:r>
                          <a:rPr lang="en-US" altLang="zh-TW" i="1">
                            <a:latin typeface="Cambria Math"/>
                          </a:rPr>
                          <m:t>3</m:t>
                        </m:r>
                      </m:sup>
                    </m:sSup>
                  </m:oMath>
                </a14:m>
                <a:endParaRPr lang="en-US" altLang="zh-TW" dirty="0" smtClean="0"/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TW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𝑧</m:t>
                        </m:r>
                      </m:e>
                      <m:sup>
                        <m:r>
                          <a:rPr lang="en-US" altLang="zh-TW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r>
                  <a:rPr lang="zh-TW" altLang="en-US" dirty="0" smtClean="0">
                    <a:solidFill>
                      <a:srgbClr val="FF0000"/>
                    </a:solidFill>
                  </a:rPr>
                  <a:t>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TW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𝑧</m:t>
                        </m:r>
                      </m:e>
                      <m:sup>
                        <m:r>
                          <a:rPr lang="en-US" altLang="zh-TW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1</m:t>
                        </m:r>
                      </m:sup>
                    </m:sSup>
                  </m:oMath>
                </a14:m>
                <a:r>
                  <a:rPr lang="zh-TW" altLang="en-US" dirty="0" smtClean="0">
                    <a:solidFill>
                      <a:srgbClr val="FF0000"/>
                    </a:solidFill>
                  </a:rPr>
                  <a:t>     </a:t>
                </a:r>
                <a:r>
                  <a:rPr lang="en-US" altLang="zh-TW" dirty="0" smtClean="0">
                    <a:solidFill>
                      <a:srgbClr val="FF0000"/>
                    </a:solidFill>
                  </a:rPr>
                  <a:t>1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TW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𝑧</m:t>
                        </m:r>
                      </m:e>
                      <m:sup>
                        <m:r>
                          <a:rPr lang="en-US" altLang="zh-TW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zh-TW" altLang="en-US" dirty="0" smtClean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TW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𝑧</m:t>
                        </m:r>
                      </m:e>
                      <m:sup>
                        <m:r>
                          <a:rPr lang="en-US" altLang="zh-TW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−2</m:t>
                        </m:r>
                      </m:sup>
                    </m:sSup>
                  </m:oMath>
                </a14:m>
                <a:r>
                  <a:rPr lang="zh-TW" altLang="en-US" dirty="0" smtClean="0">
                    <a:solidFill>
                      <a:srgbClr val="FF0000"/>
                    </a:solidFill>
                  </a:rPr>
                  <a:t>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TW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𝑧</m:t>
                        </m:r>
                      </m:e>
                      <m:sup>
                        <m:r>
                          <a:rPr lang="en-US" altLang="zh-TW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−3</m:t>
                        </m:r>
                      </m:sup>
                    </m:sSup>
                  </m:oMath>
                </a14:m>
                <a:r>
                  <a:rPr lang="zh-TW" altLang="en-US" dirty="0" smtClean="0">
                    <a:solidFill>
                      <a:srgbClr val="FF0000"/>
                    </a:solidFill>
                  </a:rPr>
                  <a:t>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TW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𝑧</m:t>
                        </m:r>
                      </m:e>
                      <m:sup>
                        <m:r>
                          <a:rPr lang="en-US" altLang="zh-TW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−4</m:t>
                        </m:r>
                      </m:sup>
                    </m:sSup>
                  </m:oMath>
                </a14:m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6" name="文字方塊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9992" y="3861048"/>
                <a:ext cx="3289508" cy="1338828"/>
              </a:xfrm>
              <a:prstGeom prst="rect">
                <a:avLst/>
              </a:prstGeom>
              <a:blipFill rotWithShape="1">
                <a:blip r:embed="rId8"/>
                <a:stretch>
                  <a:fillRect l="-1481" b="-318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向右箭號 8"/>
          <p:cNvSpPr/>
          <p:nvPr/>
        </p:nvSpPr>
        <p:spPr>
          <a:xfrm>
            <a:off x="7596336" y="4431928"/>
            <a:ext cx="252000" cy="221208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457200" algn="ctr">
              <a:spcBef>
                <a:spcPts val="600"/>
              </a:spcBef>
            </a:pPr>
            <a:endParaRPr lang="zh-TW" altLang="en-US" sz="3500" b="1" i="1" dirty="0">
              <a:latin typeface="Times New Roman" pitchFamily="18" charset="0"/>
              <a:ea typeface="新細明體" charset="-120"/>
              <a:cs typeface="Times New Roman" pitchFamily="18" charset="0"/>
            </a:endParaRPr>
          </a:p>
        </p:txBody>
      </p:sp>
      <p:sp>
        <p:nvSpPr>
          <p:cNvPr id="21" name="向右箭號 20"/>
          <p:cNvSpPr/>
          <p:nvPr/>
        </p:nvSpPr>
        <p:spPr>
          <a:xfrm>
            <a:off x="7596336" y="4797152"/>
            <a:ext cx="252000" cy="221208"/>
          </a:xfrm>
          <a:prstGeom prst="rightArrow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457200" algn="ctr">
              <a:spcBef>
                <a:spcPts val="600"/>
              </a:spcBef>
            </a:pPr>
            <a:endParaRPr lang="zh-TW" altLang="en-US" sz="3500" b="1" i="1" dirty="0">
              <a:latin typeface="Times New Roman" pitchFamily="18" charset="0"/>
              <a:ea typeface="新細明體" charset="-12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7841089" y="4723090"/>
                <a:ext cx="979383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𝑧</m:t>
                          </m:r>
                        </m:e>
                        <m:sup>
                          <m: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−1</m:t>
                          </m:r>
                        </m:sup>
                      </m:sSup>
                      <m:r>
                        <a:rPr lang="en-US" altLang="zh-TW" i="1">
                          <a:solidFill>
                            <a:srgbClr val="FF0000"/>
                          </a:solidFill>
                          <a:latin typeface="Cambria Math"/>
                        </a:rPr>
                        <m:t>𝑋</m:t>
                      </m:r>
                      <m:r>
                        <a:rPr lang="en-US" altLang="zh-TW" i="1">
                          <a:solidFill>
                            <a:srgbClr val="FF0000"/>
                          </a:solidFill>
                          <a:latin typeface="Cambria Math"/>
                        </a:rPr>
                        <m:t>(</m:t>
                      </m:r>
                      <m:r>
                        <a:rPr lang="en-US" altLang="zh-TW" i="1">
                          <a:solidFill>
                            <a:srgbClr val="FF0000"/>
                          </a:solidFill>
                          <a:latin typeface="Cambria Math"/>
                        </a:rPr>
                        <m:t>𝑧</m:t>
                      </m:r>
                      <m:r>
                        <a:rPr lang="en-US" altLang="zh-TW" i="1">
                          <a:solidFill>
                            <a:srgbClr val="FF0000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1089" y="4723090"/>
                <a:ext cx="979383" cy="369332"/>
              </a:xfrm>
              <a:prstGeom prst="rect">
                <a:avLst/>
              </a:prstGeom>
              <a:blipFill rotWithShape="1">
                <a:blip r:embed="rId9"/>
                <a:stretch>
                  <a:fillRect r="-3727" b="-13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7903615" y="4355812"/>
                <a:ext cx="70083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𝑋</m:t>
                      </m:r>
                      <m:r>
                        <a:rPr lang="en-US" altLang="zh-TW" i="1" smtClean="0">
                          <a:solidFill>
                            <a:schemeClr val="tx1"/>
                          </a:solidFill>
                          <a:latin typeface="Cambria Math"/>
                        </a:rPr>
                        <m:t>(</m:t>
                      </m:r>
                      <m:r>
                        <a:rPr lang="en-US" altLang="zh-TW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𝑧</m:t>
                      </m:r>
                      <m:r>
                        <a:rPr lang="en-US" altLang="zh-TW" i="1" smtClean="0">
                          <a:solidFill>
                            <a:schemeClr val="tx1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3615" y="4355812"/>
                <a:ext cx="700833" cy="369332"/>
              </a:xfrm>
              <a:prstGeom prst="rect">
                <a:avLst/>
              </a:prstGeom>
              <a:blipFill rotWithShape="1">
                <a:blip r:embed="rId10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0" name="群組 29"/>
          <p:cNvGrpSpPr/>
          <p:nvPr/>
        </p:nvGrpSpPr>
        <p:grpSpPr>
          <a:xfrm>
            <a:off x="8020900" y="2188894"/>
            <a:ext cx="939507" cy="2718862"/>
            <a:chOff x="8028385" y="2188894"/>
            <a:chExt cx="939507" cy="2718862"/>
          </a:xfrm>
        </p:grpSpPr>
        <p:cxnSp>
          <p:nvCxnSpPr>
            <p:cNvPr id="17" name="肘形接點 16"/>
            <p:cNvCxnSpPr/>
            <p:nvPr/>
          </p:nvCxnSpPr>
          <p:spPr>
            <a:xfrm rot="16200000" flipH="1">
              <a:off x="7137006" y="3080273"/>
              <a:ext cx="2718861" cy="936104"/>
            </a:xfrm>
            <a:prstGeom prst="bentConnector3">
              <a:avLst>
                <a:gd name="adj1" fmla="val -728"/>
              </a:avLst>
            </a:prstGeom>
            <a:ln w="1905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線單箭頭接點 26"/>
            <p:cNvCxnSpPr/>
            <p:nvPr/>
          </p:nvCxnSpPr>
          <p:spPr>
            <a:xfrm flipH="1">
              <a:off x="8751892" y="4907756"/>
              <a:ext cx="216000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矩形 3"/>
          <p:cNvSpPr>
            <a:spLocks noChangeArrowheads="1"/>
          </p:cNvSpPr>
          <p:nvPr/>
        </p:nvSpPr>
        <p:spPr bwMode="auto">
          <a:xfrm>
            <a:off x="-1588" y="260350"/>
            <a:ext cx="9144001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>
              <a:buSzPct val="70000"/>
              <a:buFont typeface="Wingdings" pitchFamily="2" charset="2"/>
              <a:buChar char="l"/>
            </a:pPr>
            <a:r>
              <a:rPr kumimoji="0" lang="fr-FR" altLang="zh-TW" sz="3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Time Shift</a:t>
            </a:r>
            <a:endParaRPr kumimoji="0" lang="zh-TW" altLang="zh-TW" sz="300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54275" name="物件 4"/>
          <p:cNvGraphicFramePr>
            <a:graphicFrameLocks noChangeAspect="1"/>
          </p:cNvGraphicFramePr>
          <p:nvPr/>
        </p:nvGraphicFramePr>
        <p:xfrm>
          <a:off x="755650" y="952500"/>
          <a:ext cx="3910013" cy="604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449" name="方程式" r:id="rId3" imgW="1511300" imgH="254000" progId="Equation.3">
                  <p:embed/>
                </p:oleObj>
              </mc:Choice>
              <mc:Fallback>
                <p:oleObj name="方程式" r:id="rId3" imgW="1511300" imgH="254000" progId="Equation.3">
                  <p:embed/>
                  <p:pic>
                    <p:nvPicPr>
                      <p:cNvPr id="0" name="物件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650" y="952500"/>
                        <a:ext cx="3910013" cy="604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文字方塊 6"/>
          <p:cNvSpPr txBox="1"/>
          <p:nvPr/>
        </p:nvSpPr>
        <p:spPr>
          <a:xfrm>
            <a:off x="0" y="2708275"/>
            <a:ext cx="9144000" cy="25558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1371600" lvl="1" indent="-457200" fontAlgn="auto">
              <a:spcBef>
                <a:spcPts val="1200"/>
              </a:spcBef>
              <a:spcAft>
                <a:spcPts val="0"/>
              </a:spcAft>
              <a:buSzPct val="100000"/>
              <a:buFont typeface="Arial" pitchFamily="34" charset="0"/>
              <a:buChar char="–"/>
              <a:defRPr/>
            </a:pPr>
            <a:r>
              <a:rPr kumimoji="0" lang="en-US" altLang="zh-TW" sz="2800" i="1" kern="100" dirty="0">
                <a:solidFill>
                  <a:srgbClr val="000000"/>
                </a:solidFill>
                <a:latin typeface="Times New Roman"/>
                <a:ea typeface="標楷體"/>
              </a:rPr>
              <a:t>n</a:t>
            </a:r>
            <a:r>
              <a:rPr kumimoji="0" lang="en-US" altLang="zh-TW" sz="2800" kern="100" baseline="-25000" dirty="0">
                <a:solidFill>
                  <a:srgbClr val="000000"/>
                </a:solidFill>
                <a:latin typeface="Times New Roman"/>
                <a:ea typeface="標楷體"/>
              </a:rPr>
              <a:t>0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 &gt; 0, poles introduced at  </a:t>
            </a:r>
            <a:r>
              <a:rPr kumimoji="0" lang="en-US" altLang="zh-TW" sz="2800" i="1" kern="100" dirty="0">
                <a:solidFill>
                  <a:srgbClr val="000000"/>
                </a:solidFill>
                <a:latin typeface="Times New Roman"/>
                <a:ea typeface="標楷體"/>
              </a:rPr>
              <a:t>z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 = 0 may cancel zeros at </a:t>
            </a:r>
            <a:r>
              <a:rPr kumimoji="0" lang="en-US" altLang="zh-TW" sz="2800" i="1" kern="100" dirty="0">
                <a:solidFill>
                  <a:srgbClr val="000000"/>
                </a:solidFill>
                <a:latin typeface="Times New Roman"/>
                <a:ea typeface="標楷體"/>
              </a:rPr>
              <a:t>z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 = 0</a:t>
            </a:r>
          </a:p>
          <a:p>
            <a:pPr marL="1371600" lvl="1" indent="-457200" fontAlgn="auto">
              <a:spcBef>
                <a:spcPts val="1200"/>
              </a:spcBef>
              <a:spcAft>
                <a:spcPts val="0"/>
              </a:spcAft>
              <a:buSzPct val="100000"/>
              <a:buFont typeface="Arial" pitchFamily="34" charset="0"/>
              <a:buChar char="–"/>
              <a:defRPr/>
            </a:pPr>
            <a:r>
              <a:rPr kumimoji="0" lang="en-US" altLang="zh-TW" sz="2800" i="1" kern="100" dirty="0">
                <a:solidFill>
                  <a:srgbClr val="000000"/>
                </a:solidFill>
                <a:latin typeface="Times New Roman"/>
                <a:ea typeface="標楷體"/>
              </a:rPr>
              <a:t>n</a:t>
            </a:r>
            <a:r>
              <a:rPr kumimoji="0" lang="en-US" altLang="zh-TW" sz="2800" kern="100" baseline="-25000" dirty="0">
                <a:solidFill>
                  <a:srgbClr val="000000"/>
                </a:solidFill>
                <a:latin typeface="Times New Roman"/>
                <a:ea typeface="標楷體"/>
              </a:rPr>
              <a:t>0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 &lt; 0, zeros introduced at  </a:t>
            </a:r>
            <a:r>
              <a:rPr kumimoji="0" lang="en-US" altLang="zh-TW" sz="2800" i="1" kern="100" dirty="0">
                <a:solidFill>
                  <a:srgbClr val="000000"/>
                </a:solidFill>
                <a:latin typeface="Times New Roman"/>
                <a:ea typeface="標楷體"/>
              </a:rPr>
              <a:t>z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 = 0 may cancel poles at </a:t>
            </a:r>
            <a:r>
              <a:rPr kumimoji="0" lang="en-US" altLang="zh-TW" sz="2800" i="1" kern="100" dirty="0">
                <a:solidFill>
                  <a:srgbClr val="000000"/>
                </a:solidFill>
                <a:latin typeface="Times New Roman"/>
                <a:ea typeface="標楷體"/>
              </a:rPr>
              <a:t>z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 = 0</a:t>
            </a:r>
          </a:p>
          <a:p>
            <a:pPr marL="1371600" lvl="1" indent="-457200" fontAlgn="auto">
              <a:spcBef>
                <a:spcPts val="1200"/>
              </a:spcBef>
              <a:spcAft>
                <a:spcPts val="0"/>
              </a:spcAft>
              <a:buSzPct val="100000"/>
              <a:buFont typeface="Arial" pitchFamily="34" charset="0"/>
              <a:buChar char="–"/>
              <a:defRPr/>
            </a:pP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Similarly for  </a:t>
            </a:r>
            <a:r>
              <a:rPr kumimoji="0" lang="en-US" altLang="zh-TW" sz="2800" i="1" kern="100" dirty="0">
                <a:solidFill>
                  <a:srgbClr val="000000"/>
                </a:solidFill>
                <a:latin typeface="Times New Roman"/>
                <a:ea typeface="標楷體"/>
              </a:rPr>
              <a:t>z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 = ∞</a:t>
            </a:r>
          </a:p>
        </p:txBody>
      </p:sp>
      <p:sp>
        <p:nvSpPr>
          <p:cNvPr id="10" name="文字方塊 9"/>
          <p:cNvSpPr txBox="1"/>
          <p:nvPr/>
        </p:nvSpPr>
        <p:spPr>
          <a:xfrm>
            <a:off x="0" y="1609725"/>
            <a:ext cx="9144000" cy="9540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741600" lvl="1" fontAlgn="auto">
              <a:spcBef>
                <a:spcPts val="1200"/>
              </a:spcBef>
              <a:spcAft>
                <a:spcPts val="0"/>
              </a:spcAft>
              <a:buSzPct val="100000"/>
              <a:defRPr/>
            </a:pP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ROC = </a:t>
            </a:r>
            <a:r>
              <a:rPr kumimoji="0" lang="en-US" altLang="zh-TW" sz="2800" i="1" kern="100" dirty="0">
                <a:solidFill>
                  <a:srgbClr val="000000"/>
                </a:solidFill>
                <a:latin typeface="Times New Roman"/>
                <a:ea typeface="標楷體"/>
              </a:rPr>
              <a:t>R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, except for possible addition or deletion of the origin or infinity</a:t>
            </a:r>
          </a:p>
        </p:txBody>
      </p:sp>
      <p:grpSp>
        <p:nvGrpSpPr>
          <p:cNvPr id="6" name="群組 5"/>
          <p:cNvGrpSpPr/>
          <p:nvPr/>
        </p:nvGrpSpPr>
        <p:grpSpPr>
          <a:xfrm>
            <a:off x="899592" y="5438370"/>
            <a:ext cx="5040560" cy="1076265"/>
            <a:chOff x="4155661" y="5252532"/>
            <a:chExt cx="4016739" cy="107626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矩形 7"/>
                <p:cNvSpPr/>
                <p:nvPr/>
              </p:nvSpPr>
              <p:spPr>
                <a:xfrm>
                  <a:off x="4155661" y="5301208"/>
                  <a:ext cx="4016739" cy="1027589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zh-TW" sz="2400" b="0" i="1" smtClean="0">
                            <a:latin typeface="Cambria Math"/>
                          </a:rPr>
                          <m:t>𝑥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zh-TW" sz="2400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altLang="zh-TW" sz="2400" i="1">
                                <a:latin typeface="Cambria Math"/>
                              </a:rPr>
                              <m:t>𝑛</m:t>
                            </m:r>
                            <m:r>
                              <a:rPr lang="en-US" altLang="zh-TW" sz="2400" b="0" i="1" smtClean="0">
                                <a:latin typeface="Cambria Math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TW" sz="2400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400" b="0" i="1" smtClean="0">
                                    <a:latin typeface="Cambria Math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altLang="zh-TW" sz="2400" b="0" i="1" smtClean="0">
                                    <a:latin typeface="Cambria Math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  <m:r>
                          <a:rPr lang="en-US" altLang="zh-TW" sz="2400" i="1" smtClean="0">
                            <a:latin typeface="Cambria Math"/>
                            <a:ea typeface="Cambria Math"/>
                          </a:rPr>
                          <m:t>↔</m:t>
                        </m:r>
                        <m:sSup>
                          <m:sSupPr>
                            <m:ctrlPr>
                              <a:rPr lang="en-US" altLang="zh-TW" sz="2400" i="1" smtClean="0">
                                <a:latin typeface="Cambria Math"/>
                                <a:ea typeface="Cambria Math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/>
                                <a:ea typeface="Cambria Math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/>
                                <a:ea typeface="Cambria Math"/>
                              </a:rPr>
                              <m:t>−</m:t>
                            </m:r>
                            <m:r>
                              <a:rPr lang="en-US" altLang="zh-TW" sz="2400" b="0" i="1" smtClean="0">
                                <a:latin typeface="Cambria Math"/>
                                <a:ea typeface="Cambria Math"/>
                              </a:rPr>
                              <m:t>𝑗</m:t>
                            </m:r>
                            <m:r>
                              <a:rPr lang="zh-TW" altLang="en-US" sz="2400" b="0" i="1" smtClean="0">
                                <a:latin typeface="Cambria Math"/>
                                <a:ea typeface="Cambria Math"/>
                              </a:rPr>
                              <m:t>𝜔</m:t>
                            </m:r>
                            <m:sSub>
                              <m:sSubPr>
                                <m:ctrlPr>
                                  <a:rPr lang="en-US" altLang="zh-TW" sz="2400" b="0" i="1" smtClean="0">
                                    <a:latin typeface="Cambria Math"/>
                                    <a:ea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400" b="0" i="1" smtClean="0">
                                    <a:latin typeface="Cambria Math"/>
                                    <a:ea typeface="Cambria Math"/>
                                  </a:rPr>
                                  <m:t> </m:t>
                                </m:r>
                                <m:r>
                                  <a:rPr lang="en-US" altLang="zh-TW" sz="2400" b="0" i="1" smtClean="0">
                                    <a:latin typeface="Cambria Math"/>
                                    <a:ea typeface="Cambria Math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altLang="zh-TW" sz="2400" b="0" i="1" smtClean="0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sub>
                            </m:sSub>
                          </m:sup>
                        </m:sSup>
                        <m:r>
                          <a:rPr lang="en-US" altLang="zh-TW" sz="2400" b="0" i="1" smtClean="0">
                            <a:latin typeface="Cambria Math"/>
                            <a:ea typeface="Cambria Math"/>
                          </a:rPr>
                          <m:t> </m:t>
                        </m:r>
                        <m:r>
                          <a:rPr lang="en-US" altLang="zh-TW" sz="2400" b="0" i="1" smtClean="0">
                            <a:latin typeface="Cambria Math"/>
                            <a:ea typeface="Cambria Math"/>
                          </a:rPr>
                          <m:t>𝑋</m:t>
                        </m:r>
                        <m:r>
                          <a:rPr lang="en-US" altLang="zh-TW" sz="2400" b="0" i="1" smtClean="0">
                            <a:latin typeface="Cambria Math"/>
                            <a:ea typeface="Cambria Math"/>
                          </a:rPr>
                          <m:t>(</m:t>
                        </m:r>
                        <m:sSup>
                          <m:sSupPr>
                            <m:ctrlPr>
                              <a:rPr lang="en-US" altLang="zh-TW" sz="2400" b="0" i="1" smtClean="0">
                                <a:latin typeface="Cambria Math"/>
                                <a:ea typeface="Cambria Math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/>
                                <a:ea typeface="Cambria Math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/>
                                <a:ea typeface="Cambria Math"/>
                              </a:rPr>
                              <m:t>𝑗</m:t>
                            </m:r>
                            <m:r>
                              <a:rPr lang="zh-TW" altLang="en-US" sz="2400" b="0" i="1" smtClean="0">
                                <a:latin typeface="Cambria Math"/>
                                <a:ea typeface="Cambria Math"/>
                              </a:rPr>
                              <m:t>𝜔</m:t>
                            </m:r>
                          </m:sup>
                        </m:sSup>
                        <m:r>
                          <a:rPr lang="en-US" altLang="zh-TW" sz="2400" b="0" i="1" smtClean="0">
                            <a:latin typeface="Cambria Math"/>
                            <a:ea typeface="Cambria Math"/>
                          </a:rPr>
                          <m:t>)</m:t>
                        </m:r>
                      </m:oMath>
                    </m:oMathPara>
                  </a14:m>
                  <a:endParaRPr lang="en-US" altLang="zh-TW" sz="2400" dirty="0" smtClean="0"/>
                </a:p>
                <a:p>
                  <a:pPr>
                    <a:lnSpc>
                      <a:spcPct val="150000"/>
                    </a:lnSpc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zh-TW" sz="2400" i="1">
                            <a:latin typeface="Cambria Math"/>
                          </a:rPr>
                          <m:t>𝑥</m:t>
                        </m:r>
                        <m:r>
                          <a:rPr lang="en-US" altLang="zh-TW" sz="2400" b="0" i="1" smtClean="0">
                            <a:latin typeface="Cambria Math"/>
                          </a:rPr>
                          <m:t>(</m:t>
                        </m:r>
                        <m:r>
                          <a:rPr lang="en-US" altLang="zh-TW" sz="2400" b="0" i="1" smtClean="0">
                            <a:latin typeface="Cambria Math"/>
                          </a:rPr>
                          <m:t>𝑡</m:t>
                        </m:r>
                        <m:r>
                          <a:rPr lang="en-US" altLang="zh-TW" sz="2400" b="0" i="1" smtClean="0">
                            <a:latin typeface="Cambria Math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TW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zh-TW" sz="2400" i="1">
                                <a:latin typeface="Cambria Math"/>
                              </a:rPr>
                              <m:t>0</m:t>
                            </m:r>
                          </m:sub>
                        </m:sSub>
                        <m:r>
                          <a:rPr lang="en-US" altLang="zh-TW" sz="2400" b="0" i="1" smtClean="0">
                            <a:latin typeface="Cambria Math"/>
                          </a:rPr>
                          <m:t>)</m:t>
                        </m:r>
                        <m:r>
                          <a:rPr lang="en-US" altLang="zh-TW" sz="2400" i="1">
                            <a:latin typeface="Cambria Math"/>
                            <a:ea typeface="Cambria Math"/>
                          </a:rPr>
                          <m:t>↔</m:t>
                        </m:r>
                        <m:sSup>
                          <m:sSupPr>
                            <m:ctrlPr>
                              <a:rPr lang="en-US" altLang="zh-TW" sz="2400" i="1">
                                <a:latin typeface="Cambria Math"/>
                                <a:ea typeface="Cambria Math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/>
                                <a:ea typeface="Cambria Math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/>
                                <a:ea typeface="Cambria Math"/>
                              </a:rPr>
                              <m:t>−</m:t>
                            </m:r>
                            <m:r>
                              <a:rPr lang="en-US" altLang="zh-TW" sz="2400" b="0" i="1" smtClean="0">
                                <a:latin typeface="Cambria Math"/>
                                <a:ea typeface="Cambria Math"/>
                              </a:rPr>
                              <m:t>𝑠</m:t>
                            </m:r>
                            <m:sSub>
                              <m:sSubPr>
                                <m:ctrlPr>
                                  <a:rPr lang="en-US" altLang="zh-TW" sz="2400" i="1">
                                    <a:latin typeface="Cambria Math"/>
                                    <a:ea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400" i="1">
                                    <a:latin typeface="Cambria Math"/>
                                    <a:ea typeface="Cambria Math"/>
                                  </a:rPr>
                                  <m:t> </m:t>
                                </m:r>
                                <m:r>
                                  <a:rPr lang="en-US" altLang="zh-TW" sz="2400" b="0" i="1" smtClean="0">
                                    <a:latin typeface="Cambria Math"/>
                                    <a:ea typeface="Cambria Math"/>
                                  </a:rPr>
                                  <m:t> </m:t>
                                </m:r>
                                <m:r>
                                  <a:rPr lang="en-US" altLang="zh-TW" sz="2400" b="0" i="1" smtClean="0">
                                    <a:latin typeface="Cambria Math"/>
                                    <a:ea typeface="Cambria Math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altLang="zh-TW" sz="2400" i="1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sub>
                            </m:sSub>
                          </m:sup>
                        </m:sSup>
                        <m:r>
                          <a:rPr lang="en-US" altLang="zh-TW" sz="2400" i="1">
                            <a:latin typeface="Cambria Math"/>
                            <a:ea typeface="Cambria Math"/>
                          </a:rPr>
                          <m:t> </m:t>
                        </m:r>
                        <m:r>
                          <a:rPr lang="en-US" altLang="zh-TW" sz="2400" i="1">
                            <a:latin typeface="Cambria Math"/>
                            <a:ea typeface="Cambria Math"/>
                          </a:rPr>
                          <m:t>𝑋</m:t>
                        </m:r>
                        <m:r>
                          <a:rPr lang="en-US" altLang="zh-TW" sz="2400" i="1">
                            <a:latin typeface="Cambria Math"/>
                            <a:ea typeface="Cambria Math"/>
                          </a:rPr>
                          <m:t>(</m:t>
                        </m:r>
                        <m:r>
                          <a:rPr lang="en-US" altLang="zh-TW" sz="2400" b="0" i="1" smtClean="0">
                            <a:latin typeface="Cambria Math"/>
                            <a:ea typeface="Cambria Math"/>
                          </a:rPr>
                          <m:t>𝑠</m:t>
                        </m:r>
                        <m:r>
                          <a:rPr lang="en-US" altLang="zh-TW" sz="2400" i="1">
                            <a:latin typeface="Cambria Math"/>
                            <a:ea typeface="Cambria Math"/>
                          </a:rPr>
                          <m:t>)</m:t>
                        </m:r>
                      </m:oMath>
                    </m:oMathPara>
                  </a14:m>
                  <a:endParaRPr lang="en-US" altLang="zh-TW" sz="2400" dirty="0"/>
                </a:p>
              </p:txBody>
            </p:sp>
          </mc:Choice>
          <mc:Fallback xmlns="">
            <p:sp>
              <p:nvSpPr>
                <p:cNvPr id="8" name="矩形 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55661" y="5301208"/>
                  <a:ext cx="4016739" cy="1027589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矩形 8"/>
            <p:cNvSpPr/>
            <p:nvPr/>
          </p:nvSpPr>
          <p:spPr>
            <a:xfrm>
              <a:off x="5539884" y="5252532"/>
              <a:ext cx="545068" cy="46166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>
              <a:spAutoFit/>
            </a:bodyPr>
            <a:lstStyle/>
            <a:p>
              <a:pPr marL="457200" algn="ctr">
                <a:spcBef>
                  <a:spcPts val="600"/>
                </a:spcBef>
              </a:pPr>
              <a:endParaRPr lang="zh-TW" altLang="en-US" sz="2400" b="1" i="1" dirty="0">
                <a:solidFill>
                  <a:srgbClr val="002060"/>
                </a:solidFill>
                <a:latin typeface="Times New Roman" pitchFamily="18" charset="0"/>
                <a:ea typeface="新細明體" charset="-120"/>
                <a:cs typeface="Times New Roman" pitchFamily="18" charset="0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5484251" y="5769712"/>
              <a:ext cx="430317" cy="46166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>
              <a:spAutoFit/>
            </a:bodyPr>
            <a:lstStyle/>
            <a:p>
              <a:pPr marL="457200" algn="ctr">
                <a:spcBef>
                  <a:spcPts val="600"/>
                </a:spcBef>
              </a:pPr>
              <a:endParaRPr lang="zh-TW" altLang="en-US" sz="2400" b="1" i="1" dirty="0">
                <a:solidFill>
                  <a:srgbClr val="002060"/>
                </a:solidFill>
                <a:latin typeface="Times New Roman" pitchFamily="18" charset="0"/>
                <a:ea typeface="新細明體" charset="-120"/>
                <a:cs typeface="Times New Roman" pitchFamily="18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矩形 1"/>
          <p:cNvSpPr>
            <a:spLocks noChangeArrowheads="1"/>
          </p:cNvSpPr>
          <p:nvPr/>
        </p:nvSpPr>
        <p:spPr bwMode="auto">
          <a:xfrm>
            <a:off x="-1588" y="260350"/>
            <a:ext cx="9144001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>
              <a:buSzPct val="70000"/>
              <a:buFont typeface="Wingdings" pitchFamily="2" charset="2"/>
              <a:buChar char="l"/>
            </a:pPr>
            <a:r>
              <a:rPr kumimoji="0" lang="fr-FR" altLang="zh-TW" sz="3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Scaling in z-domain</a:t>
            </a:r>
            <a:endParaRPr kumimoji="0" lang="zh-TW" altLang="zh-TW" sz="3000" i="1" baseline="-2500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55299" name="物件 2"/>
          <p:cNvGraphicFramePr>
            <a:graphicFrameLocks noChangeAspect="1"/>
          </p:cNvGraphicFramePr>
          <p:nvPr/>
        </p:nvGraphicFramePr>
        <p:xfrm>
          <a:off x="827088" y="833438"/>
          <a:ext cx="6635750" cy="1330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988" name="方程式" r:id="rId3" imgW="2565400" imgH="558800" progId="Equation.3">
                  <p:embed/>
                </p:oleObj>
              </mc:Choice>
              <mc:Fallback>
                <p:oleObj name="方程式" r:id="rId3" imgW="2565400" imgH="558800" progId="Equation.3">
                  <p:embed/>
                  <p:pic>
                    <p:nvPicPr>
                      <p:cNvPr id="0" name="物件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088" y="833438"/>
                        <a:ext cx="6635750" cy="1330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字方塊 3"/>
          <p:cNvSpPr txBox="1"/>
          <p:nvPr/>
        </p:nvSpPr>
        <p:spPr>
          <a:xfrm>
            <a:off x="0" y="2349500"/>
            <a:ext cx="9144000" cy="11080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1371600" lvl="1" indent="-457200" fontAlgn="auto">
              <a:spcBef>
                <a:spcPts val="1200"/>
              </a:spcBef>
              <a:spcAft>
                <a:spcPts val="0"/>
              </a:spcAft>
              <a:buSzPct val="100000"/>
              <a:buFont typeface="Arial" pitchFamily="34" charset="0"/>
              <a:buChar char="–"/>
              <a:defRPr/>
            </a:pP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Pole/zero at  </a:t>
            </a:r>
            <a:r>
              <a:rPr kumimoji="0" lang="en-US" altLang="zh-TW" sz="2800" i="1" kern="100" dirty="0">
                <a:solidFill>
                  <a:srgbClr val="000000"/>
                </a:solidFill>
                <a:latin typeface="Times New Roman"/>
                <a:ea typeface="標楷體"/>
              </a:rPr>
              <a:t>z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 = </a:t>
            </a:r>
            <a:r>
              <a:rPr kumimoji="0" lang="en-US" altLang="zh-TW" sz="2800" i="1" kern="100" dirty="0">
                <a:solidFill>
                  <a:srgbClr val="000000"/>
                </a:solidFill>
                <a:latin typeface="Times New Roman"/>
                <a:ea typeface="標楷體"/>
              </a:rPr>
              <a:t>a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 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  <a:sym typeface="Wingdings" pitchFamily="2" charset="2"/>
              </a:rPr>
              <a:t> shifted to  </a:t>
            </a:r>
            <a:r>
              <a:rPr kumimoji="0" lang="en-US" altLang="zh-TW" sz="2800" i="1" kern="100" dirty="0">
                <a:solidFill>
                  <a:srgbClr val="000000"/>
                </a:solidFill>
                <a:latin typeface="Times New Roman"/>
                <a:ea typeface="標楷體"/>
                <a:sym typeface="Wingdings" pitchFamily="2" charset="2"/>
              </a:rPr>
              <a:t>z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  <a:sym typeface="Wingdings" pitchFamily="2" charset="2"/>
              </a:rPr>
              <a:t> = </a:t>
            </a:r>
            <a:r>
              <a:rPr kumimoji="0" lang="en-US" altLang="zh-TW" sz="2800" i="1" kern="100" dirty="0">
                <a:solidFill>
                  <a:srgbClr val="000000"/>
                </a:solidFill>
                <a:latin typeface="Times New Roman"/>
                <a:ea typeface="標楷體"/>
                <a:sym typeface="Wingdings" pitchFamily="2" charset="2"/>
              </a:rPr>
              <a:t>z</a:t>
            </a:r>
            <a:r>
              <a:rPr kumimoji="0" lang="en-US" altLang="zh-TW" sz="2800" kern="100" baseline="-25000" dirty="0">
                <a:solidFill>
                  <a:srgbClr val="000000"/>
                </a:solidFill>
                <a:latin typeface="Times New Roman"/>
                <a:ea typeface="標楷體"/>
                <a:sym typeface="Wingdings" pitchFamily="2" charset="2"/>
              </a:rPr>
              <a:t>0</a:t>
            </a:r>
            <a:r>
              <a:rPr kumimoji="0" lang="en-US" altLang="zh-TW" sz="2800" i="1" kern="100" dirty="0">
                <a:solidFill>
                  <a:srgbClr val="000000"/>
                </a:solidFill>
                <a:latin typeface="Times New Roman"/>
                <a:ea typeface="標楷體"/>
                <a:sym typeface="Wingdings" pitchFamily="2" charset="2"/>
              </a:rPr>
              <a:t>a</a:t>
            </a:r>
          </a:p>
          <a:p>
            <a:pPr marL="1371600" lvl="1" indent="-457200" fontAlgn="auto">
              <a:spcBef>
                <a:spcPts val="1200"/>
              </a:spcBef>
              <a:spcAft>
                <a:spcPts val="0"/>
              </a:spcAft>
              <a:buSzPct val="100000"/>
              <a:buFont typeface="Arial" pitchFamily="34" charset="0"/>
              <a:buChar char="–"/>
              <a:defRPr/>
            </a:pP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  <a:sym typeface="Wingdings" pitchFamily="2" charset="2"/>
              </a:rPr>
              <a:t>  </a:t>
            </a:r>
          </a:p>
        </p:txBody>
      </p:sp>
      <p:sp>
        <p:nvSpPr>
          <p:cNvPr id="55301" name="矩形 4"/>
          <p:cNvSpPr>
            <a:spLocks noChangeArrowheads="1"/>
          </p:cNvSpPr>
          <p:nvPr/>
        </p:nvSpPr>
        <p:spPr bwMode="auto">
          <a:xfrm>
            <a:off x="0" y="5013325"/>
            <a:ext cx="91440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2087563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lvl="2" eaLnBrk="1" hangingPunct="1">
              <a:buSzPct val="70000"/>
            </a:pPr>
            <a:r>
              <a:rPr kumimoji="0" lang="en-US" altLang="zh-TW" sz="24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See Fig. 10.15, p.769 of text</a:t>
            </a:r>
          </a:p>
        </p:txBody>
      </p:sp>
      <p:graphicFrame>
        <p:nvGraphicFramePr>
          <p:cNvPr id="55302" name="物件 5"/>
          <p:cNvGraphicFramePr>
            <a:graphicFrameLocks noChangeAspect="1"/>
          </p:cNvGraphicFramePr>
          <p:nvPr/>
        </p:nvGraphicFramePr>
        <p:xfrm>
          <a:off x="1976438" y="3660775"/>
          <a:ext cx="4173537" cy="544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989" name="方程式" r:id="rId5" imgW="1612900" imgH="228600" progId="Equation.3">
                  <p:embed/>
                </p:oleObj>
              </mc:Choice>
              <mc:Fallback>
                <p:oleObj name="方程式" r:id="rId5" imgW="1612900" imgH="228600" progId="Equation.3">
                  <p:embed/>
                  <p:pic>
                    <p:nvPicPr>
                      <p:cNvPr id="0" name="物件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76438" y="3660775"/>
                        <a:ext cx="4173537" cy="544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303" name="物件 6"/>
          <p:cNvGraphicFramePr>
            <a:graphicFrameLocks noChangeAspect="1"/>
          </p:cNvGraphicFramePr>
          <p:nvPr/>
        </p:nvGraphicFramePr>
        <p:xfrm>
          <a:off x="1344613" y="2924175"/>
          <a:ext cx="1479550" cy="574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990" name="方程式" r:id="rId7" imgW="571252" imgH="241195" progId="Equation.3">
                  <p:embed/>
                </p:oleObj>
              </mc:Choice>
              <mc:Fallback>
                <p:oleObj name="方程式" r:id="rId7" imgW="571252" imgH="241195" progId="Equation.3">
                  <p:embed/>
                  <p:pic>
                    <p:nvPicPr>
                      <p:cNvPr id="0" name="物件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44613" y="2924175"/>
                        <a:ext cx="1479550" cy="574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文字方塊 7"/>
          <p:cNvSpPr txBox="1"/>
          <p:nvPr/>
        </p:nvSpPr>
        <p:spPr>
          <a:xfrm>
            <a:off x="0" y="4365625"/>
            <a:ext cx="9144000" cy="5222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2088000" lvl="1" fontAlgn="auto">
              <a:spcBef>
                <a:spcPts val="1200"/>
              </a:spcBef>
              <a:spcAft>
                <a:spcPts val="0"/>
              </a:spcAft>
              <a:buSzPct val="100000"/>
              <a:defRPr/>
            </a:pP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rotation in </a:t>
            </a:r>
            <a:r>
              <a:rPr kumimoji="0" lang="en-US" altLang="zh-TW" sz="2800" i="1" kern="100" dirty="0">
                <a:solidFill>
                  <a:srgbClr val="000000"/>
                </a:solidFill>
                <a:latin typeface="Times New Roman"/>
                <a:ea typeface="標楷體"/>
              </a:rPr>
              <a:t>z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-plane by 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  <a:sym typeface="Wingdings" pitchFamily="2" charset="2"/>
              </a:rPr>
              <a:t> </a:t>
            </a:r>
            <a:r>
              <a:rPr kumimoji="0" lang="el-GR" altLang="zh-TW" sz="2800" i="1" kern="100" dirty="0">
                <a:solidFill>
                  <a:srgbClr val="000000"/>
                </a:solidFill>
                <a:latin typeface="Times New Roman" pitchFamily="18" charset="0"/>
                <a:ea typeface="標楷體"/>
                <a:cs typeface="Times New Roman" pitchFamily="18" charset="0"/>
                <a:sym typeface="Wingdings" pitchFamily="2" charset="2"/>
              </a:rPr>
              <a:t>ω</a:t>
            </a:r>
            <a:r>
              <a:rPr kumimoji="0" lang="en-US" altLang="zh-TW" sz="2800" kern="100" baseline="-25000" dirty="0">
                <a:solidFill>
                  <a:srgbClr val="000000"/>
                </a:solidFill>
                <a:latin typeface="Times New Roman"/>
                <a:ea typeface="標楷體"/>
                <a:sym typeface="Wingdings" pitchFamily="2" charset="2"/>
              </a:rPr>
              <a:t>0</a:t>
            </a:r>
            <a:endParaRPr kumimoji="0" lang="en-US" altLang="zh-TW" sz="2800" i="1" kern="100" dirty="0">
              <a:solidFill>
                <a:srgbClr val="000000"/>
              </a:solidFill>
              <a:latin typeface="Times New Roman"/>
              <a:ea typeface="標楷體"/>
              <a:sym typeface="Wingdings" pitchFamily="2" charset="2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0" y="5634038"/>
            <a:ext cx="9144000" cy="5222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1371600" lvl="1" indent="-457200" fontAlgn="auto">
              <a:spcBef>
                <a:spcPts val="1200"/>
              </a:spcBef>
              <a:spcAft>
                <a:spcPts val="0"/>
              </a:spcAft>
              <a:buSzPct val="100000"/>
              <a:buFont typeface="Arial" pitchFamily="34" charset="0"/>
              <a:buChar char="–"/>
              <a:defRPr/>
            </a:pP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  <a:sym typeface="Wingdings" pitchFamily="2" charset="2"/>
              </a:rPr>
              <a:t>  </a:t>
            </a:r>
          </a:p>
        </p:txBody>
      </p:sp>
      <p:graphicFrame>
        <p:nvGraphicFramePr>
          <p:cNvPr id="55306" name="物件 9"/>
          <p:cNvGraphicFramePr>
            <a:graphicFrameLocks noChangeAspect="1"/>
          </p:cNvGraphicFramePr>
          <p:nvPr/>
        </p:nvGraphicFramePr>
        <p:xfrm>
          <a:off x="1376363" y="5626100"/>
          <a:ext cx="1709737" cy="574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991" name="方程式" r:id="rId9" imgW="660113" imgH="241195" progId="Equation.3">
                  <p:embed/>
                </p:oleObj>
              </mc:Choice>
              <mc:Fallback>
                <p:oleObj name="方程式" r:id="rId9" imgW="660113" imgH="241195" progId="Equation.3">
                  <p:embed/>
                  <p:pic>
                    <p:nvPicPr>
                      <p:cNvPr id="0" name="物件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6363" y="5626100"/>
                        <a:ext cx="1709737" cy="574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文字方塊 10"/>
          <p:cNvSpPr txBox="1"/>
          <p:nvPr/>
        </p:nvSpPr>
        <p:spPr>
          <a:xfrm>
            <a:off x="0" y="6165850"/>
            <a:ext cx="9144000" cy="5222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1371600" lvl="1" fontAlgn="auto">
              <a:spcBef>
                <a:spcPts val="1200"/>
              </a:spcBef>
              <a:spcAft>
                <a:spcPts val="0"/>
              </a:spcAft>
              <a:buSzPct val="100000"/>
              <a:defRPr/>
            </a:pP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pole/zero rotation by </a:t>
            </a:r>
            <a:r>
              <a:rPr kumimoji="0" lang="el-GR" altLang="zh-TW" sz="2800" i="1" kern="100" dirty="0">
                <a:solidFill>
                  <a:srgbClr val="000000"/>
                </a:solidFill>
                <a:latin typeface="Times New Roman" pitchFamily="18" charset="0"/>
                <a:ea typeface="標楷體"/>
                <a:cs typeface="Times New Roman" pitchFamily="18" charset="0"/>
                <a:sym typeface="Wingdings" pitchFamily="2" charset="2"/>
              </a:rPr>
              <a:t>ω</a:t>
            </a:r>
            <a:r>
              <a:rPr kumimoji="0" lang="en-US" altLang="zh-TW" sz="2800" kern="100" baseline="-25000" dirty="0">
                <a:solidFill>
                  <a:srgbClr val="000000"/>
                </a:solidFill>
                <a:latin typeface="Times New Roman"/>
                <a:ea typeface="標楷體"/>
                <a:sym typeface="Wingdings" pitchFamily="2" charset="2"/>
              </a:rPr>
              <a:t>0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  <a:sym typeface="Wingdings" pitchFamily="2" charset="2"/>
              </a:rPr>
              <a:t> and scaled by  </a:t>
            </a:r>
            <a:r>
              <a:rPr kumimoji="0" lang="en-US" altLang="zh-TW" sz="2800" i="1" kern="100" dirty="0">
                <a:solidFill>
                  <a:srgbClr val="000000"/>
                </a:solidFill>
                <a:latin typeface="Times New Roman"/>
                <a:ea typeface="標楷體"/>
                <a:sym typeface="Wingdings" pitchFamily="2" charset="2"/>
              </a:rPr>
              <a:t>r</a:t>
            </a:r>
            <a:r>
              <a:rPr kumimoji="0" lang="en-US" altLang="zh-TW" sz="2800" kern="100" baseline="-25000" dirty="0">
                <a:solidFill>
                  <a:srgbClr val="000000"/>
                </a:solidFill>
                <a:latin typeface="Times New Roman"/>
                <a:ea typeface="標楷體"/>
                <a:sym typeface="Wingdings" pitchFamily="2" charset="2"/>
              </a:rPr>
              <a:t>0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3" name="矩形 2"/>
          <p:cNvSpPr>
            <a:spLocks noChangeArrowheads="1"/>
          </p:cNvSpPr>
          <p:nvPr/>
        </p:nvSpPr>
        <p:spPr bwMode="auto">
          <a:xfrm>
            <a:off x="0" y="188913"/>
            <a:ext cx="9144000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4572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>
              <a:lnSpc>
                <a:spcPct val="150000"/>
              </a:lnSpc>
              <a:buSzPct val="70000"/>
            </a:pPr>
            <a:r>
              <a:rPr kumimoji="0" lang="en-US" altLang="zh-TW" sz="4000" b="1" u="sng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Scaling in Z-domain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8044" y="4490412"/>
            <a:ext cx="2707538" cy="225491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/>
              <p:cNvSpPr txBox="1"/>
              <p:nvPr/>
            </p:nvSpPr>
            <p:spPr>
              <a:xfrm>
                <a:off x="539552" y="1108820"/>
                <a:ext cx="5616624" cy="9139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zh-TW" altLang="zh-TW" sz="2200" i="1" smtClean="0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altLang="zh-TW" sz="2200" b="0" i="1" smtClean="0">
                              <a:latin typeface="Cambria Math"/>
                            </a:rPr>
                            <m:t>𝑧</m:t>
                          </m:r>
                        </m:e>
                        <m:sub>
                          <m:r>
                            <a:rPr lang="en-US" altLang="zh-TW" sz="2200" b="0" i="1" smtClean="0">
                              <a:latin typeface="Cambria Math"/>
                            </a:rPr>
                            <m:t>0</m:t>
                          </m:r>
                        </m:sub>
                        <m:sup>
                          <m:r>
                            <a:rPr lang="en-US" altLang="zh-TW" sz="2200" i="1">
                              <a:latin typeface="Cambria Math"/>
                            </a:rPr>
                            <m:t>𝑛</m:t>
                          </m:r>
                        </m:sup>
                      </m:sSubSup>
                      <m:r>
                        <a:rPr lang="en-US" altLang="zh-TW" sz="2200" b="0" i="1" smtClean="0">
                          <a:latin typeface="Cambria Math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22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TW" sz="2200" b="0" i="1" smtClean="0">
                              <a:latin typeface="Cambria Math"/>
                            </a:rPr>
                            <m:t>𝑛</m:t>
                          </m:r>
                        </m:e>
                      </m:d>
                      <m:r>
                        <a:rPr lang="en-US" altLang="zh-TW" sz="2200" b="0" i="1" smtClean="0">
                          <a:latin typeface="Cambria Math"/>
                          <a:ea typeface="Cambria Math"/>
                        </a:rPr>
                        <m:t>↔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sz="2200" b="0" i="1" smtClean="0">
                              <a:latin typeface="Cambria Math"/>
                              <a:ea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TW" sz="2200" b="0" i="1" smtClean="0">
                              <a:latin typeface="Cambria Math"/>
                              <a:ea typeface="Cambria Math"/>
                            </a:rPr>
                            <m:t>𝑛</m:t>
                          </m:r>
                        </m:sub>
                        <m:sup/>
                        <m:e>
                          <m:d>
                            <m:dPr>
                              <m:ctrlPr>
                                <a:rPr lang="en-US" altLang="zh-TW" sz="2200" b="0" i="1" smtClean="0"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zh-TW" altLang="zh-TW" sz="2200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TW" sz="2200" i="1">
                                      <a:latin typeface="Cambria Math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zh-TW" sz="2200" i="1">
                                      <a:latin typeface="Cambria Math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en-US" altLang="zh-TW" sz="2200" i="1">
                                      <a:latin typeface="Cambria Math"/>
                                    </a:rPr>
                                    <m:t>𝑛</m:t>
                                  </m:r>
                                </m:sup>
                              </m:sSubSup>
                              <m:r>
                                <a:rPr lang="en-US" altLang="zh-TW" sz="2200" b="0" i="1" smtClean="0">
                                  <a:latin typeface="Cambria Math"/>
                                </a:rPr>
                                <m:t>𝑥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TW" sz="2200" b="0" i="1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200" b="0" i="1" smtClean="0">
                                      <a:latin typeface="Cambria Math"/>
                                    </a:rPr>
                                    <m:t>𝑛</m:t>
                                  </m:r>
                                </m:e>
                              </m:d>
                            </m:e>
                          </m:d>
                          <m:sSup>
                            <m:sSupPr>
                              <m:ctrlPr>
                                <a:rPr lang="en-US" altLang="zh-TW" sz="2200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TW" sz="2200" i="1">
                                  <a:latin typeface="Cambria Math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altLang="zh-TW" sz="2200" i="1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altLang="zh-TW" sz="2200" i="1">
                                  <a:latin typeface="Cambria Math"/>
                                </a:rPr>
                                <m:t>𝑛</m:t>
                              </m:r>
                            </m:sup>
                          </m:sSup>
                        </m:e>
                      </m:nary>
                      <m:r>
                        <a:rPr lang="en-US" altLang="zh-TW" sz="2200" b="0" i="1" smtClean="0">
                          <a:latin typeface="Cambria Math"/>
                          <a:ea typeface="Cambria Math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sz="2200" b="0" i="1" smtClean="0">
                              <a:latin typeface="Cambria Math"/>
                              <a:ea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TW" sz="2200" b="0" i="1" smtClean="0">
                              <a:latin typeface="Cambria Math"/>
                              <a:ea typeface="Cambria Math"/>
                            </a:rPr>
                            <m:t>𝑛</m:t>
                          </m:r>
                        </m:sub>
                        <m:sup/>
                        <m:e>
                          <m:r>
                            <a:rPr lang="en-US" altLang="zh-TW" sz="2200" b="0" i="1" smtClean="0">
                              <a:latin typeface="Cambria Math"/>
                              <a:ea typeface="Cambria Math"/>
                            </a:rPr>
                            <m:t>𝑥</m:t>
                          </m:r>
                          <m:r>
                            <a:rPr lang="en-US" altLang="zh-TW" sz="2200" b="0" i="1" smtClean="0">
                              <a:latin typeface="Cambria Math"/>
                              <a:ea typeface="Cambria Math"/>
                            </a:rPr>
                            <m:t>[</m:t>
                          </m:r>
                          <m:r>
                            <a:rPr lang="en-US" altLang="zh-TW" sz="2200" b="0" i="1" smtClean="0">
                              <a:latin typeface="Cambria Math"/>
                              <a:ea typeface="Cambria Math"/>
                            </a:rPr>
                            <m:t>𝑛</m:t>
                          </m:r>
                          <m:r>
                            <a:rPr lang="en-US" altLang="zh-TW" sz="2200" b="0" i="1" smtClean="0">
                              <a:latin typeface="Cambria Math"/>
                              <a:ea typeface="Cambria Math"/>
                            </a:rPr>
                            <m:t>]</m:t>
                          </m:r>
                        </m:e>
                      </m:nary>
                      <m:sSup>
                        <m:sSupPr>
                          <m:ctrlPr>
                            <a:rPr lang="en-US" altLang="zh-TW" sz="2200" b="0" i="1" smtClean="0">
                              <a:latin typeface="Cambria Math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US" altLang="zh-TW" sz="2200" b="0" i="1" smtClean="0">
                              <a:latin typeface="Cambria Math"/>
                              <a:ea typeface="Cambria Math"/>
                            </a:rPr>
                            <m:t>(</m:t>
                          </m:r>
                          <m:box>
                            <m:boxPr>
                              <m:ctrlPr>
                                <a:rPr lang="en-US" altLang="zh-TW" sz="2200" b="0" i="1" smtClean="0">
                                  <a:latin typeface="Cambria Math"/>
                                  <a:ea typeface="Cambria Math"/>
                                </a:rPr>
                              </m:ctrlPr>
                            </m:boxPr>
                            <m:e>
                              <m:argPr>
                                <m:argSz m:val="-1"/>
                              </m:argPr>
                              <m:f>
                                <m:fPr>
                                  <m:ctrlPr>
                                    <a:rPr lang="en-US" altLang="zh-TW" sz="2200" b="0" i="1" smtClean="0">
                                      <a:latin typeface="Cambria Math"/>
                                      <a:ea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TW" sz="2200" b="0" i="1" smtClean="0">
                                      <a:latin typeface="Cambria Math"/>
                                      <a:ea typeface="Cambria Math"/>
                                    </a:rPr>
                                    <m:t>𝑧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altLang="zh-TW" sz="2200" b="0" i="1" smtClean="0"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200" b="0" i="1" smtClean="0">
                                          <a:latin typeface="Cambria Math"/>
                                          <a:ea typeface="Cambria Math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altLang="zh-TW" sz="2200" b="0" i="1" smtClean="0">
                                          <a:latin typeface="Cambria Math"/>
                                          <a:ea typeface="Cambria Math"/>
                                        </a:rPr>
                                        <m:t>0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box>
                          <m:r>
                            <a:rPr lang="en-US" altLang="zh-TW" sz="2200" b="0" i="1" smtClean="0">
                              <a:latin typeface="Cambria Math"/>
                              <a:ea typeface="Cambria Math"/>
                            </a:rPr>
                            <m:t>)</m:t>
                          </m:r>
                        </m:e>
                        <m:sup>
                          <m:r>
                            <a:rPr lang="en-US" altLang="zh-TW" sz="2200" b="0" i="1" smtClean="0">
                              <a:latin typeface="Cambria Math"/>
                              <a:ea typeface="Cambria Math"/>
                            </a:rPr>
                            <m:t>−</m:t>
                          </m:r>
                          <m:r>
                            <a:rPr lang="en-US" altLang="zh-TW" sz="2200" b="0" i="1" smtClean="0">
                              <a:latin typeface="Cambria Math"/>
                              <a:ea typeface="Cambria Math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zh-TW" altLang="en-US" sz="2200" dirty="0"/>
              </a:p>
            </p:txBody>
          </p:sp>
        </mc:Choice>
        <mc:Fallback xmlns="">
          <p:sp>
            <p:nvSpPr>
              <p:cNvPr id="3" name="文字方塊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1108820"/>
                <a:ext cx="5616624" cy="913905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矩形 2"/>
          <p:cNvSpPr>
            <a:spLocks noChangeArrowheads="1"/>
          </p:cNvSpPr>
          <p:nvPr/>
        </p:nvSpPr>
        <p:spPr bwMode="auto">
          <a:xfrm>
            <a:off x="0" y="1988840"/>
            <a:ext cx="9144000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4572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>
              <a:lnSpc>
                <a:spcPct val="150000"/>
              </a:lnSpc>
              <a:buSzPct val="70000"/>
            </a:pPr>
            <a:r>
              <a:rPr kumimoji="0" lang="en-US" altLang="zh-TW" sz="4000" b="1" u="sng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Shift in frequency domain</a:t>
            </a:r>
            <a:endParaRPr kumimoji="0" lang="en-US" altLang="zh-TW" sz="4000" b="1" u="sng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539552" y="3237868"/>
                <a:ext cx="3488398" cy="11424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200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TW" sz="2200" b="0" i="1" smtClean="0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altLang="zh-TW" sz="2200" b="0" i="1" smtClean="0">
                              <a:latin typeface="Cambria Math"/>
                            </a:rPr>
                            <m:t>𝑗</m:t>
                          </m:r>
                          <m:sSub>
                            <m:sSubPr>
                              <m:ctrlPr>
                                <a:rPr lang="en-US" altLang="zh-TW" sz="22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zh-TW" altLang="en-US" sz="2200" b="0" i="1" smtClean="0">
                                  <a:latin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zh-TW" sz="2200" b="0" i="1" smtClean="0"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TW" sz="2200" b="0" i="1" smtClean="0">
                              <a:latin typeface="Cambria Math"/>
                            </a:rPr>
                            <m:t>𝑛</m:t>
                          </m:r>
                        </m:sup>
                      </m:sSup>
                      <m:r>
                        <a:rPr lang="en-US" altLang="zh-TW" sz="2200" b="0" i="1" smtClean="0">
                          <a:latin typeface="Cambria Math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22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TW" sz="2200" b="0" i="1" smtClean="0">
                              <a:latin typeface="Cambria Math"/>
                            </a:rPr>
                            <m:t>𝑛</m:t>
                          </m:r>
                        </m:e>
                      </m:d>
                      <m:r>
                        <a:rPr lang="en-US" altLang="zh-TW" sz="2200" b="0" i="1" smtClean="0">
                          <a:latin typeface="Cambria Math"/>
                          <a:ea typeface="Cambria Math"/>
                        </a:rPr>
                        <m:t>↔</m:t>
                      </m:r>
                      <m:r>
                        <a:rPr lang="en-US" altLang="zh-TW" sz="2200" b="0" i="1" smtClean="0">
                          <a:latin typeface="Cambria Math"/>
                          <a:ea typeface="Cambria Math"/>
                        </a:rPr>
                        <m:t>𝑋</m:t>
                      </m:r>
                      <m:r>
                        <a:rPr lang="en-US" altLang="zh-TW" sz="2200" b="0" i="1" smtClean="0">
                          <a:latin typeface="Cambria Math"/>
                          <a:ea typeface="Cambria Math"/>
                        </a:rPr>
                        <m:t>( </m:t>
                      </m:r>
                      <m:sSup>
                        <m:sSupPr>
                          <m:ctrlPr>
                            <a:rPr lang="en-US" altLang="zh-TW" sz="22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TW" sz="2200" i="1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altLang="zh-TW" sz="2200" i="1">
                              <a:latin typeface="Cambria Math"/>
                            </a:rPr>
                            <m:t>𝑗</m:t>
                          </m:r>
                          <m:d>
                            <m:dPr>
                              <m:ctrlPr>
                                <a:rPr lang="en-US" altLang="zh-TW" sz="22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zh-TW" altLang="en-US" sz="2200" b="0" i="1" smtClean="0">
                                  <a:latin typeface="Cambria Math"/>
                                </a:rPr>
                                <m:t>𝜔</m:t>
                              </m:r>
                              <m:r>
                                <a:rPr lang="en-US" altLang="zh-TW" sz="2200" b="0" i="1" smtClean="0">
                                  <a:latin typeface="Cambria Math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TW" sz="22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sz="2200" i="1">
                                      <a:latin typeface="Cambria Math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zh-TW" sz="2200" i="1">
                                      <a:latin typeface="Cambria Math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sup>
                      </m:sSup>
                      <m:r>
                        <a:rPr lang="en-US" altLang="zh-TW" sz="2200" b="0" i="1" smtClean="0">
                          <a:latin typeface="Cambria Math"/>
                        </a:rPr>
                        <m:t> </m:t>
                      </m:r>
                      <m:r>
                        <a:rPr lang="en-US" altLang="zh-TW" sz="2200" b="0" i="1" smtClean="0">
                          <a:latin typeface="Cambria Math"/>
                          <a:ea typeface="Cambria Math"/>
                        </a:rPr>
                        <m:t>)</m:t>
                      </m:r>
                    </m:oMath>
                  </m:oMathPara>
                </a14:m>
                <a:endParaRPr lang="en-US" altLang="zh-TW" sz="2200" dirty="0" smtClean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2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TW" sz="2200" i="1">
                              <a:latin typeface="Cambria Math"/>
                            </a:rPr>
                            <m:t>𝑒</m:t>
                          </m:r>
                        </m:e>
                        <m:sup>
                          <m:sSub>
                            <m:sSubPr>
                              <m:ctrlPr>
                                <a:rPr lang="en-US" altLang="zh-TW" sz="22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TW" sz="2200" b="0" i="1" smtClean="0">
                                  <a:latin typeface="Cambria Math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200" i="1"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TW" sz="2200" b="0" i="1" smtClean="0">
                              <a:latin typeface="Cambria Math"/>
                            </a:rPr>
                            <m:t>𝑡</m:t>
                          </m:r>
                        </m:sup>
                      </m:sSup>
                      <m:r>
                        <a:rPr lang="en-US" altLang="zh-TW" sz="2200" i="1">
                          <a:latin typeface="Cambria Math"/>
                        </a:rPr>
                        <m:t>𝑥</m:t>
                      </m:r>
                      <m:r>
                        <a:rPr lang="en-US" altLang="zh-TW" sz="2200" b="0" i="1" smtClean="0">
                          <a:latin typeface="Cambria Math"/>
                        </a:rPr>
                        <m:t>(</m:t>
                      </m:r>
                      <m:r>
                        <a:rPr lang="en-US" altLang="zh-TW" sz="2200" b="0" i="1" smtClean="0">
                          <a:latin typeface="Cambria Math"/>
                        </a:rPr>
                        <m:t>𝑡</m:t>
                      </m:r>
                      <m:r>
                        <a:rPr lang="en-US" altLang="zh-TW" sz="2200" b="0" i="1" smtClean="0">
                          <a:latin typeface="Cambria Math"/>
                        </a:rPr>
                        <m:t>)↔</m:t>
                      </m:r>
                      <m:r>
                        <a:rPr lang="en-US" altLang="zh-TW" sz="2200" b="0" i="1" smtClean="0">
                          <a:latin typeface="Cambria Math"/>
                          <a:ea typeface="Cambria Math"/>
                        </a:rPr>
                        <m:t>𝑋</m:t>
                      </m:r>
                      <m:r>
                        <a:rPr lang="en-US" altLang="zh-TW" sz="2200" b="0" i="1" smtClean="0">
                          <a:latin typeface="Cambria Math"/>
                          <a:ea typeface="Cambria Math"/>
                        </a:rPr>
                        <m:t>( </m:t>
                      </m:r>
                      <m:r>
                        <a:rPr lang="en-US" altLang="zh-TW" sz="2200" b="0" i="1" smtClean="0">
                          <a:latin typeface="Cambria Math"/>
                          <a:ea typeface="Cambria Math"/>
                        </a:rPr>
                        <m:t>𝑠</m:t>
                      </m:r>
                      <m:r>
                        <a:rPr lang="en-US" altLang="zh-TW" sz="2200" b="0" i="1" smtClean="0">
                          <a:latin typeface="Cambria Math"/>
                          <a:ea typeface="Cambria Math"/>
                        </a:rPr>
                        <m:t>−</m:t>
                      </m:r>
                      <m:sSub>
                        <m:sSubPr>
                          <m:ctrlPr>
                            <a:rPr lang="en-US" altLang="zh-TW" sz="22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2200" i="1">
                              <a:latin typeface="Cambria Math"/>
                            </a:rPr>
                            <m:t>𝑠</m:t>
                          </m:r>
                        </m:e>
                        <m:sub>
                          <m:r>
                            <a:rPr lang="en-US" altLang="zh-TW" sz="2200" i="1"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en-US" altLang="zh-TW" sz="2200" b="0" i="1" smtClean="0">
                          <a:latin typeface="Cambria Math"/>
                        </a:rPr>
                        <m:t> </m:t>
                      </m:r>
                      <m:r>
                        <a:rPr lang="en-US" altLang="zh-TW" sz="2200" b="0" i="1" smtClean="0">
                          <a:latin typeface="Cambria Math"/>
                          <a:ea typeface="Cambria Math"/>
                        </a:rPr>
                        <m:t>)</m:t>
                      </m:r>
                    </m:oMath>
                  </m:oMathPara>
                </a14:m>
                <a:endParaRPr lang="zh-TW" altLang="en-US" sz="2200" dirty="0"/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3237868"/>
                <a:ext cx="3488398" cy="1142429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矩形 7"/>
          <p:cNvSpPr/>
          <p:nvPr/>
        </p:nvSpPr>
        <p:spPr>
          <a:xfrm>
            <a:off x="2582356" y="3346090"/>
            <a:ext cx="1080000" cy="4616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marL="457200" algn="ctr">
              <a:spcBef>
                <a:spcPts val="600"/>
              </a:spcBef>
            </a:pPr>
            <a:endParaRPr lang="zh-TW" altLang="en-US" sz="2400" b="1" i="1" dirty="0">
              <a:solidFill>
                <a:srgbClr val="002060"/>
              </a:solidFill>
              <a:latin typeface="Times New Roman" pitchFamily="18" charset="0"/>
              <a:ea typeface="新細明體" charset="-120"/>
              <a:cs typeface="Times New Roman" pitchFamily="18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2341888" y="3929628"/>
            <a:ext cx="792000" cy="396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marL="457200" algn="ctr">
              <a:spcBef>
                <a:spcPts val="600"/>
              </a:spcBef>
            </a:pPr>
            <a:endParaRPr lang="zh-TW" altLang="en-US" sz="2400" b="1" i="1" dirty="0">
              <a:solidFill>
                <a:srgbClr val="002060"/>
              </a:solidFill>
              <a:latin typeface="Times New Roman" pitchFamily="18" charset="0"/>
              <a:ea typeface="新細明體" charset="-12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4283968" y="3147774"/>
                <a:ext cx="1368152" cy="6412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box>
                        <m:boxPr>
                          <m:ctrlPr>
                            <a:rPr lang="zh-TW" altLang="en-US" sz="220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altLang="zh-TW" sz="220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altLang="zh-TW" sz="2200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𝑟</m:t>
                              </m:r>
                              <m:sSup>
                                <m:sSupPr>
                                  <m:ctrlPr>
                                    <a:rPr lang="en-US" altLang="zh-TW" sz="2200" b="0" i="1" smtClean="0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200" b="0" i="1" smtClean="0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altLang="zh-TW" sz="2200" b="0" i="1" smtClean="0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𝑗</m:t>
                                  </m:r>
                                  <m:r>
                                    <a:rPr lang="zh-TW" altLang="en-US" sz="2200" b="0" i="1" smtClean="0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𝜔</m:t>
                                  </m:r>
                                </m:sup>
                              </m:sSup>
                            </m:num>
                            <m:den>
                              <m:sSub>
                                <m:sSubPr>
                                  <m:ctrlPr>
                                    <a:rPr lang="en-US" altLang="zh-TW" sz="2200" i="1" smtClean="0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200" b="0" i="1" smtClean="0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zh-TW" sz="2200" b="0" i="1" smtClean="0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0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altLang="zh-TW" sz="2200" i="1" smtClean="0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200" b="0" i="1" smtClean="0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altLang="zh-TW" sz="2200" b="0" i="1" smtClean="0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𝑗</m:t>
                                  </m:r>
                                  <m:sSub>
                                    <m:sSubPr>
                                      <m:ctrlPr>
                                        <a:rPr lang="en-US" altLang="zh-TW" sz="22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TW" altLang="en-US" sz="22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altLang="zh-TW" sz="22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/>
                                        </a:rPr>
                                        <m:t>0</m:t>
                                      </m:r>
                                    </m:sub>
                                  </m:sSub>
                                </m:sup>
                              </m:sSup>
                            </m:den>
                          </m:f>
                          <m:r>
                            <a:rPr lang="en-US" altLang="zh-TW" sz="22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=</m:t>
                          </m:r>
                          <m:box>
                            <m:boxPr>
                              <m:ctrlPr>
                                <a:rPr lang="en-US" altLang="zh-TW" sz="2200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</m:ctrlPr>
                            </m:boxPr>
                            <m:e>
                              <m:argPr>
                                <m:argSz m:val="-1"/>
                              </m:argPr>
                              <m:f>
                                <m:fPr>
                                  <m:ctrlPr>
                                    <a:rPr lang="en-US" altLang="zh-TW" sz="2200" b="0" i="1" smtClean="0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TW" sz="2200" b="0" i="1" smtClean="0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𝑧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altLang="zh-TW" sz="22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2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altLang="zh-TW" sz="22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/>
                                        </a:rPr>
                                        <m:t>0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box>
                        </m:e>
                      </m:box>
                    </m:oMath>
                  </m:oMathPara>
                </a14:m>
                <a:endParaRPr lang="zh-TW" altLang="en-US" sz="2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3968" y="3147774"/>
                <a:ext cx="1368152" cy="641266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直線單箭頭接點 4"/>
          <p:cNvCxnSpPr/>
          <p:nvPr/>
        </p:nvCxnSpPr>
        <p:spPr>
          <a:xfrm>
            <a:off x="3717144" y="3387164"/>
            <a:ext cx="621612" cy="108744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3834016" y="3945055"/>
                <a:ext cx="2322160" cy="5640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20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TW" sz="22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𝑒</m:t>
                          </m:r>
                        </m:e>
                        <m:sup>
                          <m:sSub>
                            <m:sSubPr>
                              <m:ctrlPr>
                                <a:rPr lang="en-US" altLang="zh-TW" sz="2200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TW" sz="2200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(</m:t>
                              </m:r>
                              <m:r>
                                <a:rPr lang="en-US" altLang="zh-TW" sz="2200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𝑠</m:t>
                              </m:r>
                              <m:r>
                                <a:rPr lang="en-US" altLang="zh-TW" sz="2200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altLang="zh-TW" sz="2200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200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TW" sz="22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)</m:t>
                          </m:r>
                        </m:sup>
                      </m:sSup>
                      <m:r>
                        <a:rPr lang="en-US" altLang="zh-TW" sz="22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=</m:t>
                      </m:r>
                      <m:box>
                        <m:boxPr>
                          <m:ctrlPr>
                            <a:rPr lang="en-US" altLang="zh-TW" sz="22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altLang="zh-TW" sz="2200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altLang="zh-TW" sz="2200" b="0" i="1" smtClean="0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200" b="0" i="1" smtClean="0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altLang="zh-TW" sz="2200" b="0" i="1" smtClean="0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𝑠</m:t>
                                  </m:r>
                                </m:sup>
                              </m:sSup>
                            </m:num>
                            <m:den>
                              <m:sSup>
                                <m:sSupPr>
                                  <m:ctrlPr>
                                    <a:rPr lang="en-US" altLang="zh-TW" sz="2200" b="0" i="1" smtClean="0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200" b="0" i="1" smtClean="0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en-US" altLang="zh-TW" sz="22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2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altLang="zh-TW" sz="22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/>
                                        </a:rPr>
                                        <m:t>0</m:t>
                                      </m:r>
                                    </m:sub>
                                  </m:sSub>
                                </m:sup>
                              </m:sSup>
                            </m:den>
                          </m:f>
                        </m:e>
                      </m:box>
                      <m:r>
                        <a:rPr lang="en-US" altLang="zh-TW" sz="22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=</m:t>
                      </m:r>
                      <m:box>
                        <m:boxPr>
                          <m:ctrlPr>
                            <a:rPr lang="en-US" altLang="zh-TW" sz="22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altLang="zh-TW" sz="2200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altLang="zh-TW" sz="2200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𝑧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altLang="zh-TW" sz="2200" b="0" i="1" smtClean="0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200" b="0" i="1" smtClean="0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zh-TW" sz="2200" b="0" i="1" smtClean="0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0</m:t>
                                  </m:r>
                                </m:sub>
                              </m:sSub>
                            </m:den>
                          </m:f>
                        </m:e>
                      </m:box>
                    </m:oMath>
                  </m:oMathPara>
                </a14:m>
                <a:endParaRPr lang="zh-TW" altLang="en-US" sz="2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4016" y="3945055"/>
                <a:ext cx="2322160" cy="564065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矩形 2"/>
          <p:cNvSpPr>
            <a:spLocks noChangeArrowheads="1"/>
          </p:cNvSpPr>
          <p:nvPr/>
        </p:nvSpPr>
        <p:spPr bwMode="auto">
          <a:xfrm>
            <a:off x="0" y="188823"/>
            <a:ext cx="9144000" cy="9050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457200" eaLnBrk="0" hangingPunct="0">
              <a:spcBef>
                <a:spcPct val="20000"/>
              </a:spcBef>
              <a:buFont typeface="Arial" charset="0"/>
              <a:buChar char="•"/>
              <a:tabLst>
                <a:tab pos="533400" algn="l"/>
              </a:tabLst>
              <a:defRPr sz="32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tabLst>
                <a:tab pos="533400" algn="l"/>
              </a:tabLst>
              <a:defRPr sz="28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tabLst>
                <a:tab pos="533400" algn="l"/>
              </a:tabLst>
              <a:defRPr sz="24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SzPct val="70000"/>
              <a:buNone/>
            </a:pPr>
            <a:r>
              <a:rPr kumimoji="0" lang="en-US" altLang="zh-TW" sz="4000" b="1" u="sng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Shift in </a:t>
            </a:r>
            <a:r>
              <a:rPr kumimoji="0" lang="en-US" altLang="zh-TW" sz="4000" b="1" i="1" u="sng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</a:t>
            </a:r>
            <a:r>
              <a:rPr kumimoji="0" lang="en-US" altLang="zh-TW" sz="4000" b="1" u="sng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-plane</a:t>
            </a:r>
            <a:r>
              <a:rPr kumimoji="0" lang="en-US" altLang="zh-TW" sz="40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kumimoji="0" lang="en-US" altLang="zh-TW" sz="26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kumimoji="0" lang="en-US" altLang="zh-TW" sz="26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p.33 of 9.0</a:t>
            </a:r>
            <a:r>
              <a:rPr kumimoji="0" lang="en-US" altLang="zh-TW" sz="26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endParaRPr kumimoji="0" lang="en-US" altLang="zh-TW" sz="26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5843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1844675"/>
            <a:ext cx="7837488" cy="3346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 2"/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2555776" y="1619508"/>
            <a:ext cx="526939" cy="400110"/>
          </a:xfrm>
          <a:prstGeom prst="rect">
            <a:avLst/>
          </a:prstGeom>
          <a:blipFill rotWithShape="1">
            <a:blip r:embed="rId3"/>
            <a:stretch>
              <a:fillRect b="-13846"/>
            </a:stretch>
          </a:blipFill>
        </p:spPr>
        <p:txBody>
          <a:bodyPr/>
          <a:lstStyle/>
          <a:p>
            <a:r>
              <a:rPr lang="zh-TW" altLang="en-US">
                <a:noFill/>
              </a:rPr>
              <a:t> </a:t>
            </a:r>
          </a:p>
        </p:txBody>
      </p:sp>
      <p:sp>
        <p:nvSpPr>
          <p:cNvPr id="4" name="矩形 3"/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2987824" y="2492896"/>
            <a:ext cx="474361" cy="400110"/>
          </a:xfrm>
          <a:prstGeom prst="rect">
            <a:avLst/>
          </a:prstGeom>
          <a:blipFill rotWithShape="1">
            <a:blip r:embed="rId4"/>
            <a:stretch>
              <a:fillRect/>
            </a:stretch>
          </a:blipFill>
        </p:spPr>
        <p:txBody>
          <a:bodyPr/>
          <a:lstStyle/>
          <a:p>
            <a:r>
              <a:rPr lang="zh-TW" altLang="en-US">
                <a:noFill/>
              </a:rPr>
              <a:t> </a:t>
            </a:r>
          </a:p>
        </p:txBody>
      </p:sp>
      <p:sp>
        <p:nvSpPr>
          <p:cNvPr id="5" name="矩形 4"/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3791864" y="3429000"/>
            <a:ext cx="399340" cy="400110"/>
          </a:xfrm>
          <a:prstGeom prst="rect">
            <a:avLst/>
          </a:prstGeom>
          <a:blipFill rotWithShape="1">
            <a:blip r:embed="rId5"/>
            <a:stretch>
              <a:fillRect/>
            </a:stretch>
          </a:blipFill>
        </p:spPr>
        <p:txBody>
          <a:bodyPr/>
          <a:lstStyle/>
          <a:p>
            <a:r>
              <a:rPr lang="zh-TW" altLang="en-US">
                <a:noFill/>
              </a:rPr>
              <a:t> </a:t>
            </a:r>
          </a:p>
        </p:txBody>
      </p:sp>
      <p:sp>
        <p:nvSpPr>
          <p:cNvPr id="8" name="矩形 7"/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8087928" y="4077072"/>
            <a:ext cx="399340" cy="400110"/>
          </a:xfrm>
          <a:prstGeom prst="rect">
            <a:avLst/>
          </a:prstGeom>
          <a:blipFill rotWithShape="1">
            <a:blip r:embed="rId6"/>
            <a:stretch>
              <a:fillRect/>
            </a:stretch>
          </a:blipFill>
        </p:spPr>
        <p:txBody>
          <a:bodyPr/>
          <a:lstStyle/>
          <a:p>
            <a:r>
              <a:rPr lang="zh-TW" altLang="en-US">
                <a:noFill/>
              </a:rPr>
              <a:t> </a:t>
            </a:r>
          </a:p>
        </p:txBody>
      </p:sp>
      <p:sp>
        <p:nvSpPr>
          <p:cNvPr id="9" name="矩形 8"/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7973089" y="2677562"/>
            <a:ext cx="526939" cy="400110"/>
          </a:xfrm>
          <a:prstGeom prst="rect">
            <a:avLst/>
          </a:prstGeom>
          <a:blipFill rotWithShape="1">
            <a:blip r:embed="rId7"/>
            <a:stretch>
              <a:fillRect b="-12121"/>
            </a:stretch>
          </a:blipFill>
        </p:spPr>
        <p:txBody>
          <a:bodyPr/>
          <a:lstStyle/>
          <a:p>
            <a:r>
              <a:rPr lang="zh-TW" altLang="en-US">
                <a:noFill/>
              </a:rPr>
              <a:t> </a:t>
            </a:r>
          </a:p>
        </p:txBody>
      </p:sp>
      <p:sp>
        <p:nvSpPr>
          <p:cNvPr id="7" name="矩形 6"/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6868698" y="2297648"/>
            <a:ext cx="547971" cy="400110"/>
          </a:xfrm>
          <a:prstGeom prst="rect">
            <a:avLst/>
          </a:prstGeom>
          <a:blipFill rotWithShape="1">
            <a:blip r:embed="rId8"/>
            <a:stretch>
              <a:fillRect/>
            </a:stretch>
          </a:blipFill>
        </p:spPr>
        <p:txBody>
          <a:bodyPr/>
          <a:lstStyle/>
          <a:p>
            <a:r>
              <a:rPr lang="zh-TW" altLang="en-US">
                <a:noFill/>
              </a:rPr>
              <a:t> 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字方塊 1"/>
              <p:cNvSpPr txBox="1"/>
              <p:nvPr/>
            </p:nvSpPr>
            <p:spPr>
              <a:xfrm>
                <a:off x="2870096" y="3883908"/>
                <a:ext cx="908819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200" b="0" i="1" smtClean="0">
                          <a:latin typeface="Cambria Math"/>
                        </a:rPr>
                        <m:t>𝑅𝑒</m:t>
                      </m:r>
                      <m:r>
                        <a:rPr lang="en-US" altLang="zh-TW" sz="2200" b="0" i="1" smtClean="0">
                          <a:latin typeface="Cambria Math"/>
                        </a:rPr>
                        <m:t>[</m:t>
                      </m:r>
                      <m:sSub>
                        <m:sSubPr>
                          <m:ctrlPr>
                            <a:rPr lang="en-US" altLang="zh-TW" sz="22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2200" b="0" i="1" smtClean="0">
                              <a:latin typeface="Cambria Math"/>
                            </a:rPr>
                            <m:t>𝑠</m:t>
                          </m:r>
                        </m:e>
                        <m:sub>
                          <m:r>
                            <a:rPr lang="en-US" altLang="zh-TW" sz="2200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en-US" altLang="zh-TW" sz="2200" b="0" i="1" smtClean="0">
                          <a:latin typeface="Cambria Math"/>
                        </a:rPr>
                        <m:t>]</m:t>
                      </m:r>
                    </m:oMath>
                  </m:oMathPara>
                </a14:m>
                <a:endParaRPr lang="zh-TW" altLang="en-US" sz="2200" dirty="0"/>
              </a:p>
            </p:txBody>
          </p:sp>
        </mc:Choice>
        <mc:Fallback xmlns="">
          <p:sp>
            <p:nvSpPr>
              <p:cNvPr id="2" name="文字方塊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0096" y="3883908"/>
                <a:ext cx="908819" cy="430887"/>
              </a:xfrm>
              <a:prstGeom prst="rect">
                <a:avLst/>
              </a:prstGeom>
              <a:blipFill rotWithShape="1">
                <a:blip r:embed="rId12"/>
                <a:stretch>
                  <a:fillRect l="-671" r="-10067" b="-1549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/>
              <p:cNvSpPr txBox="1"/>
              <p:nvPr/>
            </p:nvSpPr>
            <p:spPr>
              <a:xfrm>
                <a:off x="5414744" y="1234852"/>
                <a:ext cx="1621512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6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2600" b="0" i="1" smtClean="0">
                              <a:latin typeface="Cambria Math"/>
                            </a:rPr>
                            <m:t>𝑠</m:t>
                          </m:r>
                        </m:e>
                        <m:sub>
                          <m:r>
                            <a:rPr lang="en-US" altLang="zh-TW" sz="2600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en-US" altLang="zh-TW" sz="2600" b="0" i="1" smtClean="0">
                          <a:latin typeface="Cambria Math"/>
                        </a:rPr>
                        <m:t>=</m:t>
                      </m:r>
                      <m:r>
                        <a:rPr lang="en-US" altLang="zh-TW" sz="2600" b="0" i="1" smtClean="0">
                          <a:latin typeface="Cambria Math"/>
                        </a:rPr>
                        <m:t>𝑗</m:t>
                      </m:r>
                      <m:sSub>
                        <m:sSubPr>
                          <m:ctrlPr>
                            <a:rPr lang="en-US" altLang="zh-TW" sz="26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TW" altLang="en-US" sz="2600" b="0" i="1" smtClean="0">
                              <a:latin typeface="Cambria Math"/>
                            </a:rPr>
                            <m:t>𝜔</m:t>
                          </m:r>
                        </m:e>
                        <m:sub>
                          <m:r>
                            <a:rPr lang="en-US" altLang="zh-TW" sz="2600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TW" altLang="en-US" sz="2600" dirty="0"/>
              </a:p>
            </p:txBody>
          </p:sp>
        </mc:Choice>
        <mc:Fallback xmlns="">
          <p:sp>
            <p:nvSpPr>
              <p:cNvPr id="16" name="文字方塊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4744" y="1234852"/>
                <a:ext cx="1621512" cy="492443"/>
              </a:xfrm>
              <a:prstGeom prst="rect">
                <a:avLst/>
              </a:prstGeom>
              <a:blipFill rotWithShape="1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/>
              <p:cNvSpPr txBox="1"/>
              <p:nvPr/>
            </p:nvSpPr>
            <p:spPr>
              <a:xfrm>
                <a:off x="5168572" y="2148096"/>
                <a:ext cx="1707684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altLang="zh-TW" sz="220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TW" sz="2200" b="0" i="1" smtClean="0">
                              <a:latin typeface="Cambria Math"/>
                            </a:rPr>
                            <m:t>𝑋</m:t>
                          </m:r>
                          <m:r>
                            <a:rPr lang="en-US" altLang="zh-TW" sz="2200" b="0" i="1" smtClean="0">
                              <a:latin typeface="Cambria Math"/>
                            </a:rPr>
                            <m:t>(</m:t>
                          </m:r>
                          <m:r>
                            <a:rPr lang="zh-TW" altLang="en-US" sz="2200" b="0" i="1" smtClean="0">
                              <a:latin typeface="Cambria Math"/>
                            </a:rPr>
                            <m:t>𝜎</m:t>
                          </m:r>
                          <m:r>
                            <a:rPr lang="en-US" altLang="zh-TW" sz="2200" b="0" i="1" smtClean="0">
                              <a:latin typeface="Cambria Math"/>
                            </a:rPr>
                            <m:t>+</m:t>
                          </m:r>
                          <m:r>
                            <a:rPr lang="en-US" altLang="zh-TW" sz="2200" b="0" i="1" smtClean="0">
                              <a:latin typeface="Cambria Math"/>
                            </a:rPr>
                            <m:t>𝑗</m:t>
                          </m:r>
                          <m:r>
                            <a:rPr lang="zh-TW" altLang="en-US" sz="2200" b="0" i="1" smtClean="0">
                              <a:latin typeface="Cambria Math"/>
                            </a:rPr>
                            <m:t>𝜔</m:t>
                          </m:r>
                          <m:r>
                            <a:rPr lang="en-US" altLang="zh-TW" sz="2200" b="0" i="1" smtClean="0">
                              <a:latin typeface="Cambria Math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zh-TW" altLang="en-US" sz="2200" dirty="0"/>
              </a:p>
            </p:txBody>
          </p:sp>
        </mc:Choice>
        <mc:Fallback xmlns="">
          <p:sp>
            <p:nvSpPr>
              <p:cNvPr id="15" name="文字方塊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8572" y="2148096"/>
                <a:ext cx="1707684" cy="430887"/>
              </a:xfrm>
              <a:prstGeom prst="rect">
                <a:avLst/>
              </a:prstGeom>
              <a:blipFill rotWithShape="1">
                <a:blip r:embed="rId14"/>
                <a:stretch>
                  <a:fillRect b="-1549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/>
              <p:cNvSpPr txBox="1"/>
              <p:nvPr/>
            </p:nvSpPr>
            <p:spPr>
              <a:xfrm>
                <a:off x="7183924" y="1917993"/>
                <a:ext cx="2068596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altLang="zh-TW" sz="220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TW" sz="22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𝑋</m:t>
                          </m:r>
                          <m:r>
                            <a:rPr lang="en-US" altLang="zh-TW" sz="22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(</m:t>
                          </m:r>
                          <m:r>
                            <a:rPr lang="en-US" altLang="zh-TW" sz="22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𝑗</m:t>
                          </m:r>
                          <m:d>
                            <m:dPr>
                              <m:ctrlPr>
                                <a:rPr lang="en-US" altLang="zh-TW" sz="22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zh-TW" altLang="en-US" sz="22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𝜔</m:t>
                              </m:r>
                              <m:r>
                                <a:rPr lang="en-US" altLang="zh-TW" sz="22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TW" sz="2200" b="0" i="1" smtClean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sz="2200" b="0" i="1" smtClean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zh-TW" sz="2200" b="0" i="1" smtClean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TW" sz="22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zh-TW" altLang="en-US" sz="22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7" name="文字方塊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3924" y="1917993"/>
                <a:ext cx="2068596" cy="430887"/>
              </a:xfrm>
              <a:prstGeom prst="rect">
                <a:avLst/>
              </a:prstGeom>
              <a:blipFill rotWithShape="1">
                <a:blip r:embed="rId15"/>
                <a:stretch>
                  <a:fillRect b="-1714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/>
              <p:cNvSpPr txBox="1"/>
              <p:nvPr/>
            </p:nvSpPr>
            <p:spPr>
              <a:xfrm>
                <a:off x="4223212" y="4299838"/>
                <a:ext cx="1152128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altLang="zh-TW" sz="220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TW" sz="2200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𝑋</m:t>
                          </m:r>
                          <m:r>
                            <a:rPr lang="en-US" altLang="zh-TW" sz="2200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(</m:t>
                          </m:r>
                          <m:r>
                            <a:rPr lang="en-US" altLang="zh-TW" sz="2200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𝑗</m:t>
                          </m:r>
                          <m:r>
                            <a:rPr lang="zh-TW" altLang="en-US" sz="2200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𝜔</m:t>
                          </m:r>
                          <m:r>
                            <a:rPr lang="en-US" altLang="zh-TW" sz="2200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zh-TW" altLang="en-US" sz="22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8" name="文字方塊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3212" y="4299838"/>
                <a:ext cx="1152128" cy="430887"/>
              </a:xfrm>
              <a:prstGeom prst="rect">
                <a:avLst/>
              </a:prstGeom>
              <a:blipFill rotWithShape="1">
                <a:blip r:embed="rId16"/>
                <a:stretch>
                  <a:fillRect b="-1549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6409820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70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765175"/>
            <a:ext cx="8601075" cy="5256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9" name="矩形 2"/>
          <p:cNvSpPr>
            <a:spLocks noChangeArrowheads="1"/>
          </p:cNvSpPr>
          <p:nvPr/>
        </p:nvSpPr>
        <p:spPr bwMode="auto">
          <a:xfrm>
            <a:off x="0" y="188913"/>
            <a:ext cx="9144000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4572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>
              <a:lnSpc>
                <a:spcPct val="150000"/>
              </a:lnSpc>
              <a:buSzPct val="70000"/>
            </a:pPr>
            <a:r>
              <a:rPr kumimoji="0" lang="en-US" altLang="zh-TW" sz="4000" b="1" u="sng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Time Reversal</a:t>
            </a:r>
          </a:p>
        </p:txBody>
      </p:sp>
      <p:graphicFrame>
        <p:nvGraphicFramePr>
          <p:cNvPr id="2" name="物件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81839864"/>
              </p:ext>
            </p:extLst>
          </p:nvPr>
        </p:nvGraphicFramePr>
        <p:xfrm>
          <a:off x="539552" y="1150888"/>
          <a:ext cx="5608320" cy="1168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561" name="方程式" r:id="rId3" imgW="2438400" imgH="508000" progId="Equation.3">
                  <p:embed/>
                </p:oleObj>
              </mc:Choice>
              <mc:Fallback>
                <p:oleObj name="方程式" r:id="rId3" imgW="2438400" imgH="508000" progId="Equation.3">
                  <p:embed/>
                  <p:pic>
                    <p:nvPicPr>
                      <p:cNvPr id="0" name="物件 3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552" y="1150888"/>
                        <a:ext cx="5608320" cy="1168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" name="群組 4"/>
          <p:cNvGrpSpPr>
            <a:grpSpLocks noChangeAspect="1"/>
          </p:cNvGrpSpPr>
          <p:nvPr/>
        </p:nvGrpSpPr>
        <p:grpSpPr>
          <a:xfrm>
            <a:off x="467544" y="2590919"/>
            <a:ext cx="8110430" cy="1702177"/>
            <a:chOff x="611559" y="2348880"/>
            <a:chExt cx="6758692" cy="141848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文字方塊 2"/>
                <p:cNvSpPr txBox="1"/>
                <p:nvPr/>
              </p:nvSpPr>
              <p:spPr>
                <a:xfrm>
                  <a:off x="611559" y="2773377"/>
                  <a:ext cx="5779308" cy="95047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14:m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/>
                        </a:rPr>
                        <m:t>𝑥</m:t>
                      </m:r>
                      <m:r>
                        <a:rPr lang="en-US" altLang="zh-TW" sz="2400" b="0" i="1" smtClean="0">
                          <a:latin typeface="Cambria Math"/>
                        </a:rPr>
                        <m:t>[−3]</m:t>
                      </m:r>
                    </m:oMath>
                  </a14:m>
                  <a:r>
                    <a:rPr lang="zh-TW" altLang="en-US" sz="2400" dirty="0" smtClean="0"/>
                    <a:t>   </a:t>
                  </a:r>
                  <a14:m>
                    <m:oMath xmlns:m="http://schemas.openxmlformats.org/officeDocument/2006/math">
                      <m:r>
                        <a:rPr lang="en-US" altLang="zh-TW" sz="2400" i="1">
                          <a:latin typeface="Cambria Math"/>
                        </a:rPr>
                        <m:t>𝑥</m:t>
                      </m:r>
                      <m:r>
                        <a:rPr lang="en-US" altLang="zh-TW" sz="2400" i="1">
                          <a:latin typeface="Cambria Math"/>
                        </a:rPr>
                        <m:t>[−2]</m:t>
                      </m:r>
                    </m:oMath>
                  </a14:m>
                  <a:r>
                    <a:rPr lang="zh-TW" altLang="en-US" sz="2400" dirty="0" smtClean="0"/>
                    <a:t>    </a:t>
                  </a:r>
                  <a14:m>
                    <m:oMath xmlns:m="http://schemas.openxmlformats.org/officeDocument/2006/math">
                      <m:r>
                        <a:rPr lang="en-US" altLang="zh-TW" sz="2400" i="1">
                          <a:latin typeface="Cambria Math"/>
                        </a:rPr>
                        <m:t>𝑥</m:t>
                      </m:r>
                      <m:r>
                        <a:rPr lang="en-US" altLang="zh-TW" sz="2400" i="1">
                          <a:latin typeface="Cambria Math"/>
                        </a:rPr>
                        <m:t>[−1]</m:t>
                      </m:r>
                    </m:oMath>
                  </a14:m>
                  <a:r>
                    <a:rPr lang="zh-TW" altLang="en-US" sz="2400" dirty="0" smtClean="0"/>
                    <a:t>    </a:t>
                  </a:r>
                  <a14:m>
                    <m:oMath xmlns:m="http://schemas.openxmlformats.org/officeDocument/2006/math">
                      <m:r>
                        <a:rPr lang="en-US" altLang="zh-TW" sz="2400" i="1">
                          <a:latin typeface="Cambria Math"/>
                        </a:rPr>
                        <m:t>𝑥</m:t>
                      </m:r>
                      <m:r>
                        <a:rPr lang="en-US" altLang="zh-TW" sz="2400" i="1">
                          <a:latin typeface="Cambria Math"/>
                        </a:rPr>
                        <m:t>[0]</m:t>
                      </m:r>
                    </m:oMath>
                  </a14:m>
                  <a:r>
                    <a:rPr lang="zh-TW" altLang="en-US" sz="2400" dirty="0" smtClean="0"/>
                    <a:t>   </a:t>
                  </a:r>
                  <a14:m>
                    <m:oMath xmlns:m="http://schemas.openxmlformats.org/officeDocument/2006/math">
                      <m:r>
                        <a:rPr lang="en-US" altLang="zh-TW" sz="2400" i="1">
                          <a:latin typeface="Cambria Math"/>
                        </a:rPr>
                        <m:t>𝑥</m:t>
                      </m:r>
                      <m:r>
                        <a:rPr lang="en-US" altLang="zh-TW" sz="2400" i="1">
                          <a:latin typeface="Cambria Math"/>
                        </a:rPr>
                        <m:t>[1]</m:t>
                      </m:r>
                    </m:oMath>
                  </a14:m>
                  <a:r>
                    <a:rPr lang="zh-TW" altLang="en-US" sz="2400" dirty="0" smtClean="0"/>
                    <a:t>    </a:t>
                  </a:r>
                  <a14:m>
                    <m:oMath xmlns:m="http://schemas.openxmlformats.org/officeDocument/2006/math">
                      <m:r>
                        <a:rPr lang="en-US" altLang="zh-TW" sz="2400" i="1">
                          <a:latin typeface="Cambria Math"/>
                        </a:rPr>
                        <m:t>𝑥</m:t>
                      </m:r>
                      <m:r>
                        <a:rPr lang="en-US" altLang="zh-TW" sz="2400" i="1">
                          <a:latin typeface="Cambria Math"/>
                        </a:rPr>
                        <m:t>[2]</m:t>
                      </m:r>
                    </m:oMath>
                  </a14:m>
                  <a:r>
                    <a:rPr lang="zh-TW" altLang="en-US" sz="2400" dirty="0" smtClean="0"/>
                    <a:t>      </a:t>
                  </a:r>
                  <a14:m>
                    <m:oMath xmlns:m="http://schemas.openxmlformats.org/officeDocument/2006/math">
                      <m:r>
                        <a:rPr lang="en-US" altLang="zh-TW" sz="2400" i="1">
                          <a:latin typeface="Cambria Math"/>
                        </a:rPr>
                        <m:t>𝑥</m:t>
                      </m:r>
                      <m:r>
                        <a:rPr lang="en-US" altLang="zh-TW" sz="2400" i="1">
                          <a:latin typeface="Cambria Math"/>
                        </a:rPr>
                        <m:t>[3]</m:t>
                      </m:r>
                    </m:oMath>
                  </a14:m>
                  <a:r>
                    <a:rPr lang="zh-TW" altLang="en-US" sz="2400" dirty="0"/>
                    <a:t> </a:t>
                  </a:r>
                </a:p>
                <a:p>
                  <a:pPr>
                    <a:lnSpc>
                      <a:spcPct val="150000"/>
                    </a:lnSpc>
                  </a:pPr>
                  <a:r>
                    <a:rPr lang="zh-TW" altLang="en-US" sz="2400" dirty="0" smtClean="0"/>
                    <a:t>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/>
                            </a:rPr>
                            <m:t>𝑧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/>
                            </a:rPr>
                            <m:t>3</m:t>
                          </m:r>
                        </m:sup>
                      </m:sSup>
                    </m:oMath>
                  </a14:m>
                  <a:r>
                    <a:rPr lang="zh-TW" altLang="en-US" sz="2400" dirty="0" smtClean="0"/>
                    <a:t>            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/>
                            </a:rPr>
                            <m:t>𝑧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</m:oMath>
                  </a14:m>
                  <a:r>
                    <a:rPr lang="zh-TW" altLang="en-US" sz="2400" dirty="0" smtClean="0"/>
                    <a:t>          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/>
                            </a:rPr>
                            <m:t>𝑧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/>
                            </a:rPr>
                            <m:t>1</m:t>
                          </m:r>
                        </m:sup>
                      </m:sSup>
                    </m:oMath>
                  </a14:m>
                  <a:r>
                    <a:rPr lang="zh-TW" altLang="en-US" sz="2400" dirty="0" smtClean="0"/>
                    <a:t>         </a:t>
                  </a:r>
                  <a:r>
                    <a:rPr lang="en-US" altLang="zh-TW" sz="2400" dirty="0" smtClean="0"/>
                    <a:t>1       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/>
                            </a:rPr>
                            <m:t>𝑧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/>
                            </a:rPr>
                            <m:t>−1</m:t>
                          </m:r>
                        </m:sup>
                      </m:sSup>
                    </m:oMath>
                  </a14:m>
                  <a:r>
                    <a:rPr lang="zh-TW" altLang="en-US" sz="2400" dirty="0" smtClean="0"/>
                    <a:t>     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/>
                            </a:rPr>
                            <m:t>𝑧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/>
                            </a:rPr>
                            <m:t>−2</m:t>
                          </m:r>
                        </m:sup>
                      </m:sSup>
                    </m:oMath>
                  </a14:m>
                  <a:r>
                    <a:rPr lang="zh-TW" altLang="en-US" sz="2400" dirty="0" smtClean="0"/>
                    <a:t>     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/>
                            </a:rPr>
                            <m:t>𝑧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/>
                            </a:rPr>
                            <m:t>−</m:t>
                          </m:r>
                          <m:r>
                            <a:rPr lang="en-US" altLang="zh-TW" sz="2400" i="1">
                              <a:latin typeface="Cambria Math"/>
                            </a:rPr>
                            <m:t>3</m:t>
                          </m:r>
                        </m:sup>
                      </m:sSup>
                    </m:oMath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3" name="文字方塊 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1559" y="2773377"/>
                  <a:ext cx="5779308" cy="950474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 b="-1176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向右箭號 5"/>
            <p:cNvSpPr/>
            <p:nvPr/>
          </p:nvSpPr>
          <p:spPr>
            <a:xfrm>
              <a:off x="6012160" y="3429000"/>
              <a:ext cx="252000" cy="221208"/>
            </a:xfrm>
            <a:prstGeom prst="rightArrow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>
              <a:spAutoFit/>
            </a:bodyPr>
            <a:lstStyle/>
            <a:p>
              <a:pPr marL="457200" algn="ctr">
                <a:spcBef>
                  <a:spcPts val="600"/>
                </a:spcBef>
              </a:pPr>
              <a:endParaRPr lang="zh-TW" altLang="en-US" sz="3500" b="1" i="1" dirty="0">
                <a:latin typeface="Times New Roman" pitchFamily="18" charset="0"/>
                <a:ea typeface="新細明體" charset="-120"/>
                <a:cs typeface="Times New Roman" pitchFamily="18" charset="0"/>
              </a:endParaRPr>
            </a:p>
          </p:txBody>
        </p:sp>
        <p:sp>
          <p:nvSpPr>
            <p:cNvPr id="7" name="向右箭號 6"/>
            <p:cNvSpPr/>
            <p:nvPr/>
          </p:nvSpPr>
          <p:spPr>
            <a:xfrm>
              <a:off x="6045916" y="2602289"/>
              <a:ext cx="252000" cy="221208"/>
            </a:xfrm>
            <a:prstGeom prst="rightArrow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>
              <a:spAutoFit/>
            </a:bodyPr>
            <a:lstStyle/>
            <a:p>
              <a:pPr marL="457200" algn="ctr">
                <a:spcBef>
                  <a:spcPts val="600"/>
                </a:spcBef>
              </a:pPr>
              <a:endParaRPr lang="zh-TW" altLang="en-US" sz="3500" b="1" i="1" dirty="0">
                <a:latin typeface="Times New Roman" pitchFamily="18" charset="0"/>
                <a:ea typeface="新細明體" charset="-120"/>
                <a:cs typeface="Times New Roman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矩形 7"/>
                <p:cNvSpPr/>
                <p:nvPr/>
              </p:nvSpPr>
              <p:spPr>
                <a:xfrm>
                  <a:off x="6390868" y="2528227"/>
                  <a:ext cx="979383" cy="410369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600" i="1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zh-TW" sz="2600" b="0" i="1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𝑋</m:t>
                            </m:r>
                            <m:r>
                              <a:rPr lang="en-US" altLang="zh-TW" sz="2600" b="0" i="1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(</m:t>
                            </m:r>
                            <m:r>
                              <a:rPr lang="en-US" altLang="zh-TW" sz="2600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𝑧</m:t>
                            </m:r>
                          </m:e>
                          <m:sup>
                            <m:r>
                              <a:rPr lang="en-US" altLang="zh-TW" sz="2600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−1</m:t>
                            </m:r>
                          </m:sup>
                        </m:sSup>
                        <m:r>
                          <a:rPr lang="en-US" altLang="zh-TW" sz="2600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)</m:t>
                        </m:r>
                      </m:oMath>
                    </m:oMathPara>
                  </a14:m>
                  <a:endParaRPr lang="zh-TW" altLang="en-US" sz="2600" dirty="0"/>
                </a:p>
              </p:txBody>
            </p:sp>
          </mc:Choice>
          <mc:Fallback xmlns="">
            <p:sp>
              <p:nvSpPr>
                <p:cNvPr id="8" name="矩形 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90868" y="2528227"/>
                  <a:ext cx="979383" cy="410369"/>
                </a:xfrm>
                <a:prstGeom prst="rect">
                  <a:avLst/>
                </a:prstGeom>
                <a:blipFill rotWithShape="1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矩形 8"/>
                <p:cNvSpPr/>
                <p:nvPr/>
              </p:nvSpPr>
              <p:spPr>
                <a:xfrm>
                  <a:off x="6444208" y="3356992"/>
                  <a:ext cx="771899" cy="41036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zh-TW" sz="260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𝑋</m:t>
                        </m:r>
                        <m:r>
                          <a:rPr lang="en-US" altLang="zh-TW" sz="260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(</m:t>
                        </m:r>
                        <m:r>
                          <a:rPr lang="en-US" altLang="zh-TW" sz="260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𝑧</m:t>
                        </m:r>
                        <m:r>
                          <a:rPr lang="en-US" altLang="zh-TW" sz="260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)</m:t>
                        </m:r>
                      </m:oMath>
                    </m:oMathPara>
                  </a14:m>
                  <a:endParaRPr lang="zh-TW" altLang="en-US" sz="2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9" name="矩形 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44208" y="3356992"/>
                  <a:ext cx="771899" cy="410369"/>
                </a:xfrm>
                <a:prstGeom prst="rect">
                  <a:avLst/>
                </a:prstGeom>
                <a:blipFill rotWithShape="1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9" name="群組 18"/>
            <p:cNvGrpSpPr/>
            <p:nvPr/>
          </p:nvGrpSpPr>
          <p:grpSpPr>
            <a:xfrm>
              <a:off x="2771800" y="2732343"/>
              <a:ext cx="1440160" cy="231126"/>
              <a:chOff x="2771800" y="2773377"/>
              <a:chExt cx="1440160" cy="231126"/>
            </a:xfrm>
          </p:grpSpPr>
          <p:cxnSp>
            <p:nvCxnSpPr>
              <p:cNvPr id="16" name="直線接點 15"/>
              <p:cNvCxnSpPr/>
              <p:nvPr/>
            </p:nvCxnSpPr>
            <p:spPr>
              <a:xfrm>
                <a:off x="2771800" y="2773377"/>
                <a:ext cx="1440160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直線單箭頭接點 17"/>
              <p:cNvCxnSpPr/>
              <p:nvPr/>
            </p:nvCxnSpPr>
            <p:spPr>
              <a:xfrm>
                <a:off x="4211960" y="2773377"/>
                <a:ext cx="0" cy="223575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線單箭頭接點 20"/>
              <p:cNvCxnSpPr/>
              <p:nvPr/>
            </p:nvCxnSpPr>
            <p:spPr>
              <a:xfrm>
                <a:off x="2777662" y="2780928"/>
                <a:ext cx="0" cy="223575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" name="群組 22"/>
            <p:cNvGrpSpPr/>
            <p:nvPr/>
          </p:nvGrpSpPr>
          <p:grpSpPr>
            <a:xfrm>
              <a:off x="1907704" y="2535496"/>
              <a:ext cx="3060000" cy="367551"/>
              <a:chOff x="2771800" y="2773376"/>
              <a:chExt cx="3060000" cy="367551"/>
            </a:xfrm>
          </p:grpSpPr>
          <p:cxnSp>
            <p:nvCxnSpPr>
              <p:cNvPr id="24" name="直線接點 23"/>
              <p:cNvCxnSpPr/>
              <p:nvPr/>
            </p:nvCxnSpPr>
            <p:spPr>
              <a:xfrm>
                <a:off x="2771800" y="2773377"/>
                <a:ext cx="3060000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線單箭頭接點 24"/>
              <p:cNvCxnSpPr/>
              <p:nvPr/>
            </p:nvCxnSpPr>
            <p:spPr>
              <a:xfrm>
                <a:off x="5825446" y="2773376"/>
                <a:ext cx="0" cy="360000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線單箭頭接點 25"/>
              <p:cNvCxnSpPr/>
              <p:nvPr/>
            </p:nvCxnSpPr>
            <p:spPr>
              <a:xfrm>
                <a:off x="2777662" y="2780927"/>
                <a:ext cx="0" cy="360000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群組 26"/>
            <p:cNvGrpSpPr/>
            <p:nvPr/>
          </p:nvGrpSpPr>
          <p:grpSpPr>
            <a:xfrm>
              <a:off x="1043608" y="2348880"/>
              <a:ext cx="4680520" cy="547551"/>
              <a:chOff x="2771800" y="2773376"/>
              <a:chExt cx="4680520" cy="547551"/>
            </a:xfrm>
          </p:grpSpPr>
          <p:cxnSp>
            <p:nvCxnSpPr>
              <p:cNvPr id="28" name="直線接點 27"/>
              <p:cNvCxnSpPr/>
              <p:nvPr/>
            </p:nvCxnSpPr>
            <p:spPr>
              <a:xfrm>
                <a:off x="2771800" y="2773376"/>
                <a:ext cx="4680000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線單箭頭接點 28"/>
              <p:cNvCxnSpPr/>
              <p:nvPr/>
            </p:nvCxnSpPr>
            <p:spPr>
              <a:xfrm>
                <a:off x="7452320" y="2773376"/>
                <a:ext cx="0" cy="540000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線單箭頭接點 29"/>
              <p:cNvCxnSpPr/>
              <p:nvPr/>
            </p:nvCxnSpPr>
            <p:spPr>
              <a:xfrm>
                <a:off x="2777662" y="2780927"/>
                <a:ext cx="0" cy="540000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0" name="文字方塊 19"/>
          <p:cNvSpPr txBox="1"/>
          <p:nvPr/>
        </p:nvSpPr>
        <p:spPr>
          <a:xfrm>
            <a:off x="683568" y="4489956"/>
            <a:ext cx="39604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 smtClean="0"/>
              <a:t>right-sided ↔ left-sided</a:t>
            </a:r>
            <a:endParaRPr lang="zh-TW" altLang="en-US" sz="2800" dirty="0"/>
          </a:p>
        </p:txBody>
      </p:sp>
      <p:pic>
        <p:nvPicPr>
          <p:cNvPr id="22" name="圖片 2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1068" y="4946858"/>
            <a:ext cx="4503420" cy="17945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矩形 1"/>
          <p:cNvSpPr>
            <a:spLocks noChangeArrowheads="1"/>
          </p:cNvSpPr>
          <p:nvPr/>
        </p:nvSpPr>
        <p:spPr bwMode="auto">
          <a:xfrm>
            <a:off x="0" y="188913"/>
            <a:ext cx="9144000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4572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>
              <a:lnSpc>
                <a:spcPct val="150000"/>
              </a:lnSpc>
              <a:buSzPct val="70000"/>
            </a:pPr>
            <a:r>
              <a:rPr kumimoji="0" lang="en-US" altLang="zh-TW" sz="4000" b="1" u="sng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Time Expansion</a:t>
            </a:r>
          </a:p>
        </p:txBody>
      </p:sp>
      <p:graphicFrame>
        <p:nvGraphicFramePr>
          <p:cNvPr id="2" name="物件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08638525"/>
              </p:ext>
            </p:extLst>
          </p:nvPr>
        </p:nvGraphicFramePr>
        <p:xfrm>
          <a:off x="539552" y="1196752"/>
          <a:ext cx="4445000" cy="965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698" name="方程式" r:id="rId3" imgW="2222500" imgH="482600" progId="Equation.3">
                  <p:embed/>
                </p:oleObj>
              </mc:Choice>
              <mc:Fallback>
                <p:oleObj name="方程式" r:id="rId3" imgW="2222500" imgH="482600" progId="Equation.3">
                  <p:embed/>
                  <p:pic>
                    <p:nvPicPr>
                      <p:cNvPr id="0" name="物件 4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552" y="1196752"/>
                        <a:ext cx="4445000" cy="965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物件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87302335"/>
              </p:ext>
            </p:extLst>
          </p:nvPr>
        </p:nvGraphicFramePr>
        <p:xfrm>
          <a:off x="541140" y="1988840"/>
          <a:ext cx="4826000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699" name="方程式" r:id="rId5" imgW="2413000" imgH="431800" progId="Equation.3">
                  <p:embed/>
                </p:oleObj>
              </mc:Choice>
              <mc:Fallback>
                <p:oleObj name="方程式" r:id="rId5" imgW="2413000" imgH="431800" progId="Equation.3">
                  <p:embed/>
                  <p:pic>
                    <p:nvPicPr>
                      <p:cNvPr id="0" name="物件 3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1140" y="1988840"/>
                        <a:ext cx="4826000" cy="863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圖片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3933056"/>
            <a:ext cx="4503420" cy="284607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3189298" y="4437112"/>
                <a:ext cx="37459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solidFill>
                            <a:prstClr val="black"/>
                          </a:solidFill>
                          <a:latin typeface="Cambria Math"/>
                        </a:rPr>
                        <m:t>𝑛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9298" y="4437112"/>
                <a:ext cx="374590" cy="369332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5042972" y="5756147"/>
                <a:ext cx="37459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solidFill>
                            <a:prstClr val="black"/>
                          </a:solidFill>
                          <a:latin typeface="Cambria Math"/>
                        </a:rPr>
                        <m:t>𝑛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2972" y="5756147"/>
                <a:ext cx="374590" cy="369332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矩形 5"/>
          <p:cNvSpPr/>
          <p:nvPr/>
        </p:nvSpPr>
        <p:spPr>
          <a:xfrm>
            <a:off x="1403648" y="4581128"/>
            <a:ext cx="12241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/>
              <a:t>0    1     2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1403648" y="4869160"/>
                <a:ext cx="127150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TW" dirty="0"/>
                  <a:t>1 </a:t>
                </a:r>
                <a:r>
                  <a:rPr lang="en-US" altLang="zh-TW" dirty="0" smtClean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TW" i="1">
                            <a:latin typeface="Cambria Math"/>
                          </a:rPr>
                          <m:t>𝑧</m:t>
                        </m:r>
                      </m:e>
                      <m:sup>
                        <m:r>
                          <a:rPr lang="en-US" altLang="zh-TW" i="1">
                            <a:latin typeface="Cambria Math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zh-TW" altLang="en-US" dirty="0"/>
                  <a:t> </a:t>
                </a:r>
                <a:r>
                  <a:rPr lang="zh-TW" altLang="en-US" dirty="0" smtClean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TW" i="1">
                            <a:latin typeface="Cambria Math"/>
                          </a:rPr>
                          <m:t>𝑧</m:t>
                        </m:r>
                      </m:e>
                      <m:sup>
                        <m:r>
                          <a:rPr lang="en-US" altLang="zh-TW" i="1">
                            <a:latin typeface="Cambria Math"/>
                          </a:rPr>
                          <m:t>−2</m:t>
                        </m:r>
                      </m:sup>
                    </m:sSup>
                  </m:oMath>
                </a14:m>
                <a:r>
                  <a:rPr lang="zh-TW" altLang="en-US" dirty="0"/>
                  <a:t> </a:t>
                </a:r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3648" y="4869160"/>
                <a:ext cx="1271502" cy="369332"/>
              </a:xfrm>
              <a:prstGeom prst="rect">
                <a:avLst/>
              </a:prstGeom>
              <a:blipFill rotWithShape="1">
                <a:blip r:embed="rId10"/>
                <a:stretch>
                  <a:fillRect l="-3828" t="-8333" b="-2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矩形 11"/>
          <p:cNvSpPr/>
          <p:nvPr/>
        </p:nvSpPr>
        <p:spPr>
          <a:xfrm>
            <a:off x="1403648" y="5940813"/>
            <a:ext cx="31683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/>
              <a:t>0                    3                  6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/>
              <p:cNvSpPr/>
              <p:nvPr/>
            </p:nvSpPr>
            <p:spPr>
              <a:xfrm>
                <a:off x="1415346" y="6246616"/>
                <a:ext cx="3482826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TW" dirty="0" smtClean="0"/>
                  <a:t>1             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TW" i="1">
                            <a:latin typeface="Cambria Math"/>
                          </a:rPr>
                          <m:t>𝑧</m:t>
                        </m:r>
                      </m:e>
                      <m:sup>
                        <m:r>
                          <a:rPr lang="en-US" altLang="zh-TW" i="1">
                            <a:latin typeface="Cambria Math"/>
                          </a:rPr>
                          <m:t>−</m:t>
                        </m:r>
                        <m:r>
                          <a:rPr lang="en-US" altLang="zh-TW" b="0" i="1" smtClean="0">
                            <a:latin typeface="Cambria Math"/>
                          </a:rPr>
                          <m:t>3</m:t>
                        </m:r>
                      </m:sup>
                    </m:sSup>
                  </m:oMath>
                </a14:m>
                <a:r>
                  <a:rPr lang="zh-TW" altLang="en-US" dirty="0"/>
                  <a:t> </a:t>
                </a:r>
                <a:r>
                  <a:rPr lang="zh-TW" altLang="en-US" dirty="0" smtClean="0"/>
                  <a:t>         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TW" i="1">
                            <a:latin typeface="Cambria Math"/>
                          </a:rPr>
                          <m:t>𝑧</m:t>
                        </m:r>
                      </m:e>
                      <m:sup>
                        <m:r>
                          <a:rPr lang="en-US" altLang="zh-TW" i="1">
                            <a:latin typeface="Cambria Math"/>
                          </a:rPr>
                          <m:t>−</m:t>
                        </m:r>
                        <m:r>
                          <a:rPr lang="en-US" altLang="zh-TW" b="0" i="1" smtClean="0">
                            <a:latin typeface="Cambria Math"/>
                          </a:rPr>
                          <m:t>6</m:t>
                        </m:r>
                      </m:sup>
                    </m:sSup>
                  </m:oMath>
                </a14:m>
                <a:r>
                  <a:rPr lang="zh-TW" altLang="en-US" dirty="0"/>
                  <a:t> </a:t>
                </a:r>
              </a:p>
            </p:txBody>
          </p:sp>
        </mc:Choice>
        <mc:Fallback xmlns=""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5346" y="6246616"/>
                <a:ext cx="3482826" cy="369332"/>
              </a:xfrm>
              <a:prstGeom prst="rect">
                <a:avLst/>
              </a:prstGeom>
              <a:blipFill rotWithShape="1">
                <a:blip r:embed="rId11"/>
                <a:stretch>
                  <a:fillRect l="-1399" t="-8333" b="-2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群組 10"/>
          <p:cNvGrpSpPr/>
          <p:nvPr/>
        </p:nvGrpSpPr>
        <p:grpSpPr>
          <a:xfrm>
            <a:off x="5868620" y="5706969"/>
            <a:ext cx="1290467" cy="436979"/>
            <a:chOff x="6318237" y="6266249"/>
            <a:chExt cx="1290467" cy="436979"/>
          </a:xfrm>
        </p:grpSpPr>
        <p:sp>
          <p:nvSpPr>
            <p:cNvPr id="15" name="向右箭號 14"/>
            <p:cNvSpPr/>
            <p:nvPr/>
          </p:nvSpPr>
          <p:spPr>
            <a:xfrm>
              <a:off x="6318237" y="6376397"/>
              <a:ext cx="252000" cy="221208"/>
            </a:xfrm>
            <a:prstGeom prst="rightArrow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>
              <a:spAutoFit/>
            </a:bodyPr>
            <a:lstStyle/>
            <a:p>
              <a:pPr marL="457200" algn="ctr">
                <a:spcBef>
                  <a:spcPts val="600"/>
                </a:spcBef>
              </a:pPr>
              <a:endParaRPr lang="zh-TW" altLang="en-US" sz="3500" b="1" i="1" dirty="0">
                <a:latin typeface="Times New Roman" pitchFamily="18" charset="0"/>
                <a:ea typeface="新細明體" charset="-120"/>
                <a:cs typeface="Times New Roman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矩形 15"/>
                <p:cNvSpPr/>
                <p:nvPr/>
              </p:nvSpPr>
              <p:spPr>
                <a:xfrm>
                  <a:off x="6629321" y="6266249"/>
                  <a:ext cx="979383" cy="436979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200" i="1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zh-TW" sz="2200" b="0" i="1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𝑋</m:t>
                            </m:r>
                            <m:r>
                              <a:rPr lang="en-US" altLang="zh-TW" sz="2200" b="0" i="1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(</m:t>
                            </m:r>
                            <m:r>
                              <a:rPr lang="en-US" altLang="zh-TW" sz="2200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𝑧</m:t>
                            </m:r>
                          </m:e>
                          <m:sup>
                            <m:r>
                              <a:rPr lang="en-US" altLang="zh-TW" sz="2200" b="0" i="1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𝑘</m:t>
                            </m:r>
                          </m:sup>
                        </m:sSup>
                        <m:r>
                          <a:rPr lang="en-US" altLang="zh-TW" sz="2200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)</m:t>
                        </m:r>
                      </m:oMath>
                    </m:oMathPara>
                  </a14:m>
                  <a:endParaRPr lang="zh-TW" altLang="en-US" sz="2200" dirty="0"/>
                </a:p>
              </p:txBody>
            </p:sp>
          </mc:Choice>
          <mc:Fallback xmlns="">
            <p:sp>
              <p:nvSpPr>
                <p:cNvPr id="16" name="矩形 1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29321" y="6266249"/>
                  <a:ext cx="979383" cy="436979"/>
                </a:xfrm>
                <a:prstGeom prst="rect">
                  <a:avLst/>
                </a:prstGeom>
                <a:blipFill rotWithShape="1">
                  <a:blip r:embed="rId12"/>
                  <a:stretch>
                    <a:fillRect l="-625" b="-15278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8" name="群組 17"/>
          <p:cNvGrpSpPr/>
          <p:nvPr/>
        </p:nvGrpSpPr>
        <p:grpSpPr>
          <a:xfrm>
            <a:off x="5868620" y="4403503"/>
            <a:ext cx="1235415" cy="521374"/>
            <a:chOff x="6278788" y="4602961"/>
            <a:chExt cx="1235415" cy="521374"/>
          </a:xfrm>
        </p:grpSpPr>
        <p:sp>
          <p:nvSpPr>
            <p:cNvPr id="14" name="向右箭號 13"/>
            <p:cNvSpPr/>
            <p:nvPr/>
          </p:nvSpPr>
          <p:spPr>
            <a:xfrm>
              <a:off x="6278788" y="4708674"/>
              <a:ext cx="252000" cy="221208"/>
            </a:xfrm>
            <a:prstGeom prst="rightArrow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>
              <a:spAutoFit/>
            </a:bodyPr>
            <a:lstStyle/>
            <a:p>
              <a:pPr marL="457200" algn="ctr">
                <a:spcBef>
                  <a:spcPts val="600"/>
                </a:spcBef>
              </a:pPr>
              <a:endParaRPr lang="zh-TW" altLang="en-US" sz="3500" b="1" i="1" dirty="0">
                <a:latin typeface="Times New Roman" pitchFamily="18" charset="0"/>
                <a:ea typeface="新細明體" charset="-120"/>
                <a:cs typeface="Times New Roman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矩形 16"/>
                <p:cNvSpPr/>
                <p:nvPr/>
              </p:nvSpPr>
              <p:spPr>
                <a:xfrm>
                  <a:off x="6619362" y="4602961"/>
                  <a:ext cx="894841" cy="52137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zh-TW" sz="220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𝑋</m:t>
                        </m:r>
                        <m:r>
                          <a:rPr lang="en-US" altLang="zh-TW" sz="220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(</m:t>
                        </m:r>
                        <m:r>
                          <a:rPr lang="en-US" altLang="zh-TW" sz="220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𝑧</m:t>
                        </m:r>
                        <m:r>
                          <a:rPr lang="en-US" altLang="zh-TW" sz="220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)</m:t>
                        </m:r>
                      </m:oMath>
                    </m:oMathPara>
                  </a14:m>
                  <a:endParaRPr lang="zh-TW" altLang="en-US" sz="2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7" name="矩形 1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19362" y="4602961"/>
                  <a:ext cx="894841" cy="521374"/>
                </a:xfrm>
                <a:prstGeom prst="rect">
                  <a:avLst/>
                </a:prstGeom>
                <a:blipFill rotWithShape="1">
                  <a:blip r:embed="rId13"/>
                  <a:stretch>
                    <a:fillRect l="-68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539552" y="3068960"/>
                <a:ext cx="4608512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600" dirty="0" smtClean="0"/>
                  <a:t>- pole/zero at </a:t>
                </a:r>
                <a14:m>
                  <m:oMath xmlns:m="http://schemas.openxmlformats.org/officeDocument/2006/math">
                    <m:r>
                      <a:rPr lang="en-US" altLang="zh-TW" sz="2600" b="0" i="1" smtClean="0">
                        <a:latin typeface="Cambria Math"/>
                      </a:rPr>
                      <m:t>𝑧</m:t>
                    </m:r>
                    <m:r>
                      <a:rPr lang="en-US" altLang="zh-TW" sz="2600" b="0" i="1" smtClean="0">
                        <a:latin typeface="Cambria Math"/>
                      </a:rPr>
                      <m:t>=</m:t>
                    </m:r>
                    <m:r>
                      <a:rPr lang="en-US" altLang="zh-TW" sz="2600" b="0" i="1" smtClean="0">
                        <a:latin typeface="Cambria Math"/>
                      </a:rPr>
                      <m:t>𝑎</m:t>
                    </m:r>
                    <m:r>
                      <a:rPr lang="en-US" altLang="zh-TW" sz="2600" b="0" i="1" smtClean="0">
                        <a:latin typeface="Cambria Math"/>
                        <a:ea typeface="Cambria Math"/>
                      </a:rPr>
                      <m:t>→</m:t>
                    </m:r>
                  </m:oMath>
                </a14:m>
                <a:r>
                  <a:rPr lang="zh-TW" altLang="en-US" sz="2600" dirty="0" smtClean="0"/>
                  <a:t> </a:t>
                </a:r>
                <a:r>
                  <a:rPr lang="en-US" altLang="zh-TW" sz="2600" dirty="0" smtClean="0"/>
                  <a:t>shifted to </a:t>
                </a:r>
                <a:endParaRPr lang="zh-TW" altLang="en-US" sz="2600" dirty="0"/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3068960"/>
                <a:ext cx="4608512" cy="492443"/>
              </a:xfrm>
              <a:prstGeom prst="rect">
                <a:avLst/>
              </a:prstGeom>
              <a:blipFill rotWithShape="1">
                <a:blip r:embed="rId14"/>
                <a:stretch>
                  <a:fillRect l="-2384" t="-9877" r="-3311" b="-3086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5046460" y="3039287"/>
                <a:ext cx="1476366" cy="5073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2600" i="1" smtClean="0">
                        <a:latin typeface="Cambria Math"/>
                      </a:rPr>
                      <m:t>𝑧</m:t>
                    </m:r>
                    <m:r>
                      <a:rPr lang="en-US" altLang="zh-TW" sz="2600" i="1" smtClean="0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altLang="zh-TW" sz="260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TW" sz="2600" b="0" i="1" smtClean="0">
                            <a:latin typeface="Cambria Math"/>
                          </a:rPr>
                          <m:t>𝑎</m:t>
                        </m:r>
                      </m:e>
                      <m:sup>
                        <m:r>
                          <a:rPr lang="en-US" altLang="zh-TW" sz="2600" b="0" i="1" smtClean="0">
                            <a:latin typeface="Cambria Math"/>
                          </a:rPr>
                          <m:t>1/</m:t>
                        </m:r>
                        <m:r>
                          <a:rPr lang="en-US" altLang="zh-TW" sz="2600" b="0" i="1" smtClean="0">
                            <a:latin typeface="Cambria Math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zh-TW" altLang="en-US" sz="2600" dirty="0"/>
                  <a:t> </a:t>
                </a:r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6460" y="3039287"/>
                <a:ext cx="1476366" cy="507383"/>
              </a:xfrm>
              <a:prstGeom prst="rect">
                <a:avLst/>
              </a:prstGeom>
              <a:blipFill rotWithShape="1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767" y="116632"/>
            <a:ext cx="7080617" cy="6624000"/>
          </a:xfrm>
          <a:prstGeom prst="rect">
            <a:avLst/>
          </a:prstGeom>
          <a:scene3d>
            <a:camera prst="orthographicFront">
              <a:rot lat="0" lon="0" rev="72000"/>
            </a:camera>
            <a:lightRig rig="threePt" dir="t"/>
          </a:scene3d>
        </p:spPr>
      </p:pic>
      <p:sp>
        <p:nvSpPr>
          <p:cNvPr id="62467" name="矩形 1"/>
          <p:cNvSpPr>
            <a:spLocks noChangeArrowheads="1"/>
          </p:cNvSpPr>
          <p:nvPr/>
        </p:nvSpPr>
        <p:spPr bwMode="auto">
          <a:xfrm>
            <a:off x="7667625" y="115888"/>
            <a:ext cx="135165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/>
            <a:r>
              <a:rPr kumimoji="0" lang="en-US" altLang="zh-TW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kumimoji="0" lang="en-US" altLang="zh-TW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p.39 </a:t>
            </a:r>
            <a:r>
              <a:rPr kumimoji="0" lang="en-US" altLang="zh-TW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of 5.0)</a:t>
            </a:r>
            <a:endParaRPr kumimoji="0" lang="zh-TW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1" name="矩形 2"/>
          <p:cNvSpPr>
            <a:spLocks noChangeArrowheads="1"/>
          </p:cNvSpPr>
          <p:nvPr/>
        </p:nvSpPr>
        <p:spPr bwMode="auto">
          <a:xfrm>
            <a:off x="0" y="219373"/>
            <a:ext cx="9144000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lvl="1" eaLnBrk="1" hangingPunct="1">
              <a:lnSpc>
                <a:spcPct val="150000"/>
              </a:lnSpc>
            </a:pPr>
            <a:r>
              <a:rPr lang="en-US" altLang="zh-TW" sz="3600" b="1" u="sng" dirty="0">
                <a:solidFill>
                  <a:srgbClr val="000000"/>
                </a:solidFill>
                <a:latin typeface="Times New Roman" pitchFamily="18" charset="0"/>
              </a:rPr>
              <a:t>Time </a:t>
            </a:r>
            <a:r>
              <a:rPr lang="en-US" altLang="zh-TW" sz="3600" b="1" u="sng" dirty="0" smtClean="0">
                <a:solidFill>
                  <a:srgbClr val="000000"/>
                </a:solidFill>
                <a:latin typeface="Times New Roman" pitchFamily="18" charset="0"/>
              </a:rPr>
              <a:t>Expansion</a:t>
            </a:r>
            <a:r>
              <a:rPr lang="en-US" altLang="zh-TW" sz="3600" dirty="0" smtClean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kumimoji="0" lang="en-US" altLang="zh-TW" sz="26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kumimoji="0" lang="en-US" altLang="zh-TW" sz="26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p.40 of 5.0</a:t>
            </a:r>
            <a:r>
              <a:rPr kumimoji="0" lang="en-US" altLang="zh-TW" sz="26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endParaRPr lang="en-US" altLang="zh-TW" sz="2600" u="sng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grpSp>
        <p:nvGrpSpPr>
          <p:cNvPr id="8" name="群組 7"/>
          <p:cNvGrpSpPr/>
          <p:nvPr/>
        </p:nvGrpSpPr>
        <p:grpSpPr>
          <a:xfrm>
            <a:off x="899592" y="4653136"/>
            <a:ext cx="5472608" cy="1581267"/>
            <a:chOff x="899592" y="4653136"/>
            <a:chExt cx="5472608" cy="158126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文字方塊 2"/>
                <p:cNvSpPr txBox="1"/>
                <p:nvPr/>
              </p:nvSpPr>
              <p:spPr>
                <a:xfrm>
                  <a:off x="899592" y="4653136"/>
                  <a:ext cx="5472608" cy="158126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d>
                        <m:dPr>
                          <m:ctrlPr>
                            <a:rPr lang="en-US" altLang="zh-TW" sz="26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TW" sz="26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𝑘</m:t>
                          </m:r>
                          <m:r>
                            <a:rPr lang="zh-TW" altLang="en-US" sz="26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𝜔</m:t>
                          </m:r>
                        </m:e>
                      </m:d>
                      <m:r>
                        <a:rPr lang="en-US" altLang="zh-TW" sz="26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3</m:t>
                      </m:r>
                      <m:r>
                        <a:rPr lang="zh-TW" altLang="en-US" sz="26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𝜔</m:t>
                      </m:r>
                    </m:oMath>
                  </a14:m>
                  <a:r>
                    <a:rPr lang="en-US" altLang="zh-TW" sz="2600" dirty="0" smtClean="0">
                      <a:solidFill>
                        <a:srgbClr val="FF0000"/>
                      </a:solidFill>
                    </a:rPr>
                    <a:t>                     </a:t>
                  </a:r>
                  <a14:m>
                    <m:oMath xmlns:m="http://schemas.openxmlformats.org/officeDocument/2006/math">
                      <m:d>
                        <m:dPr>
                          <m:ctrlPr>
                            <a:rPr lang="en-US" altLang="zh-TW" sz="2600" b="0" i="1" dirty="0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TW" sz="2600" b="0" i="1" dirty="0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𝑘</m:t>
                          </m:r>
                          <m:r>
                            <a:rPr lang="zh-TW" altLang="en-US" sz="2600" b="0" i="1" dirty="0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𝜔</m:t>
                          </m:r>
                        </m:e>
                      </m:d>
                      <m:r>
                        <a:rPr lang="en-US" altLang="zh-TW" sz="2600" b="0" i="1" dirty="0" smtClean="0">
                          <a:solidFill>
                            <a:srgbClr val="FF0000"/>
                          </a:solidFill>
                          <a:latin typeface="Cambria Math"/>
                        </a:rPr>
                        <m:t>3</m:t>
                      </m:r>
                      <m:r>
                        <a:rPr lang="zh-TW" altLang="en-US" sz="2600" b="0" i="1" dirty="0" smtClean="0">
                          <a:solidFill>
                            <a:srgbClr val="FF0000"/>
                          </a:solidFill>
                          <a:latin typeface="Cambria Math"/>
                        </a:rPr>
                        <m:t>𝜔</m:t>
                      </m:r>
                    </m:oMath>
                  </a14:m>
                  <a:r>
                    <a:rPr lang="en-US" altLang="zh-TW" sz="2600" dirty="0" smtClean="0">
                      <a:solidFill>
                        <a:srgbClr val="FF0000"/>
                      </a:solidFill>
                    </a:rPr>
                    <a:t>                  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zh-TW" sz="2600" b="0" i="1" smtClean="0">
                            <a:latin typeface="Cambria Math"/>
                          </a:rPr>
                          <m:t>𝑋</m:t>
                        </m:r>
                        <m:d>
                          <m:dPr>
                            <m:ctrlPr>
                              <a:rPr lang="en-US" altLang="zh-TW" sz="2600" b="0" i="1" smtClean="0">
                                <a:latin typeface="Cambria Math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TW" sz="2600" b="0" i="1" smtClean="0">
                                    <a:latin typeface="Cambria Math"/>
                                  </a:rPr>
                                </m:ctrlPr>
                              </m:sSupPr>
                              <m:e>
                                <m:r>
                                  <a:rPr lang="en-US" altLang="zh-TW" sz="2600" b="0" i="1" smtClean="0">
                                    <a:latin typeface="Cambria Math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altLang="zh-TW" sz="2600" b="0" i="1" smtClean="0">
                                    <a:latin typeface="Cambria Math"/>
                                  </a:rPr>
                                  <m:t>𝑗</m:t>
                                </m:r>
                                <m:r>
                                  <a:rPr lang="zh-TW" altLang="en-US" sz="2600" b="0" i="1" smtClean="0">
                                    <a:latin typeface="Cambria Math"/>
                                  </a:rPr>
                                  <m:t>𝜔</m:t>
                                </m:r>
                              </m:sup>
                            </m:sSup>
                          </m:e>
                        </m:d>
                        <m:r>
                          <a:rPr lang="en-US" altLang="zh-TW" sz="2600" b="0" i="1" smtClean="0">
                            <a:latin typeface="Cambria Math"/>
                          </a:rPr>
                          <m:t>=</m:t>
                        </m:r>
                        <m:nary>
                          <m:naryPr>
                            <m:chr m:val="∑"/>
                            <m:ctrlPr>
                              <a:rPr lang="en-US" altLang="zh-TW" sz="2600" b="0" i="1" smtClean="0">
                                <a:latin typeface="Cambria Math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zh-TW" sz="2600" b="0" i="1" smtClean="0">
                                <a:latin typeface="Cambria Math"/>
                              </a:rPr>
                              <m:t>𝑛</m:t>
                            </m:r>
                            <m:r>
                              <a:rPr lang="en-US" altLang="zh-TW" sz="2600" b="0" i="1" smtClean="0">
                                <a:latin typeface="Cambria Math"/>
                              </a:rPr>
                              <m:t>=−∞</m:t>
                            </m:r>
                          </m:sub>
                          <m:sup>
                            <m:r>
                              <a:rPr lang="en-US" altLang="zh-TW" sz="2600" b="0" i="1" smtClean="0">
                                <a:latin typeface="Cambria Math"/>
                                <a:ea typeface="Cambria Math"/>
                              </a:rPr>
                              <m:t>∞</m:t>
                            </m:r>
                          </m:sup>
                          <m:e>
                            <m:r>
                              <a:rPr lang="en-US" altLang="zh-TW" sz="2600" b="0" i="1" smtClean="0">
                                <a:latin typeface="Cambria Math"/>
                              </a:rPr>
                              <m:t>𝑥</m:t>
                            </m:r>
                            <m:r>
                              <a:rPr lang="en-US" altLang="zh-TW" sz="2600" b="0" i="1" smtClean="0">
                                <a:latin typeface="Cambria Math"/>
                              </a:rPr>
                              <m:t>[</m:t>
                            </m:r>
                            <m:r>
                              <a:rPr lang="en-US" altLang="zh-TW" sz="2600" b="0" i="1" smtClean="0">
                                <a:latin typeface="Cambria Math"/>
                              </a:rPr>
                              <m:t>𝑛</m:t>
                            </m:r>
                            <m:r>
                              <a:rPr lang="en-US" altLang="zh-TW" sz="2600" b="0" i="1" smtClean="0">
                                <a:latin typeface="Cambria Math"/>
                              </a:rPr>
                              <m:t>]</m:t>
                            </m:r>
                          </m:e>
                        </m:nary>
                        <m:sSup>
                          <m:sSupPr>
                            <m:ctrlPr>
                              <a:rPr lang="en-US" altLang="zh-TW" sz="2600" b="0" i="1" smtClean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zh-TW" sz="2600" b="0" i="1" smtClean="0">
                                <a:latin typeface="Cambria Math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TW" sz="2600" b="0" i="1" smtClean="0">
                                <a:latin typeface="Cambria Math"/>
                              </a:rPr>
                              <m:t>−</m:t>
                            </m:r>
                            <m:r>
                              <a:rPr lang="en-US" altLang="zh-TW" sz="2600" b="0" i="1" smtClean="0">
                                <a:latin typeface="Cambria Math"/>
                              </a:rPr>
                              <m:t>𝑗</m:t>
                            </m:r>
                            <m:r>
                              <a:rPr lang="zh-TW" altLang="en-US" sz="2600" b="0" i="1" smtClean="0">
                                <a:latin typeface="Cambria Math"/>
                              </a:rPr>
                              <m:t>𝜔</m:t>
                            </m:r>
                            <m:r>
                              <a:rPr lang="en-US" altLang="zh-TW" sz="2600" b="0" i="1" smtClean="0">
                                <a:latin typeface="Cambria Math"/>
                              </a:rPr>
                              <m:t>𝑛</m:t>
                            </m:r>
                          </m:sup>
                        </m:sSup>
                      </m:oMath>
                    </m:oMathPara>
                  </a14:m>
                  <a:endParaRPr lang="zh-TW" altLang="en-US" sz="2600" dirty="0"/>
                </a:p>
              </p:txBody>
            </p:sp>
          </mc:Choice>
          <mc:Fallback xmlns="">
            <p:sp>
              <p:nvSpPr>
                <p:cNvPr id="3" name="文字方塊 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9592" y="4653136"/>
                  <a:ext cx="5472608" cy="1581267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" name="直線接點 6"/>
            <p:cNvCxnSpPr/>
            <p:nvPr/>
          </p:nvCxnSpPr>
          <p:spPr>
            <a:xfrm>
              <a:off x="1657812" y="5661248"/>
              <a:ext cx="180000" cy="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線接點 9"/>
            <p:cNvCxnSpPr/>
            <p:nvPr/>
          </p:nvCxnSpPr>
          <p:spPr>
            <a:xfrm>
              <a:off x="4353860" y="5661248"/>
              <a:ext cx="180000" cy="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" name="直線單箭頭接點 4"/>
          <p:cNvCxnSpPr/>
          <p:nvPr/>
        </p:nvCxnSpPr>
        <p:spPr>
          <a:xfrm flipV="1">
            <a:off x="4443860" y="5085184"/>
            <a:ext cx="90000" cy="358585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" name="直線單箭頭接點 8"/>
          <p:cNvCxnSpPr/>
          <p:nvPr/>
        </p:nvCxnSpPr>
        <p:spPr>
          <a:xfrm flipV="1">
            <a:off x="1778543" y="5085183"/>
            <a:ext cx="90000" cy="358585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4" name="圖片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088" y="1700808"/>
            <a:ext cx="7781544" cy="217627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2627784" y="3242733"/>
                <a:ext cx="39421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i="1">
                          <a:latin typeface="Cambria Math"/>
                        </a:rPr>
                        <m:t>𝑛</m:t>
                      </m:r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7784" y="3242733"/>
                <a:ext cx="394210" cy="400110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矩形 11"/>
          <p:cNvSpPr/>
          <p:nvPr/>
        </p:nvSpPr>
        <p:spPr>
          <a:xfrm>
            <a:off x="1594166" y="3429000"/>
            <a:ext cx="94887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dirty="0" smtClean="0"/>
              <a:t>-1 01 2</a:t>
            </a:r>
            <a:endParaRPr lang="zh-TW" altLang="en-US" sz="2000" dirty="0"/>
          </a:p>
        </p:txBody>
      </p:sp>
      <p:sp>
        <p:nvSpPr>
          <p:cNvPr id="13" name="矩形 12"/>
          <p:cNvSpPr/>
          <p:nvPr/>
        </p:nvSpPr>
        <p:spPr>
          <a:xfrm>
            <a:off x="4940507" y="3403599"/>
            <a:ext cx="200775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dirty="0" smtClean="0"/>
              <a:t>-3       0       3       6</a:t>
            </a:r>
            <a:endParaRPr lang="zh-TW" alt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/>
              <p:cNvSpPr/>
              <p:nvPr/>
            </p:nvSpPr>
            <p:spPr>
              <a:xfrm>
                <a:off x="7085301" y="3183465"/>
                <a:ext cx="39421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i="1">
                          <a:latin typeface="Cambria Math"/>
                        </a:rPr>
                        <m:t>𝑛</m:t>
                      </m:r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5301" y="3183465"/>
                <a:ext cx="394210" cy="400110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矩形 10"/>
          <p:cNvSpPr/>
          <p:nvPr/>
        </p:nvSpPr>
        <p:spPr>
          <a:xfrm>
            <a:off x="1540318" y="2213331"/>
            <a:ext cx="314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dirty="0"/>
              <a:t>1</a:t>
            </a:r>
            <a:endParaRPr lang="zh-TW" altLang="en-US" sz="2000" dirty="0"/>
          </a:p>
        </p:txBody>
      </p:sp>
      <p:grpSp>
        <p:nvGrpSpPr>
          <p:cNvPr id="18" name="群組 17"/>
          <p:cNvGrpSpPr/>
          <p:nvPr/>
        </p:nvGrpSpPr>
        <p:grpSpPr>
          <a:xfrm>
            <a:off x="978732" y="2788944"/>
            <a:ext cx="635815" cy="324000"/>
            <a:chOff x="3020854" y="3877082"/>
            <a:chExt cx="635815" cy="32400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矩形 14"/>
                <p:cNvSpPr/>
                <p:nvPr/>
              </p:nvSpPr>
              <p:spPr>
                <a:xfrm>
                  <a:off x="3020854" y="3877082"/>
                  <a:ext cx="635815" cy="32400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000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zh-TW" sz="2000" i="1">
                                <a:latin typeface="Cambria Math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TW" sz="2000" i="1">
                                <a:latin typeface="Cambria Math"/>
                              </a:rPr>
                              <m:t>𝑗</m:t>
                            </m:r>
                            <m:r>
                              <a:rPr lang="zh-TW" altLang="en-US" sz="2000" i="1">
                                <a:latin typeface="Cambria Math"/>
                              </a:rPr>
                              <m:t>𝜔</m:t>
                            </m:r>
                          </m:sup>
                        </m:sSup>
                      </m:oMath>
                    </m:oMathPara>
                  </a14:m>
                  <a:endParaRPr lang="zh-TW" altLang="en-US" sz="2000" dirty="0"/>
                </a:p>
              </p:txBody>
            </p:sp>
          </mc:Choice>
          <mc:Fallback xmlns="">
            <p:sp>
              <p:nvSpPr>
                <p:cNvPr id="15" name="矩形 1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20854" y="3877082"/>
                  <a:ext cx="635815" cy="324000"/>
                </a:xfrm>
                <a:prstGeom prst="rect">
                  <a:avLst/>
                </a:prstGeom>
                <a:blipFill rotWithShape="1">
                  <a:blip r:embed="rId8"/>
                  <a:stretch>
                    <a:fillRect b="-1132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7" name="直線接點 16"/>
            <p:cNvCxnSpPr/>
            <p:nvPr/>
          </p:nvCxnSpPr>
          <p:spPr>
            <a:xfrm>
              <a:off x="3330294" y="4106656"/>
              <a:ext cx="180000" cy="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群組 19"/>
          <p:cNvGrpSpPr/>
          <p:nvPr/>
        </p:nvGrpSpPr>
        <p:grpSpPr>
          <a:xfrm>
            <a:off x="2309876" y="1889331"/>
            <a:ext cx="774251" cy="410112"/>
            <a:chOff x="3020854" y="3877082"/>
            <a:chExt cx="774251" cy="41011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矩形 20"/>
                <p:cNvSpPr/>
                <p:nvPr/>
              </p:nvSpPr>
              <p:spPr>
                <a:xfrm>
                  <a:off x="3020854" y="3877082"/>
                  <a:ext cx="774251" cy="41011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000" i="1" smtClean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zh-TW" sz="2000" i="1">
                                <a:latin typeface="Cambria Math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TW" sz="2000" b="0" i="1" smtClean="0">
                                <a:latin typeface="Cambria Math"/>
                              </a:rPr>
                              <m:t>−</m:t>
                            </m:r>
                            <m:r>
                              <a:rPr lang="en-US" altLang="zh-TW" sz="2000" i="1">
                                <a:latin typeface="Cambria Math"/>
                              </a:rPr>
                              <m:t>𝑗</m:t>
                            </m:r>
                            <m:r>
                              <a:rPr lang="zh-TW" altLang="en-US" sz="2000" i="1">
                                <a:latin typeface="Cambria Math"/>
                              </a:rPr>
                              <m:t>𝜔</m:t>
                            </m:r>
                          </m:sup>
                        </m:sSup>
                      </m:oMath>
                    </m:oMathPara>
                  </a14:m>
                  <a:endParaRPr lang="zh-TW" altLang="en-US" sz="2000" dirty="0"/>
                </a:p>
              </p:txBody>
            </p:sp>
          </mc:Choice>
          <mc:Fallback xmlns="">
            <p:sp>
              <p:nvSpPr>
                <p:cNvPr id="21" name="矩形 2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20854" y="3877082"/>
                  <a:ext cx="774251" cy="410112"/>
                </a:xfrm>
                <a:prstGeom prst="rect">
                  <a:avLst/>
                </a:prstGeom>
                <a:blipFill rotWithShape="1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2" name="直線接點 21"/>
            <p:cNvCxnSpPr/>
            <p:nvPr/>
          </p:nvCxnSpPr>
          <p:spPr>
            <a:xfrm>
              <a:off x="3459456" y="4106656"/>
              <a:ext cx="180000" cy="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群組 22"/>
          <p:cNvGrpSpPr/>
          <p:nvPr/>
        </p:nvGrpSpPr>
        <p:grpSpPr>
          <a:xfrm>
            <a:off x="2717629" y="2492896"/>
            <a:ext cx="883255" cy="410112"/>
            <a:chOff x="3020854" y="3877082"/>
            <a:chExt cx="883255" cy="41011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矩形 23"/>
                <p:cNvSpPr/>
                <p:nvPr/>
              </p:nvSpPr>
              <p:spPr>
                <a:xfrm>
                  <a:off x="3020854" y="3877082"/>
                  <a:ext cx="883255" cy="41011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000" i="1" smtClean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zh-TW" sz="2000" i="1">
                                <a:latin typeface="Cambria Math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TW" sz="2000" b="0" i="1" smtClean="0">
                                <a:latin typeface="Cambria Math"/>
                              </a:rPr>
                              <m:t>−</m:t>
                            </m:r>
                            <m:r>
                              <a:rPr lang="en-US" altLang="zh-TW" sz="2000" i="1">
                                <a:latin typeface="Cambria Math"/>
                              </a:rPr>
                              <m:t>𝑗</m:t>
                            </m:r>
                            <m:r>
                              <a:rPr lang="en-US" altLang="zh-TW" sz="2000" b="0" i="1" smtClean="0">
                                <a:latin typeface="Cambria Math"/>
                              </a:rPr>
                              <m:t>2</m:t>
                            </m:r>
                            <m:r>
                              <a:rPr lang="zh-TW" altLang="en-US" sz="2000" i="1">
                                <a:latin typeface="Cambria Math"/>
                              </a:rPr>
                              <m:t>𝜔</m:t>
                            </m:r>
                          </m:sup>
                        </m:sSup>
                      </m:oMath>
                    </m:oMathPara>
                  </a14:m>
                  <a:endParaRPr lang="zh-TW" altLang="en-US" sz="2000" dirty="0"/>
                </a:p>
              </p:txBody>
            </p:sp>
          </mc:Choice>
          <mc:Fallback xmlns="">
            <p:sp>
              <p:nvSpPr>
                <p:cNvPr id="24" name="矩形 2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20854" y="3877082"/>
                  <a:ext cx="883255" cy="410112"/>
                </a:xfrm>
                <a:prstGeom prst="rect">
                  <a:avLst/>
                </a:prstGeom>
                <a:blipFill rotWithShape="1"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5" name="直線接點 24"/>
            <p:cNvCxnSpPr/>
            <p:nvPr/>
          </p:nvCxnSpPr>
          <p:spPr>
            <a:xfrm>
              <a:off x="3569527" y="4106656"/>
              <a:ext cx="180000" cy="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群組 25"/>
          <p:cNvGrpSpPr/>
          <p:nvPr/>
        </p:nvGrpSpPr>
        <p:grpSpPr>
          <a:xfrm>
            <a:off x="4565929" y="2553856"/>
            <a:ext cx="744819" cy="410112"/>
            <a:chOff x="3014783" y="3872126"/>
            <a:chExt cx="744819" cy="41011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矩形 26"/>
                <p:cNvSpPr/>
                <p:nvPr/>
              </p:nvSpPr>
              <p:spPr>
                <a:xfrm>
                  <a:off x="3014783" y="3872126"/>
                  <a:ext cx="744819" cy="41011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000" i="1" smtClean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zh-TW" sz="2000" i="1">
                                <a:latin typeface="Cambria Math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TW" sz="2000" i="1">
                                <a:latin typeface="Cambria Math"/>
                              </a:rPr>
                              <m:t>𝑗</m:t>
                            </m:r>
                            <m:r>
                              <a:rPr lang="en-US" altLang="zh-TW" sz="2000" b="0" i="1" smtClean="0">
                                <a:latin typeface="Cambria Math"/>
                              </a:rPr>
                              <m:t>3</m:t>
                            </m:r>
                            <m:r>
                              <a:rPr lang="zh-TW" altLang="en-US" sz="2000" i="1">
                                <a:latin typeface="Cambria Math"/>
                              </a:rPr>
                              <m:t>𝜔</m:t>
                            </m:r>
                          </m:sup>
                        </m:sSup>
                      </m:oMath>
                    </m:oMathPara>
                  </a14:m>
                  <a:endParaRPr lang="zh-TW" altLang="en-US" sz="2000" dirty="0"/>
                </a:p>
              </p:txBody>
            </p:sp>
          </mc:Choice>
          <mc:Fallback xmlns="">
            <p:sp>
              <p:nvSpPr>
                <p:cNvPr id="27" name="矩形 2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14783" y="3872126"/>
                  <a:ext cx="744819" cy="410112"/>
                </a:xfrm>
                <a:prstGeom prst="rect">
                  <a:avLst/>
                </a:prstGeom>
                <a:blipFill rotWithShape="1"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8" name="直線接點 27"/>
            <p:cNvCxnSpPr/>
            <p:nvPr/>
          </p:nvCxnSpPr>
          <p:spPr>
            <a:xfrm>
              <a:off x="3333098" y="4106656"/>
              <a:ext cx="252000" cy="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矩形 28"/>
          <p:cNvSpPr/>
          <p:nvPr/>
        </p:nvSpPr>
        <p:spPr>
          <a:xfrm>
            <a:off x="5724128" y="2153746"/>
            <a:ext cx="314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dirty="0"/>
              <a:t>1</a:t>
            </a:r>
            <a:endParaRPr lang="zh-TW" altLang="en-US" sz="2000" dirty="0"/>
          </a:p>
        </p:txBody>
      </p:sp>
      <p:grpSp>
        <p:nvGrpSpPr>
          <p:cNvPr id="30" name="群組 29"/>
          <p:cNvGrpSpPr/>
          <p:nvPr/>
        </p:nvGrpSpPr>
        <p:grpSpPr>
          <a:xfrm>
            <a:off x="6537587" y="1889331"/>
            <a:ext cx="883255" cy="410112"/>
            <a:chOff x="3014783" y="3872126"/>
            <a:chExt cx="883255" cy="41011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矩形 30"/>
                <p:cNvSpPr/>
                <p:nvPr/>
              </p:nvSpPr>
              <p:spPr>
                <a:xfrm>
                  <a:off x="3014783" y="3872126"/>
                  <a:ext cx="883255" cy="41011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000" i="1" smtClean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zh-TW" sz="2000" i="1">
                                <a:latin typeface="Cambria Math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TW" sz="2000" b="0" i="1" smtClean="0">
                                <a:latin typeface="Cambria Math"/>
                              </a:rPr>
                              <m:t>−</m:t>
                            </m:r>
                            <m:r>
                              <a:rPr lang="en-US" altLang="zh-TW" sz="2000" i="1">
                                <a:latin typeface="Cambria Math"/>
                              </a:rPr>
                              <m:t>𝑗</m:t>
                            </m:r>
                            <m:r>
                              <a:rPr lang="en-US" altLang="zh-TW" sz="2000" b="0" i="1" smtClean="0">
                                <a:latin typeface="Cambria Math"/>
                              </a:rPr>
                              <m:t>3</m:t>
                            </m:r>
                            <m:r>
                              <a:rPr lang="zh-TW" altLang="en-US" sz="2000" i="1">
                                <a:latin typeface="Cambria Math"/>
                              </a:rPr>
                              <m:t>𝜔</m:t>
                            </m:r>
                          </m:sup>
                        </m:sSup>
                      </m:oMath>
                    </m:oMathPara>
                  </a14:m>
                  <a:endParaRPr lang="zh-TW" altLang="en-US" sz="2000" dirty="0"/>
                </a:p>
              </p:txBody>
            </p:sp>
          </mc:Choice>
          <mc:Fallback xmlns="">
            <p:sp>
              <p:nvSpPr>
                <p:cNvPr id="31" name="矩形 3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14783" y="3872126"/>
                  <a:ext cx="883255" cy="410112"/>
                </a:xfrm>
                <a:prstGeom prst="rect">
                  <a:avLst/>
                </a:prstGeom>
                <a:blipFill rotWithShape="1"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2" name="直線接點 31"/>
            <p:cNvCxnSpPr/>
            <p:nvPr/>
          </p:nvCxnSpPr>
          <p:spPr>
            <a:xfrm>
              <a:off x="3470258" y="4106656"/>
              <a:ext cx="252000" cy="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群組 32"/>
          <p:cNvGrpSpPr/>
          <p:nvPr/>
        </p:nvGrpSpPr>
        <p:grpSpPr>
          <a:xfrm>
            <a:off x="7283565" y="2501200"/>
            <a:ext cx="883255" cy="410112"/>
            <a:chOff x="3014783" y="3872126"/>
            <a:chExt cx="883255" cy="410112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4" name="矩形 33"/>
                <p:cNvSpPr/>
                <p:nvPr/>
              </p:nvSpPr>
              <p:spPr>
                <a:xfrm>
                  <a:off x="3014783" y="3872126"/>
                  <a:ext cx="883255" cy="41011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000" i="1" smtClean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zh-TW" sz="2000" i="1">
                                <a:latin typeface="Cambria Math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TW" sz="2000" b="0" i="1" smtClean="0">
                                <a:latin typeface="Cambria Math"/>
                              </a:rPr>
                              <m:t>−</m:t>
                            </m:r>
                            <m:r>
                              <a:rPr lang="en-US" altLang="zh-TW" sz="2000" i="1">
                                <a:latin typeface="Cambria Math"/>
                              </a:rPr>
                              <m:t>𝑗</m:t>
                            </m:r>
                            <m:r>
                              <a:rPr lang="en-US" altLang="zh-TW" sz="2000" b="0" i="1" smtClean="0">
                                <a:latin typeface="Cambria Math"/>
                              </a:rPr>
                              <m:t>6</m:t>
                            </m:r>
                            <m:r>
                              <a:rPr lang="zh-TW" altLang="en-US" sz="2000" i="1">
                                <a:latin typeface="Cambria Math"/>
                              </a:rPr>
                              <m:t>𝜔</m:t>
                            </m:r>
                          </m:sup>
                        </m:sSup>
                      </m:oMath>
                    </m:oMathPara>
                  </a14:m>
                  <a:endParaRPr lang="zh-TW" altLang="en-US" sz="2000" dirty="0"/>
                </a:p>
              </p:txBody>
            </p:sp>
          </mc:Choice>
          <mc:Fallback>
            <p:sp>
              <p:nvSpPr>
                <p:cNvPr id="34" name="矩形 3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14783" y="3872126"/>
                  <a:ext cx="883255" cy="410112"/>
                </a:xfrm>
                <a:prstGeom prst="rect">
                  <a:avLst/>
                </a:prstGeom>
                <a:blipFill rotWithShape="1"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5" name="直線接點 34"/>
            <p:cNvCxnSpPr/>
            <p:nvPr/>
          </p:nvCxnSpPr>
          <p:spPr>
            <a:xfrm>
              <a:off x="3468570" y="4106656"/>
              <a:ext cx="252000" cy="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66839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18" name="物件 3"/>
          <p:cNvGraphicFramePr>
            <a:graphicFrameLocks noChangeAspect="1"/>
          </p:cNvGraphicFramePr>
          <p:nvPr/>
        </p:nvGraphicFramePr>
        <p:xfrm>
          <a:off x="963613" y="2308225"/>
          <a:ext cx="7216775" cy="998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50" name="方程式" r:id="rId3" imgW="2870200" imgH="431800" progId="Equation.3">
                  <p:embed/>
                </p:oleObj>
              </mc:Choice>
              <mc:Fallback>
                <p:oleObj name="方程式" r:id="rId3" imgW="2870200" imgH="431800" progId="Equation.3">
                  <p:embed/>
                  <p:pic>
                    <p:nvPicPr>
                      <p:cNvPr id="0" name="物件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3613" y="2308225"/>
                        <a:ext cx="7216775" cy="9985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19" name="物件 5"/>
          <p:cNvGraphicFramePr>
            <a:graphicFrameLocks noChangeAspect="1"/>
          </p:cNvGraphicFramePr>
          <p:nvPr/>
        </p:nvGraphicFramePr>
        <p:xfrm>
          <a:off x="1020763" y="1773238"/>
          <a:ext cx="4024312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51" name="方程式" r:id="rId5" imgW="1600200" imgH="203200" progId="Equation.3">
                  <p:embed/>
                </p:oleObj>
              </mc:Choice>
              <mc:Fallback>
                <p:oleObj name="方程式" r:id="rId5" imgW="1600200" imgH="203200" progId="Equation.3">
                  <p:embed/>
                  <p:pic>
                    <p:nvPicPr>
                      <p:cNvPr id="0" name="物件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20763" y="1773238"/>
                        <a:ext cx="4024312" cy="469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9220" name="群組 31"/>
          <p:cNvGrpSpPr>
            <a:grpSpLocks/>
          </p:cNvGrpSpPr>
          <p:nvPr/>
        </p:nvGrpSpPr>
        <p:grpSpPr bwMode="auto">
          <a:xfrm>
            <a:off x="0" y="3429000"/>
            <a:ext cx="9144000" cy="528638"/>
            <a:chOff x="0" y="3633788"/>
            <a:chExt cx="9144000" cy="528637"/>
          </a:xfrm>
        </p:grpSpPr>
        <p:graphicFrame>
          <p:nvGraphicFramePr>
            <p:cNvPr id="9238" name="物件 7"/>
            <p:cNvGraphicFramePr>
              <a:graphicFrameLocks noChangeAspect="1"/>
            </p:cNvGraphicFramePr>
            <p:nvPr/>
          </p:nvGraphicFramePr>
          <p:xfrm>
            <a:off x="4067944" y="3633788"/>
            <a:ext cx="1214437" cy="5286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752" name="方程式" r:id="rId7" imgW="482391" imgH="228501" progId="Equation.3">
                    <p:embed/>
                  </p:oleObj>
                </mc:Choice>
                <mc:Fallback>
                  <p:oleObj name="方程式" r:id="rId7" imgW="482391" imgH="228501" progId="Equation.3">
                    <p:embed/>
                    <p:pic>
                      <p:nvPicPr>
                        <p:cNvPr id="0" name="物件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67944" y="3633788"/>
                          <a:ext cx="1214437" cy="52863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6" name="文字方塊 15"/>
            <p:cNvSpPr txBox="1"/>
            <p:nvPr/>
          </p:nvSpPr>
          <p:spPr>
            <a:xfrm>
              <a:off x="0" y="3656013"/>
              <a:ext cx="9144000" cy="493712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marL="1080000" fontAlgn="auto">
                <a:spcBef>
                  <a:spcPts val="0"/>
                </a:spcBef>
                <a:spcAft>
                  <a:spcPts val="0"/>
                </a:spcAft>
                <a:buSzPct val="100000"/>
                <a:defRPr/>
              </a:pPr>
              <a:r>
                <a:rPr kumimoji="0" lang="en-US" altLang="zh-TW" sz="2600" kern="100" dirty="0">
                  <a:solidFill>
                    <a:srgbClr val="000000"/>
                  </a:solidFill>
                  <a:latin typeface="Times New Roman" pitchFamily="18" charset="0"/>
                  <a:ea typeface="標楷體"/>
                  <a:cs typeface="Times New Roman" pitchFamily="18" charset="0"/>
                </a:rPr>
                <a:t>Fourier Transform of </a:t>
              </a:r>
            </a:p>
          </p:txBody>
        </p:sp>
      </p:grpSp>
      <p:sp>
        <p:nvSpPr>
          <p:cNvPr id="9221" name="矩形 17"/>
          <p:cNvSpPr>
            <a:spLocks noChangeArrowheads="1"/>
          </p:cNvSpPr>
          <p:nvPr/>
        </p:nvSpPr>
        <p:spPr bwMode="auto">
          <a:xfrm>
            <a:off x="0" y="188913"/>
            <a:ext cx="9144000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4572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>
              <a:lnSpc>
                <a:spcPct val="150000"/>
              </a:lnSpc>
              <a:buSzPct val="70000"/>
            </a:pPr>
            <a:r>
              <a:rPr kumimoji="0" lang="en-US" altLang="zh-TW" sz="4000" b="1" u="sng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Z-Transform</a:t>
            </a:r>
          </a:p>
        </p:txBody>
      </p:sp>
      <p:sp>
        <p:nvSpPr>
          <p:cNvPr id="9222" name="矩形 19"/>
          <p:cNvSpPr>
            <a:spLocks noChangeArrowheads="1"/>
          </p:cNvSpPr>
          <p:nvPr/>
        </p:nvSpPr>
        <p:spPr bwMode="auto">
          <a:xfrm>
            <a:off x="0" y="1028700"/>
            <a:ext cx="91440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>
              <a:lnSpc>
                <a:spcPct val="150000"/>
              </a:lnSpc>
              <a:buSzPct val="70000"/>
              <a:buFont typeface="Wingdings" pitchFamily="2" charset="2"/>
              <a:buChar char="l"/>
            </a:pPr>
            <a:r>
              <a:rPr kumimoji="0" lang="en-US" altLang="zh-TW" sz="3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 Generalization of Fourier Transform</a:t>
            </a:r>
            <a:endParaRPr kumimoji="0" lang="zh-TW" altLang="zh-TW" sz="300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9223" name="群組 2"/>
          <p:cNvGrpSpPr>
            <a:grpSpLocks/>
          </p:cNvGrpSpPr>
          <p:nvPr/>
        </p:nvGrpSpPr>
        <p:grpSpPr bwMode="auto">
          <a:xfrm>
            <a:off x="2219325" y="3933825"/>
            <a:ext cx="4351338" cy="2894013"/>
            <a:chOff x="2220006" y="3933056"/>
            <a:chExt cx="4351547" cy="2894722"/>
          </a:xfrm>
        </p:grpSpPr>
        <p:cxnSp>
          <p:nvCxnSpPr>
            <p:cNvPr id="14" name="直線單箭頭接點 13"/>
            <p:cNvCxnSpPr/>
            <p:nvPr/>
          </p:nvCxnSpPr>
          <p:spPr>
            <a:xfrm flipV="1">
              <a:off x="4298144" y="4293507"/>
              <a:ext cx="0" cy="2534271"/>
            </a:xfrm>
            <a:prstGeom prst="straightConnector1">
              <a:avLst/>
            </a:prstGeom>
            <a:ln w="22225">
              <a:solidFill>
                <a:schemeClr val="tx1"/>
              </a:solidFill>
              <a:headEnd type="none" w="med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單箭頭接點 21"/>
            <p:cNvCxnSpPr/>
            <p:nvPr/>
          </p:nvCxnSpPr>
          <p:spPr>
            <a:xfrm>
              <a:off x="2929653" y="5660679"/>
              <a:ext cx="2736981" cy="0"/>
            </a:xfrm>
            <a:prstGeom prst="straightConnector1">
              <a:avLst/>
            </a:prstGeom>
            <a:ln w="22225">
              <a:solidFill>
                <a:schemeClr val="tx1"/>
              </a:solidFill>
              <a:headEnd type="none" w="med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線單箭頭接點 27"/>
            <p:cNvCxnSpPr/>
            <p:nvPr/>
          </p:nvCxnSpPr>
          <p:spPr>
            <a:xfrm flipV="1">
              <a:off x="4096274" y="4653136"/>
              <a:ext cx="1267341" cy="936104"/>
            </a:xfrm>
            <a:prstGeom prst="straightConnector1">
              <a:avLst/>
            </a:prstGeom>
            <a:ln w="22225">
              <a:solidFill>
                <a:schemeClr val="tx1"/>
              </a:solidFill>
              <a:headEnd type="triangle" w="lg" len="med"/>
              <a:tailEnd type="triangle" w="lg" len="med"/>
            </a:ln>
            <a:scene3d>
              <a:camera prst="orthographicFront">
                <a:rot lat="0" lon="0" rev="12000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線單箭頭接點 29"/>
            <p:cNvCxnSpPr/>
            <p:nvPr/>
          </p:nvCxnSpPr>
          <p:spPr>
            <a:xfrm flipH="1" flipV="1">
              <a:off x="4647411" y="5392326"/>
              <a:ext cx="82554" cy="252474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28" name="文字方塊 30"/>
            <p:cNvSpPr txBox="1">
              <a:spLocks noChangeArrowheads="1"/>
            </p:cNvSpPr>
            <p:nvPr/>
          </p:nvSpPr>
          <p:spPr bwMode="auto">
            <a:xfrm>
              <a:off x="2220006" y="4397042"/>
              <a:ext cx="1213794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9pPr>
            </a:lstStyle>
            <a:p>
              <a:pPr eaLnBrk="1" hangingPunct="1"/>
              <a:r>
                <a:rPr kumimoji="0" lang="en-US" altLang="zh-TW" sz="2000">
                  <a:latin typeface="Times New Roman" pitchFamily="18" charset="0"/>
                  <a:cs typeface="Times New Roman" pitchFamily="18" charset="0"/>
                </a:rPr>
                <a:t>unit circle</a:t>
              </a:r>
              <a:endParaRPr kumimoji="0" lang="zh-TW" altLang="en-US" sz="200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9229" name="文字方塊 32"/>
            <p:cNvSpPr txBox="1">
              <a:spLocks noChangeArrowheads="1"/>
            </p:cNvSpPr>
            <p:nvPr/>
          </p:nvSpPr>
          <p:spPr bwMode="auto">
            <a:xfrm>
              <a:off x="2889553" y="4829090"/>
              <a:ext cx="838616" cy="4002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9pPr>
            </a:lstStyle>
            <a:p>
              <a:pPr eaLnBrk="1" hangingPunct="1"/>
              <a:r>
                <a:rPr kumimoji="0" lang="en-US" altLang="zh-TW" sz="2000" i="1">
                  <a:latin typeface="Times New Roman" pitchFamily="18" charset="0"/>
                  <a:cs typeface="Times New Roman" pitchFamily="18" charset="0"/>
                </a:rPr>
                <a:t>z</a:t>
              </a:r>
              <a:r>
                <a:rPr kumimoji="0" lang="en-US" altLang="zh-TW" sz="2000">
                  <a:latin typeface="Times New Roman" pitchFamily="18" charset="0"/>
                  <a:cs typeface="Times New Roman" pitchFamily="18" charset="0"/>
                </a:rPr>
                <a:t> = </a:t>
              </a:r>
              <a:r>
                <a:rPr kumimoji="0" lang="en-US" altLang="zh-TW" sz="2000" i="1">
                  <a:latin typeface="Times New Roman" pitchFamily="18" charset="0"/>
                  <a:cs typeface="Times New Roman" pitchFamily="18" charset="0"/>
                </a:rPr>
                <a:t>e</a:t>
              </a:r>
              <a:r>
                <a:rPr kumimoji="0" lang="en-US" altLang="zh-TW" sz="2000" i="1" baseline="30000">
                  <a:latin typeface="Times New Roman" pitchFamily="18" charset="0"/>
                  <a:cs typeface="Times New Roman" pitchFamily="18" charset="0"/>
                </a:rPr>
                <a:t>j</a:t>
              </a:r>
              <a:r>
                <a:rPr kumimoji="0" lang="el-GR" altLang="zh-TW" sz="2000" i="1" baseline="30000">
                  <a:latin typeface="Times New Roman" pitchFamily="18" charset="0"/>
                  <a:cs typeface="Times New Roman" pitchFamily="18" charset="0"/>
                </a:rPr>
                <a:t>ω</a:t>
              </a:r>
              <a:endParaRPr kumimoji="0" lang="zh-TW" altLang="en-US" sz="2000" i="1" baseline="3000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9230" name="文字方塊 34"/>
            <p:cNvSpPr txBox="1">
              <a:spLocks noChangeArrowheads="1"/>
            </p:cNvSpPr>
            <p:nvPr/>
          </p:nvSpPr>
          <p:spPr bwMode="auto">
            <a:xfrm>
              <a:off x="4795607" y="4704704"/>
              <a:ext cx="208441" cy="3804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72000" tIns="36000" rIns="36000" bIns="36000" anchor="ctr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9pPr>
            </a:lstStyle>
            <a:p>
              <a:pPr eaLnBrk="1" hangingPunct="1"/>
              <a:r>
                <a:rPr kumimoji="0" lang="en-US" altLang="zh-TW" sz="2000" i="1">
                  <a:latin typeface="Times New Roman" pitchFamily="18" charset="0"/>
                  <a:cs typeface="Times New Roman" pitchFamily="18" charset="0"/>
                </a:rPr>
                <a:t>r</a:t>
              </a:r>
              <a:endParaRPr kumimoji="0" lang="zh-TW" altLang="en-US" sz="2000" i="1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9231" name="文字方塊 37"/>
            <p:cNvSpPr txBox="1">
              <a:spLocks noChangeArrowheads="1"/>
            </p:cNvSpPr>
            <p:nvPr/>
          </p:nvSpPr>
          <p:spPr bwMode="auto">
            <a:xfrm>
              <a:off x="5621486" y="5456614"/>
              <a:ext cx="470000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9pPr>
            </a:lstStyle>
            <a:p>
              <a:pPr eaLnBrk="1" hangingPunct="1"/>
              <a:r>
                <a:rPr kumimoji="0" lang="en-US" altLang="zh-TW" sz="2000">
                  <a:latin typeface="Times New Roman" pitchFamily="18" charset="0"/>
                  <a:cs typeface="Times New Roman" pitchFamily="18" charset="0"/>
                </a:rPr>
                <a:t>Re</a:t>
              </a:r>
              <a:endParaRPr kumimoji="0" lang="zh-TW" altLang="en-US" sz="200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9232" name="文字方塊 38"/>
            <p:cNvSpPr txBox="1">
              <a:spLocks noChangeArrowheads="1"/>
            </p:cNvSpPr>
            <p:nvPr/>
          </p:nvSpPr>
          <p:spPr bwMode="auto">
            <a:xfrm>
              <a:off x="4092146" y="3933056"/>
              <a:ext cx="46839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9pPr>
            </a:lstStyle>
            <a:p>
              <a:pPr eaLnBrk="1" hangingPunct="1"/>
              <a:r>
                <a:rPr kumimoji="0" lang="en-US" altLang="zh-TW" sz="2000">
                  <a:latin typeface="Times New Roman" pitchFamily="18" charset="0"/>
                  <a:cs typeface="Times New Roman" pitchFamily="18" charset="0"/>
                </a:rPr>
                <a:t>Im</a:t>
              </a:r>
              <a:endParaRPr kumimoji="0" lang="zh-TW" altLang="en-US" sz="200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9233" name="文字方塊 44"/>
            <p:cNvSpPr txBox="1">
              <a:spLocks noChangeArrowheads="1"/>
            </p:cNvSpPr>
            <p:nvPr/>
          </p:nvSpPr>
          <p:spPr bwMode="auto">
            <a:xfrm>
              <a:off x="5578934" y="4253026"/>
              <a:ext cx="992619" cy="4002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9pPr>
            </a:lstStyle>
            <a:p>
              <a:pPr eaLnBrk="1" hangingPunct="1"/>
              <a:r>
                <a:rPr kumimoji="0" lang="en-US" altLang="zh-TW" sz="2000" i="1">
                  <a:latin typeface="Times New Roman" pitchFamily="18" charset="0"/>
                  <a:cs typeface="Times New Roman" pitchFamily="18" charset="0"/>
                </a:rPr>
                <a:t>z</a:t>
              </a:r>
              <a:r>
                <a:rPr kumimoji="0" lang="en-US" altLang="zh-TW" sz="2000">
                  <a:latin typeface="Times New Roman" pitchFamily="18" charset="0"/>
                  <a:cs typeface="Times New Roman" pitchFamily="18" charset="0"/>
                </a:rPr>
                <a:t> = </a:t>
              </a:r>
              <a:r>
                <a:rPr kumimoji="0" lang="en-US" altLang="zh-TW" sz="2000" i="1">
                  <a:latin typeface="Times New Roman" pitchFamily="18" charset="0"/>
                  <a:cs typeface="Times New Roman" pitchFamily="18" charset="0"/>
                </a:rPr>
                <a:t>re</a:t>
              </a:r>
              <a:r>
                <a:rPr kumimoji="0" lang="en-US" altLang="zh-TW" sz="2000" i="1" baseline="30000">
                  <a:latin typeface="Times New Roman" pitchFamily="18" charset="0"/>
                  <a:cs typeface="Times New Roman" pitchFamily="18" charset="0"/>
                </a:rPr>
                <a:t>j</a:t>
              </a:r>
              <a:r>
                <a:rPr kumimoji="0" lang="el-GR" altLang="zh-TW" sz="2000" i="1" baseline="30000">
                  <a:latin typeface="Times New Roman" pitchFamily="18" charset="0"/>
                  <a:cs typeface="Times New Roman" pitchFamily="18" charset="0"/>
                </a:rPr>
                <a:t>ω</a:t>
              </a:r>
              <a:r>
                <a:rPr lang="el-GR" altLang="zh-TW" sz="2000" i="1">
                  <a:latin typeface="Times New Roman" pitchFamily="18" charset="0"/>
                  <a:cs typeface="Times New Roman" pitchFamily="18" charset="0"/>
                  <a:sym typeface="Symbol" pitchFamily="18" charset="2"/>
                </a:rPr>
                <a:t> </a:t>
              </a:r>
              <a:endParaRPr kumimoji="0" lang="zh-TW" altLang="en-US" sz="2000" i="1" baseline="3000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9234" name="文字方塊 45"/>
            <p:cNvSpPr txBox="1">
              <a:spLocks noChangeArrowheads="1"/>
            </p:cNvSpPr>
            <p:nvPr/>
          </p:nvSpPr>
          <p:spPr bwMode="auto">
            <a:xfrm>
              <a:off x="4716016" y="5229200"/>
              <a:ext cx="365773" cy="4002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9pPr>
            </a:lstStyle>
            <a:p>
              <a:pPr eaLnBrk="1" hangingPunct="1"/>
              <a:r>
                <a:rPr kumimoji="0" lang="en-US" altLang="zh-TW" sz="2000" i="1">
                  <a:latin typeface="Times New Roman" pitchFamily="18" charset="0"/>
                  <a:cs typeface="Times New Roman" pitchFamily="18" charset="0"/>
                </a:rPr>
                <a:t>ω</a:t>
              </a:r>
              <a:endParaRPr kumimoji="0" lang="zh-TW" altLang="en-US" sz="2000" i="1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9235" name="橢圓 23"/>
            <p:cNvSpPr>
              <a:spLocks noChangeArrowheads="1"/>
            </p:cNvSpPr>
            <p:nvPr/>
          </p:nvSpPr>
          <p:spPr bwMode="auto">
            <a:xfrm>
              <a:off x="3483746" y="4836664"/>
              <a:ext cx="1620000" cy="1620000"/>
            </a:xfrm>
            <a:prstGeom prst="ellipse">
              <a:avLst/>
            </a:prstGeom>
            <a:noFill/>
            <a:ln w="222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>
              <a:lvl1pPr marL="4572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9pPr>
            </a:lstStyle>
            <a:p>
              <a:pPr algn="ctr" eaLnBrk="1" hangingPunct="1">
                <a:spcBef>
                  <a:spcPts val="600"/>
                </a:spcBef>
              </a:pPr>
              <a:endParaRPr kumimoji="0" lang="zh-TW" altLang="en-US" sz="3500" b="1" i="1"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26" name="直線單箭頭接點 25"/>
            <p:cNvCxnSpPr/>
            <p:nvPr/>
          </p:nvCxnSpPr>
          <p:spPr>
            <a:xfrm flipV="1">
              <a:off x="4298144" y="4725413"/>
              <a:ext cx="1152580" cy="935266"/>
            </a:xfrm>
            <a:prstGeom prst="straightConnector1">
              <a:avLst/>
            </a:prstGeom>
            <a:ln w="22225">
              <a:solidFill>
                <a:schemeClr val="tx1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37" name="文字方塊 24"/>
            <p:cNvSpPr txBox="1">
              <a:spLocks noChangeArrowheads="1"/>
            </p:cNvSpPr>
            <p:nvPr/>
          </p:nvSpPr>
          <p:spPr bwMode="auto">
            <a:xfrm>
              <a:off x="5083639" y="5589240"/>
              <a:ext cx="237295" cy="3804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72000" tIns="36000" rIns="36000" bIns="36000" anchor="ctr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9pPr>
            </a:lstStyle>
            <a:p>
              <a:pPr eaLnBrk="1" hangingPunct="1"/>
              <a:r>
                <a:rPr kumimoji="0" lang="en-US" altLang="zh-TW" sz="2000">
                  <a:latin typeface="Times New Roman" pitchFamily="18" charset="0"/>
                  <a:cs typeface="Times New Roman" pitchFamily="18" charset="0"/>
                </a:rPr>
                <a:t>1</a:t>
              </a:r>
              <a:endParaRPr kumimoji="0" lang="zh-TW" altLang="en-US" sz="2000">
                <a:latin typeface="Times New Roman" pitchFamily="18" charset="0"/>
                <a:cs typeface="Times New Roman" pitchFamily="18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9" name="矩形 2"/>
          <p:cNvSpPr>
            <a:spLocks noChangeArrowheads="1"/>
          </p:cNvSpPr>
          <p:nvPr/>
        </p:nvSpPr>
        <p:spPr bwMode="auto">
          <a:xfrm>
            <a:off x="0" y="269875"/>
            <a:ext cx="9144000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lvl="1" eaLnBrk="1" hangingPunct="1">
              <a:lnSpc>
                <a:spcPct val="150000"/>
              </a:lnSpc>
            </a:pPr>
            <a:r>
              <a:rPr lang="en-US" altLang="zh-TW" sz="3600" b="1" u="sng">
                <a:solidFill>
                  <a:srgbClr val="000000"/>
                </a:solidFill>
                <a:latin typeface="Times New Roman" pitchFamily="18" charset="0"/>
              </a:rPr>
              <a:t>Conjugation</a:t>
            </a:r>
          </a:p>
        </p:txBody>
      </p:sp>
      <p:graphicFrame>
        <p:nvGraphicFramePr>
          <p:cNvPr id="4" name="物件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28031617"/>
              </p:ext>
            </p:extLst>
          </p:nvPr>
        </p:nvGraphicFramePr>
        <p:xfrm>
          <a:off x="882650" y="1125785"/>
          <a:ext cx="3632200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804" name="方程式" r:id="rId3" imgW="1816100" imgH="241300" progId="Equation.3">
                  <p:embed/>
                </p:oleObj>
              </mc:Choice>
              <mc:Fallback>
                <p:oleObj name="方程式" r:id="rId3" imgW="1816100" imgH="241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82650" y="1125785"/>
                        <a:ext cx="3632200" cy="482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文字方塊 4"/>
          <p:cNvSpPr txBox="1"/>
          <p:nvPr/>
        </p:nvSpPr>
        <p:spPr>
          <a:xfrm>
            <a:off x="0" y="1700808"/>
            <a:ext cx="9144000" cy="46166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1371600" lvl="1" indent="-457200" fontAlgn="auto">
              <a:spcBef>
                <a:spcPts val="1200"/>
              </a:spcBef>
              <a:spcAft>
                <a:spcPts val="0"/>
              </a:spcAft>
              <a:buSzPct val="100000"/>
              <a:buFont typeface="Arial" pitchFamily="34" charset="0"/>
              <a:buChar char="–"/>
              <a:defRPr/>
            </a:pPr>
            <a:r>
              <a:rPr kumimoji="0" lang="en-US" altLang="zh-TW" sz="2400" kern="100" dirty="0">
                <a:solidFill>
                  <a:srgbClr val="000000"/>
                </a:solidFill>
                <a:latin typeface="Times New Roman"/>
                <a:ea typeface="標楷體"/>
              </a:rPr>
              <a:t>if </a:t>
            </a:r>
            <a:r>
              <a:rPr kumimoji="0" lang="en-US" altLang="zh-TW" sz="2400" i="1" kern="100" dirty="0">
                <a:solidFill>
                  <a:srgbClr val="000000"/>
                </a:solidFill>
                <a:latin typeface="Times New Roman"/>
                <a:ea typeface="標楷體"/>
              </a:rPr>
              <a:t>x</a:t>
            </a:r>
            <a:r>
              <a:rPr kumimoji="0" lang="en-US" altLang="zh-TW" sz="2400" kern="100" dirty="0">
                <a:solidFill>
                  <a:srgbClr val="000000"/>
                </a:solidFill>
                <a:latin typeface="Times New Roman"/>
                <a:ea typeface="標楷體"/>
              </a:rPr>
              <a:t>[</a:t>
            </a:r>
            <a:r>
              <a:rPr kumimoji="0" lang="en-US" altLang="zh-TW" sz="2400" i="1" kern="100" dirty="0">
                <a:solidFill>
                  <a:srgbClr val="000000"/>
                </a:solidFill>
                <a:latin typeface="Times New Roman"/>
                <a:ea typeface="標楷體"/>
              </a:rPr>
              <a:t>n</a:t>
            </a:r>
            <a:r>
              <a:rPr kumimoji="0" lang="en-US" altLang="zh-TW" sz="2400" kern="100" dirty="0">
                <a:solidFill>
                  <a:srgbClr val="000000"/>
                </a:solidFill>
                <a:latin typeface="Times New Roman"/>
                <a:ea typeface="標楷體"/>
              </a:rPr>
              <a:t>] is real</a:t>
            </a:r>
          </a:p>
        </p:txBody>
      </p:sp>
      <p:graphicFrame>
        <p:nvGraphicFramePr>
          <p:cNvPr id="6" name="物件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41108931"/>
              </p:ext>
            </p:extLst>
          </p:nvPr>
        </p:nvGraphicFramePr>
        <p:xfrm>
          <a:off x="1403350" y="2276872"/>
          <a:ext cx="17780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805" name="方程式" r:id="rId5" imgW="889000" imgH="228600" progId="Equation.3">
                  <p:embed/>
                </p:oleObj>
              </mc:Choice>
              <mc:Fallback>
                <p:oleObj name="方程式" r:id="rId5" imgW="8890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3350" y="2276872"/>
                        <a:ext cx="1778000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7" name="群組 10"/>
          <p:cNvGrpSpPr>
            <a:grpSpLocks/>
          </p:cNvGrpSpPr>
          <p:nvPr/>
        </p:nvGrpSpPr>
        <p:grpSpPr bwMode="auto">
          <a:xfrm>
            <a:off x="0" y="2708920"/>
            <a:ext cx="9144000" cy="507780"/>
            <a:chOff x="0" y="3473822"/>
            <a:chExt cx="9144000" cy="507780"/>
          </a:xfrm>
        </p:grpSpPr>
        <p:sp>
          <p:nvSpPr>
            <p:cNvPr id="8" name="文字方塊 7"/>
            <p:cNvSpPr txBox="1"/>
            <p:nvPr/>
          </p:nvSpPr>
          <p:spPr>
            <a:xfrm>
              <a:off x="0" y="3500809"/>
              <a:ext cx="9144000" cy="46166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marL="1371600" lvl="1" fontAlgn="auto">
                <a:spcBef>
                  <a:spcPts val="1200"/>
                </a:spcBef>
                <a:spcAft>
                  <a:spcPts val="0"/>
                </a:spcAft>
                <a:buSzPct val="100000"/>
                <a:defRPr/>
              </a:pPr>
              <a:r>
                <a:rPr kumimoji="0" lang="en-US" altLang="zh-TW" sz="2400" kern="100" dirty="0">
                  <a:solidFill>
                    <a:srgbClr val="000000"/>
                  </a:solidFill>
                  <a:latin typeface="Times New Roman"/>
                  <a:ea typeface="標楷體"/>
                </a:rPr>
                <a:t>a pole/zero at  </a:t>
              </a:r>
              <a:r>
                <a:rPr kumimoji="0" lang="en-US" altLang="zh-TW" sz="2400" i="1" kern="100" dirty="0">
                  <a:solidFill>
                    <a:srgbClr val="000000"/>
                  </a:solidFill>
                  <a:latin typeface="Times New Roman"/>
                  <a:ea typeface="標楷體"/>
                </a:rPr>
                <a:t>z</a:t>
              </a:r>
              <a:r>
                <a:rPr kumimoji="0" lang="en-US" altLang="zh-TW" sz="2400" kern="100" dirty="0">
                  <a:solidFill>
                    <a:srgbClr val="000000"/>
                  </a:solidFill>
                  <a:latin typeface="Times New Roman"/>
                  <a:ea typeface="標楷體"/>
                </a:rPr>
                <a:t> = </a:t>
              </a:r>
              <a:r>
                <a:rPr kumimoji="0" lang="en-US" altLang="zh-TW" sz="2400" i="1" kern="100" dirty="0">
                  <a:solidFill>
                    <a:srgbClr val="000000"/>
                  </a:solidFill>
                  <a:latin typeface="Times New Roman"/>
                  <a:ea typeface="標楷體"/>
                </a:rPr>
                <a:t>z</a:t>
              </a:r>
              <a:r>
                <a:rPr kumimoji="0" lang="en-US" altLang="zh-TW" sz="2400" kern="100" baseline="-25000" dirty="0">
                  <a:solidFill>
                    <a:srgbClr val="000000"/>
                  </a:solidFill>
                  <a:latin typeface="Times New Roman"/>
                  <a:ea typeface="標楷體"/>
                </a:rPr>
                <a:t>0</a:t>
              </a:r>
              <a:r>
                <a:rPr kumimoji="0" lang="en-US" altLang="zh-TW" sz="2400" kern="100" dirty="0">
                  <a:solidFill>
                    <a:srgbClr val="000000"/>
                  </a:solidFill>
                  <a:latin typeface="Times New Roman"/>
                  <a:ea typeface="標楷體"/>
                </a:rPr>
                <a:t>  </a:t>
              </a:r>
              <a:r>
                <a:rPr kumimoji="0" lang="en-US" altLang="zh-TW" sz="2400" kern="100" dirty="0">
                  <a:solidFill>
                    <a:srgbClr val="000000"/>
                  </a:solidFill>
                  <a:latin typeface="Times New Roman"/>
                  <a:ea typeface="標楷體"/>
                  <a:sym typeface="Wingdings" pitchFamily="2" charset="2"/>
                </a:rPr>
                <a:t>  a pole/zero at</a:t>
              </a:r>
              <a:endParaRPr kumimoji="0" lang="en-US" altLang="zh-TW" sz="2400" i="1" kern="100" baseline="30000" dirty="0">
                <a:solidFill>
                  <a:srgbClr val="000000"/>
                </a:solidFill>
                <a:latin typeface="Times New Roman"/>
                <a:ea typeface="標楷體"/>
                <a:sym typeface="Wingdings" pitchFamily="2" charset="2"/>
              </a:endParaRPr>
            </a:p>
          </p:txBody>
        </p:sp>
        <p:graphicFrame>
          <p:nvGraphicFramePr>
            <p:cNvPr id="9" name="物件 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960705242"/>
                </p:ext>
              </p:extLst>
            </p:nvPr>
          </p:nvGraphicFramePr>
          <p:xfrm>
            <a:off x="6228184" y="3473822"/>
            <a:ext cx="863226" cy="5077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6806" name="方程式" r:id="rId7" imgW="431613" imgH="253890" progId="Equation.3">
                    <p:embed/>
                  </p:oleObj>
                </mc:Choice>
                <mc:Fallback>
                  <p:oleObj name="方程式" r:id="rId7" imgW="431613" imgH="25389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28184" y="3473822"/>
                          <a:ext cx="863226" cy="50778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字方塊 1"/>
              <p:cNvSpPr txBox="1"/>
              <p:nvPr/>
            </p:nvSpPr>
            <p:spPr>
              <a:xfrm>
                <a:off x="1403648" y="3595475"/>
                <a:ext cx="2592288" cy="5890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/>
                            </a:rPr>
                            <m:t>𝑥</m:t>
                          </m:r>
                        </m:e>
                        <m:sup>
                          <m:r>
                            <a:rPr lang="en-US" altLang="zh-TW" sz="2400" i="1">
                              <a:latin typeface="Cambria Math"/>
                              <a:ea typeface="Cambria Math"/>
                            </a:rPr>
                            <m:t>∗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/>
                        </a:rPr>
                        <m:t>[</m:t>
                      </m:r>
                      <m:r>
                        <a:rPr lang="en-US" altLang="zh-TW" sz="2400" b="0" i="1" smtClean="0">
                          <a:latin typeface="Cambria Math"/>
                        </a:rPr>
                        <m:t>𝑛</m:t>
                      </m:r>
                      <m:r>
                        <a:rPr lang="en-US" altLang="zh-TW" sz="2400" b="0" i="1" smtClean="0">
                          <a:latin typeface="Cambria Math"/>
                        </a:rPr>
                        <m:t>]</m:t>
                      </m:r>
                      <m:groupChr>
                        <m:groupChrPr>
                          <m:chr m:val="↔"/>
                          <m:vertJc m:val="bot"/>
                          <m:ctrlPr>
                            <a:rPr lang="en-US" altLang="zh-TW" sz="2400" b="0" i="1" smtClean="0">
                              <a:latin typeface="Cambria Math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altLang="zh-TW" sz="2400" b="0" i="1" smtClean="0">
                              <a:latin typeface="Cambria Math"/>
                            </a:rPr>
                            <m:t>𝐹</m:t>
                          </m:r>
                        </m:e>
                      </m:groupChr>
                      <m:sSup>
                        <m:sSupPr>
                          <m:ctrlPr>
                            <a:rPr lang="en-US" altLang="zh-TW" sz="24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/>
                            </a:rPr>
                            <m:t>𝑋</m:t>
                          </m:r>
                        </m:e>
                        <m:sup>
                          <m:r>
                            <a:rPr lang="en-US" altLang="zh-TW" sz="2400" i="1">
                              <a:latin typeface="Cambria Math"/>
                              <a:ea typeface="Cambria Math"/>
                            </a:rPr>
                            <m:t>∗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/>
                          <a:ea typeface="Cambria Math"/>
                        </a:rPr>
                        <m:t>(</m:t>
                      </m:r>
                      <m:sSup>
                        <m:sSupPr>
                          <m:ctrlPr>
                            <a:rPr lang="en-US" altLang="zh-TW" sz="2400" b="0" i="1" smtClean="0">
                              <a:latin typeface="Cambria Math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/>
                              <a:ea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/>
                              <a:ea typeface="Cambria Math"/>
                            </a:rPr>
                            <m:t>−</m:t>
                          </m:r>
                          <m:r>
                            <a:rPr lang="en-US" altLang="zh-TW" sz="2400" b="0" i="1" smtClean="0">
                              <a:latin typeface="Cambria Math"/>
                              <a:ea typeface="Cambria Math"/>
                            </a:rPr>
                            <m:t>𝑗</m:t>
                          </m:r>
                          <m:r>
                            <a:rPr lang="zh-TW" altLang="en-US" sz="2400" b="0" i="1" smtClean="0">
                              <a:latin typeface="Cambria Math"/>
                              <a:ea typeface="Cambria Math"/>
                            </a:rPr>
                            <m:t>𝜔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/>
                          <a:ea typeface="Cambria Math"/>
                        </a:rPr>
                        <m:t>)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" name="文字方塊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3648" y="3595475"/>
                <a:ext cx="2592288" cy="589007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/>
              <p:cNvSpPr txBox="1"/>
              <p:nvPr/>
            </p:nvSpPr>
            <p:spPr>
              <a:xfrm>
                <a:off x="1403648" y="4374620"/>
                <a:ext cx="2592288" cy="5890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/>
                            </a:rPr>
                            <m:t>𝑥</m:t>
                          </m:r>
                        </m:e>
                        <m:sup>
                          <m:r>
                            <a:rPr lang="en-US" altLang="zh-TW" sz="2400" i="1">
                              <a:latin typeface="Cambria Math"/>
                              <a:ea typeface="Cambria Math"/>
                            </a:rPr>
                            <m:t>∗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/>
                        </a:rPr>
                        <m:t>(</m:t>
                      </m:r>
                      <m:r>
                        <a:rPr lang="en-US" altLang="zh-TW" sz="2400" b="0" i="1" smtClean="0">
                          <a:latin typeface="Cambria Math"/>
                        </a:rPr>
                        <m:t>𝑡</m:t>
                      </m:r>
                      <m:r>
                        <a:rPr lang="en-US" altLang="zh-TW" sz="2400" b="0" i="1" smtClean="0">
                          <a:latin typeface="Cambria Math"/>
                        </a:rPr>
                        <m:t>)</m:t>
                      </m:r>
                      <m:groupChr>
                        <m:groupChrPr>
                          <m:chr m:val="↔"/>
                          <m:vertJc m:val="bot"/>
                          <m:ctrlPr>
                            <a:rPr lang="en-US" altLang="zh-TW" sz="2400" b="0" i="1" smtClean="0">
                              <a:latin typeface="Cambria Math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altLang="zh-TW" sz="2400" b="0" i="1" smtClean="0">
                              <a:latin typeface="Cambria Math"/>
                            </a:rPr>
                            <m:t>𝐿</m:t>
                          </m:r>
                        </m:e>
                      </m:groupChr>
                      <m:sSup>
                        <m:sSupPr>
                          <m:ctrlPr>
                            <a:rPr lang="en-US" altLang="zh-TW" sz="24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/>
                            </a:rPr>
                            <m:t>𝑋</m:t>
                          </m:r>
                        </m:e>
                        <m:sup>
                          <m:r>
                            <a:rPr lang="en-US" altLang="zh-TW" sz="2400" i="1">
                              <a:latin typeface="Cambria Math"/>
                              <a:ea typeface="Cambria Math"/>
                            </a:rPr>
                            <m:t>∗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/>
                          <a:ea typeface="Cambria Math"/>
                        </a:rPr>
                        <m:t>(</m:t>
                      </m:r>
                      <m:sSup>
                        <m:sSupPr>
                          <m:ctrlPr>
                            <a:rPr lang="en-US" altLang="zh-TW" sz="2400" b="0" i="1" smtClean="0">
                              <a:latin typeface="Cambria Math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/>
                              <a:ea typeface="Cambria Math"/>
                            </a:rPr>
                            <m:t>𝑠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/>
                              <a:ea typeface="Cambria Math"/>
                            </a:rPr>
                            <m:t>∗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/>
                          <a:ea typeface="Cambria Math"/>
                        </a:rPr>
                        <m:t>)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1" name="文字方塊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3648" y="4374620"/>
                <a:ext cx="2592288" cy="589007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/>
              <p:cNvSpPr txBox="1"/>
              <p:nvPr/>
            </p:nvSpPr>
            <p:spPr>
              <a:xfrm>
                <a:off x="1403648" y="5094700"/>
                <a:ext cx="2592288" cy="5890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/>
                            </a:rPr>
                            <m:t>𝑥</m:t>
                          </m:r>
                        </m:e>
                        <m:sup>
                          <m:r>
                            <a:rPr lang="en-US" altLang="zh-TW" sz="2400" i="1">
                              <a:latin typeface="Cambria Math"/>
                              <a:ea typeface="Cambria Math"/>
                            </a:rPr>
                            <m:t>∗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/>
                        </a:rPr>
                        <m:t>[</m:t>
                      </m:r>
                      <m:r>
                        <a:rPr lang="en-US" altLang="zh-TW" sz="2400" b="0" i="1" smtClean="0">
                          <a:latin typeface="Cambria Math"/>
                        </a:rPr>
                        <m:t>𝑛</m:t>
                      </m:r>
                      <m:r>
                        <a:rPr lang="en-US" altLang="zh-TW" sz="2400" b="0" i="1" smtClean="0">
                          <a:latin typeface="Cambria Math"/>
                        </a:rPr>
                        <m:t>]</m:t>
                      </m:r>
                      <m:groupChr>
                        <m:groupChrPr>
                          <m:chr m:val="↔"/>
                          <m:vertJc m:val="bot"/>
                          <m:ctrlPr>
                            <a:rPr lang="en-US" altLang="zh-TW" sz="2400" b="0" i="1" smtClean="0">
                              <a:latin typeface="Cambria Math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altLang="zh-TW" sz="2400" b="0" i="1" smtClean="0">
                              <a:latin typeface="Cambria Math"/>
                            </a:rPr>
                            <m:t>𝑍</m:t>
                          </m:r>
                        </m:e>
                      </m:groupChr>
                      <m:sSup>
                        <m:sSupPr>
                          <m:ctrlPr>
                            <a:rPr lang="en-US" altLang="zh-TW" sz="24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/>
                            </a:rPr>
                            <m:t>𝑋</m:t>
                          </m:r>
                        </m:e>
                        <m:sup>
                          <m:r>
                            <a:rPr lang="en-US" altLang="zh-TW" sz="2400" i="1">
                              <a:latin typeface="Cambria Math"/>
                              <a:ea typeface="Cambria Math"/>
                            </a:rPr>
                            <m:t>∗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/>
                          <a:ea typeface="Cambria Math"/>
                        </a:rPr>
                        <m:t>(</m:t>
                      </m:r>
                      <m:sSup>
                        <m:sSupPr>
                          <m:ctrlPr>
                            <a:rPr lang="en-US" altLang="zh-TW" sz="2400" b="0" i="1" smtClean="0">
                              <a:latin typeface="Cambria Math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/>
                              <a:ea typeface="Cambria Math"/>
                            </a:rPr>
                            <m:t>𝑧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/>
                              <a:ea typeface="Cambria Math"/>
                            </a:rPr>
                            <m:t>∗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/>
                          <a:ea typeface="Cambria Math"/>
                        </a:rPr>
                        <m:t>)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2" name="文字方塊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3648" y="5094700"/>
                <a:ext cx="2592288" cy="589007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/>
              <p:cNvSpPr txBox="1"/>
              <p:nvPr/>
            </p:nvSpPr>
            <p:spPr>
              <a:xfrm>
                <a:off x="1403648" y="5742772"/>
                <a:ext cx="3240360" cy="8884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/>
                            </a:rPr>
                            <m:t>𝑒</m:t>
                          </m:r>
                        </m:e>
                        <m:sup>
                          <m:sSup>
                            <m:sSupPr>
                              <m:ctrlPr>
                                <a:rPr lang="en-US" altLang="zh-TW" sz="240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TW" sz="2400" b="0" i="1" smtClean="0">
                                  <a:latin typeface="Cambria Math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altLang="zh-TW" sz="2400" i="1" smtClean="0">
                                  <a:latin typeface="Cambria Math"/>
                                  <a:ea typeface="Cambria Math"/>
                                </a:rPr>
                                <m:t>∗</m:t>
                              </m:r>
                            </m:sup>
                          </m:sSup>
                        </m:sup>
                      </m:sSup>
                      <m:r>
                        <a:rPr lang="en-US" altLang="zh-TW" sz="2400" b="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altLang="zh-TW" sz="2400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zh-TW" altLang="en-US" sz="2400" b="0" i="1" smtClean="0">
                              <a:latin typeface="Cambria Math"/>
                            </a:rPr>
                            <m:t>𝜎</m:t>
                          </m:r>
                          <m:r>
                            <a:rPr lang="en-US" altLang="zh-TW" sz="2400" b="0" i="1" smtClean="0">
                              <a:latin typeface="Cambria Math"/>
                            </a:rPr>
                            <m:t>−</m:t>
                          </m:r>
                          <m:r>
                            <a:rPr lang="en-US" altLang="zh-TW" sz="2400" b="0" i="1" smtClean="0">
                              <a:latin typeface="Cambria Math"/>
                            </a:rPr>
                            <m:t>𝑗</m:t>
                          </m:r>
                          <m:r>
                            <a:rPr lang="zh-TW" altLang="en-US" sz="2400" b="0" i="1" smtClean="0">
                              <a:latin typeface="Cambria Math"/>
                            </a:rPr>
                            <m:t>𝜔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altLang="zh-TW" sz="24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zh-TW" altLang="en-US" sz="2400" i="1">
                              <a:latin typeface="Cambria Math"/>
                            </a:rPr>
                            <m:t>𝜎</m:t>
                          </m:r>
                        </m:sup>
                      </m:sSup>
                      <m:sSup>
                        <m:sSupPr>
                          <m:ctrlPr>
                            <a:rPr lang="en-US" altLang="zh-TW" sz="24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altLang="zh-TW" sz="2400" i="1">
                              <a:latin typeface="Cambria Math"/>
                            </a:rPr>
                            <m:t>−</m:t>
                          </m:r>
                          <m:r>
                            <a:rPr lang="en-US" altLang="zh-TW" sz="2400" i="1">
                              <a:latin typeface="Cambria Math"/>
                            </a:rPr>
                            <m:t>𝑗</m:t>
                          </m:r>
                          <m:r>
                            <a:rPr lang="zh-TW" altLang="en-US" sz="2400" i="1">
                              <a:latin typeface="Cambria Math"/>
                            </a:rPr>
                            <m:t>𝜔</m:t>
                          </m:r>
                        </m:sup>
                      </m:sSup>
                    </m:oMath>
                  </m:oMathPara>
                </a14:m>
                <a:endParaRPr lang="en-US" altLang="zh-TW" sz="2400" dirty="0" smtClean="0"/>
              </a:p>
              <a:p>
                <a:r>
                  <a:rPr lang="en-US" altLang="zh-TW" sz="2400" dirty="0"/>
                  <a:t> </a:t>
                </a:r>
                <a:r>
                  <a:rPr lang="en-US" altLang="zh-TW" sz="2400" dirty="0" smtClean="0"/>
                  <a:t>                      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altLang="zh-TW" sz="2400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TW" sz="2400" b="0" i="1" smtClean="0">
                            <a:latin typeface="Cambria Math"/>
                          </a:rPr>
                          <m:t>𝑧</m:t>
                        </m:r>
                      </m:e>
                      <m:sup>
                        <m:r>
                          <a:rPr lang="en-US" altLang="zh-TW" sz="2400" b="0" i="1" smtClean="0">
                            <a:latin typeface="Cambria Math"/>
                            <a:ea typeface="Cambria Math"/>
                          </a:rPr>
                          <m:t>∗</m:t>
                        </m:r>
                      </m:sup>
                    </m:sSup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3" name="文字方塊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3648" y="5742772"/>
                <a:ext cx="3240360" cy="888448"/>
              </a:xfrm>
              <a:prstGeom prst="rect">
                <a:avLst/>
              </a:prstGeom>
              <a:blipFill rotWithShape="1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/>
              <p:cNvSpPr txBox="1"/>
              <p:nvPr/>
            </p:nvSpPr>
            <p:spPr>
              <a:xfrm>
                <a:off x="5076056" y="3595475"/>
                <a:ext cx="3456384" cy="9885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/>
                            </a:rPr>
                            <m:t>𝑥</m:t>
                          </m:r>
                        </m:e>
                        <m:sup>
                          <m:r>
                            <a:rPr lang="en-US" altLang="zh-TW" sz="2400" i="1">
                              <a:latin typeface="Cambria Math"/>
                              <a:ea typeface="Cambria Math"/>
                            </a:rPr>
                            <m:t>∗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/>
                        </a:rPr>
                        <m:t>[</m:t>
                      </m:r>
                      <m:r>
                        <a:rPr lang="en-US" altLang="zh-TW" sz="2400" b="0" i="1" smtClean="0">
                          <a:latin typeface="Cambria Math"/>
                        </a:rPr>
                        <m:t>𝑛</m:t>
                      </m:r>
                      <m:r>
                        <a:rPr lang="en-US" altLang="zh-TW" sz="2400" b="0" i="1" smtClean="0">
                          <a:latin typeface="Cambria Math"/>
                        </a:rPr>
                        <m:t>]↔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sz="2400" b="0" i="1" smtClean="0">
                              <a:latin typeface="Cambria Math"/>
                              <a:ea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TW" sz="2400" b="0" i="1" smtClean="0">
                              <a:latin typeface="Cambria Math"/>
                              <a:ea typeface="Cambria Math"/>
                            </a:rPr>
                            <m:t>𝑛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altLang="zh-TW" sz="2400" b="0" i="1" smtClean="0"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TW" sz="2400" b="0" i="1" smtClean="0">
                                  <a:latin typeface="Cambria Math"/>
                                  <a:ea typeface="Cambria Math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TW" sz="2400" b="0" i="1" smtClean="0">
                                  <a:latin typeface="Cambria Math"/>
                                  <a:ea typeface="Cambria Math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altLang="zh-TW" sz="2400" b="0" i="1" smtClean="0">
                              <a:latin typeface="Cambria Math"/>
                              <a:ea typeface="Cambria Math"/>
                            </a:rPr>
                            <m:t>[</m:t>
                          </m:r>
                          <m:r>
                            <a:rPr lang="en-US" altLang="zh-TW" sz="2400" b="0" i="1" smtClean="0">
                              <a:latin typeface="Cambria Math"/>
                              <a:ea typeface="Cambria Math"/>
                            </a:rPr>
                            <m:t>𝑛</m:t>
                          </m:r>
                          <m:r>
                            <a:rPr lang="en-US" altLang="zh-TW" sz="2400" b="0" i="1" smtClean="0">
                              <a:latin typeface="Cambria Math"/>
                              <a:ea typeface="Cambria Math"/>
                            </a:rPr>
                            <m:t>]</m:t>
                          </m:r>
                        </m:e>
                      </m:nary>
                      <m:sSup>
                        <m:sSupPr>
                          <m:ctrlPr>
                            <a:rPr lang="en-US" altLang="zh-TW" sz="2400" b="0" i="1" smtClean="0">
                              <a:latin typeface="Cambria Math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/>
                              <a:ea typeface="Cambria Math"/>
                            </a:rPr>
                            <m:t>𝑧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/>
                              <a:ea typeface="Cambria Math"/>
                            </a:rPr>
                            <m:t>−</m:t>
                          </m:r>
                          <m:r>
                            <a:rPr lang="en-US" altLang="zh-TW" sz="2400" b="0" i="1" smtClean="0">
                              <a:latin typeface="Cambria Math"/>
                              <a:ea typeface="Cambria Math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4" name="文字方塊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6056" y="3595475"/>
                <a:ext cx="3456384" cy="988540"/>
              </a:xfrm>
              <a:prstGeom prst="rect">
                <a:avLst/>
              </a:prstGeom>
              <a:blipFill rotWithShape="1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/>
              <p:cNvSpPr txBox="1"/>
              <p:nvPr/>
            </p:nvSpPr>
            <p:spPr>
              <a:xfrm>
                <a:off x="5796136" y="4623159"/>
                <a:ext cx="2943944" cy="9885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b="0" i="1" smtClean="0">
                              <a:latin typeface="Cambria Math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/>
                            </a:rPr>
                            <m:t>=[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TW" sz="2400" i="1">
                                  <a:latin typeface="Cambria Math"/>
                                  <a:ea typeface="Cambria Math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altLang="zh-TW" sz="2400" i="1">
                                  <a:latin typeface="Cambria Math"/>
                                  <a:ea typeface="Cambria Math"/>
                                </a:rPr>
                                <m:t>𝑛</m:t>
                              </m:r>
                            </m:sub>
                            <m:sup/>
                            <m:e>
                              <m:r>
                                <a:rPr lang="en-US" altLang="zh-TW" sz="2400" i="1">
                                  <a:latin typeface="Cambria Math"/>
                                  <a:ea typeface="Cambria Math"/>
                                </a:rPr>
                                <m:t>𝑥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TW" sz="2400" i="1"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/>
                                      <a:ea typeface="Cambria Math"/>
                                    </a:rPr>
                                    <m:t>𝑛</m:t>
                                  </m:r>
                                </m:e>
                              </m:d>
                            </m:e>
                          </m:nary>
                          <m:sSup>
                            <m:sSupPr>
                              <m:ctrlPr>
                                <a:rPr lang="en-US" altLang="zh-TW" sz="2400" i="1"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/>
                                      <a:ea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i="1">
                                      <a:latin typeface="Cambria Math"/>
                                      <a:ea typeface="Cambria Math"/>
                                    </a:rPr>
                                    <m:t>(</m:t>
                                  </m:r>
                                  <m:r>
                                    <a:rPr lang="en-US" altLang="zh-TW" sz="2400" i="1">
                                      <a:latin typeface="Cambria Math"/>
                                      <a:ea typeface="Cambria Math"/>
                                    </a:rPr>
                                    <m:t>𝑧</m:t>
                                  </m:r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/>
                                      <a:ea typeface="Cambria Math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lang="en-US" altLang="zh-TW" sz="2400" i="1">
                                  <a:latin typeface="Cambria Math"/>
                                  <a:ea typeface="Cambria Math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/>
                                  <a:ea typeface="Cambria Math"/>
                                </a:rPr>
                                <m:t>−</m:t>
                              </m:r>
                              <m:r>
                                <a:rPr lang="en-US" altLang="zh-TW" sz="2400" i="1">
                                  <a:latin typeface="Cambria Math"/>
                                  <a:ea typeface="Cambria Math"/>
                                </a:rPr>
                                <m:t>𝑛</m:t>
                              </m:r>
                            </m:sup>
                          </m:sSup>
                          <m:r>
                            <a:rPr lang="en-US" altLang="zh-TW" sz="2400" i="1">
                              <a:latin typeface="Cambria Math"/>
                              <a:ea typeface="Cambria Math"/>
                            </a:rPr>
                            <m:t>]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/>
                              <a:ea typeface="Cambria Math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5" name="文字方塊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6136" y="4623159"/>
                <a:ext cx="2943944" cy="988540"/>
              </a:xfrm>
              <a:prstGeom prst="rect">
                <a:avLst/>
              </a:prstGeom>
              <a:blipFill rotWithShape="1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5796136" y="5726098"/>
                <a:ext cx="1296144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altLang="zh-TW" sz="240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/>
                            </a:rPr>
                            <m:t>𝑥</m:t>
                          </m:r>
                        </m:e>
                        <m:sup>
                          <m:r>
                            <a:rPr lang="en-US" altLang="zh-TW" sz="2400" i="1">
                              <a:latin typeface="Cambria Math"/>
                              <a:ea typeface="Cambria Math"/>
                            </a:rPr>
                            <m:t>∗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/>
                          <a:ea typeface="Cambria Math"/>
                        </a:rPr>
                        <m:t>(</m:t>
                      </m:r>
                      <m:sSup>
                        <m:sSupPr>
                          <m:ctrlPr>
                            <a:rPr lang="en-US" altLang="zh-TW" sz="24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/>
                            </a:rPr>
                            <m:t>𝑧</m:t>
                          </m:r>
                        </m:e>
                        <m:sup>
                          <m:r>
                            <a:rPr lang="en-US" altLang="zh-TW" sz="2400" i="1">
                              <a:latin typeface="Cambria Math"/>
                              <a:ea typeface="Cambria Math"/>
                            </a:rPr>
                            <m:t>∗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/>
                          <a:ea typeface="Cambria Math"/>
                        </a:rPr>
                        <m:t>)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6136" y="5726098"/>
                <a:ext cx="1296144" cy="461665"/>
              </a:xfrm>
              <a:prstGeom prst="rect">
                <a:avLst/>
              </a:prstGeom>
              <a:blipFill rotWithShape="1">
                <a:blip r:embed="rId15"/>
                <a:stretch>
                  <a:fillRect r="-7075" b="-171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1" name="矩形 2"/>
          <p:cNvSpPr>
            <a:spLocks noChangeArrowheads="1"/>
          </p:cNvSpPr>
          <p:nvPr/>
        </p:nvSpPr>
        <p:spPr bwMode="auto">
          <a:xfrm>
            <a:off x="0" y="269875"/>
            <a:ext cx="9144000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lvl="1" eaLnBrk="1" hangingPunct="1">
              <a:lnSpc>
                <a:spcPct val="150000"/>
              </a:lnSpc>
            </a:pPr>
            <a:r>
              <a:rPr lang="en-US" altLang="zh-TW" sz="3600" b="1" u="sng">
                <a:solidFill>
                  <a:srgbClr val="000000"/>
                </a:solidFill>
                <a:latin typeface="Times New Roman" pitchFamily="18" charset="0"/>
              </a:rPr>
              <a:t>Convolution</a:t>
            </a:r>
          </a:p>
        </p:txBody>
      </p:sp>
      <p:graphicFrame>
        <p:nvGraphicFramePr>
          <p:cNvPr id="5" name="物件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14183073"/>
              </p:ext>
            </p:extLst>
          </p:nvPr>
        </p:nvGraphicFramePr>
        <p:xfrm>
          <a:off x="611560" y="1268760"/>
          <a:ext cx="5816600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792" name="方程式" r:id="rId3" imgW="2908300" imgH="241300" progId="Equation.3">
                  <p:embed/>
                </p:oleObj>
              </mc:Choice>
              <mc:Fallback>
                <p:oleObj name="方程式" r:id="rId3" imgW="2908300" imgH="241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560" y="1268760"/>
                        <a:ext cx="5816600" cy="482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文字方塊 5"/>
          <p:cNvSpPr txBox="1"/>
          <p:nvPr/>
        </p:nvSpPr>
        <p:spPr>
          <a:xfrm>
            <a:off x="0" y="1844824"/>
            <a:ext cx="9144000" cy="83099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1371600" lvl="1" fontAlgn="auto">
              <a:spcBef>
                <a:spcPts val="1200"/>
              </a:spcBef>
              <a:spcAft>
                <a:spcPts val="0"/>
              </a:spcAft>
              <a:buSzPct val="100000"/>
              <a:defRPr/>
            </a:pPr>
            <a:r>
              <a:rPr kumimoji="0" lang="en-US" altLang="zh-TW" sz="2400" kern="100" dirty="0">
                <a:solidFill>
                  <a:srgbClr val="000000"/>
                </a:solidFill>
                <a:latin typeface="Times New Roman"/>
                <a:ea typeface="標楷體"/>
              </a:rPr>
              <a:t>ROC may be larger if pole/zero cancellation occurs</a:t>
            </a:r>
          </a:p>
          <a:p>
            <a:pPr marL="1371600" lvl="1" indent="-457200" fontAlgn="auto">
              <a:spcBef>
                <a:spcPts val="0"/>
              </a:spcBef>
              <a:spcAft>
                <a:spcPts val="0"/>
              </a:spcAft>
              <a:buSzPct val="100000"/>
              <a:buFont typeface="Arial" pitchFamily="34" charset="0"/>
              <a:buChar char="–"/>
              <a:defRPr/>
            </a:pPr>
            <a:r>
              <a:rPr kumimoji="0" lang="en-US" altLang="zh-TW" sz="2400" kern="100" dirty="0">
                <a:solidFill>
                  <a:srgbClr val="000000"/>
                </a:solidFill>
                <a:latin typeface="Times New Roman"/>
                <a:ea typeface="標楷體"/>
              </a:rPr>
              <a:t>power series expansion interpretation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2852936"/>
            <a:ext cx="6840760" cy="280831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7308304" y="4869160"/>
                <a:ext cx="634213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00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TW" sz="2000" i="1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𝑧</m:t>
                          </m:r>
                        </m:e>
                        <m:sup>
                          <m:r>
                            <a:rPr lang="en-US" altLang="zh-TW" sz="2000" i="1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−3</m:t>
                          </m:r>
                        </m:sup>
                      </m:sSup>
                    </m:oMath>
                  </m:oMathPara>
                </a14:m>
                <a:endParaRPr lang="zh-TW" altLang="en-US" sz="2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8304" y="4869160"/>
                <a:ext cx="634213" cy="400110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7956376" y="2996952"/>
                <a:ext cx="849271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𝑋</m:t>
                          </m:r>
                        </m:e>
                        <m:sub>
                          <m:r>
                            <a:rPr lang="en-US" altLang="zh-TW" sz="2000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altLang="zh-TW" sz="2000" b="0" i="1" smtClean="0">
                          <a:solidFill>
                            <a:srgbClr val="C00000"/>
                          </a:solidFill>
                          <a:latin typeface="Cambria Math"/>
                        </a:rPr>
                        <m:t>(</m:t>
                      </m:r>
                      <m:r>
                        <a:rPr lang="en-US" altLang="zh-TW" sz="2000" b="0" i="1" smtClean="0">
                          <a:solidFill>
                            <a:srgbClr val="C00000"/>
                          </a:solidFill>
                          <a:latin typeface="Cambria Math"/>
                        </a:rPr>
                        <m:t>𝑧</m:t>
                      </m:r>
                      <m:r>
                        <a:rPr lang="en-US" altLang="zh-TW" sz="2000" b="0" i="1" smtClean="0">
                          <a:solidFill>
                            <a:srgbClr val="C00000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zh-TW" altLang="en-US" sz="2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6376" y="2996952"/>
                <a:ext cx="849271" cy="400110"/>
              </a:xfrm>
              <a:prstGeom prst="rect">
                <a:avLst/>
              </a:prstGeom>
              <a:blipFill rotWithShape="1">
                <a:blip r:embed="rId7"/>
                <a:stretch>
                  <a:fillRect r="-719" b="-1538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7956000" y="4057037"/>
                <a:ext cx="855234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𝑋</m:t>
                          </m:r>
                        </m:e>
                        <m:sub>
                          <m:r>
                            <a:rPr lang="en-US" altLang="zh-TW" sz="2000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US" altLang="zh-TW" sz="2000" b="0" i="1" smtClean="0">
                          <a:solidFill>
                            <a:srgbClr val="C00000"/>
                          </a:solidFill>
                          <a:latin typeface="Cambria Math"/>
                        </a:rPr>
                        <m:t>(</m:t>
                      </m:r>
                      <m:r>
                        <a:rPr lang="en-US" altLang="zh-TW" sz="2000" b="0" i="1" smtClean="0">
                          <a:solidFill>
                            <a:srgbClr val="C00000"/>
                          </a:solidFill>
                          <a:latin typeface="Cambria Math"/>
                        </a:rPr>
                        <m:t>𝑧</m:t>
                      </m:r>
                      <m:r>
                        <a:rPr lang="en-US" altLang="zh-TW" sz="2000" b="0" i="1" smtClean="0">
                          <a:solidFill>
                            <a:srgbClr val="C00000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zh-TW" altLang="en-US" sz="2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6000" y="4057037"/>
                <a:ext cx="855234" cy="400110"/>
              </a:xfrm>
              <a:prstGeom prst="rect">
                <a:avLst/>
              </a:prstGeom>
              <a:blipFill rotWithShape="1">
                <a:blip r:embed="rId8"/>
                <a:stretch>
                  <a:fillRect r="-714" b="-1538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6380667" y="6197242"/>
                <a:ext cx="2484981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000" i="1" smtClean="0">
                          <a:solidFill>
                            <a:srgbClr val="C00000"/>
                          </a:solidFill>
                          <a:latin typeface="Cambria Math"/>
                        </a:rPr>
                        <m:t>𝑌</m:t>
                      </m:r>
                      <m:d>
                        <m:dPr>
                          <m:ctrlPr>
                            <a:rPr lang="en-US" altLang="zh-TW" sz="2000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TW" sz="2000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𝑧</m:t>
                          </m:r>
                        </m:e>
                      </m:d>
                      <m:r>
                        <a:rPr lang="en-US" altLang="zh-TW" sz="2000" b="0" i="1" smtClean="0">
                          <a:solidFill>
                            <a:srgbClr val="C00000"/>
                          </a:solidFill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altLang="zh-TW" sz="2000" i="1">
                              <a:solidFill>
                                <a:srgbClr val="C0000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2000" i="1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𝑋</m:t>
                          </m:r>
                        </m:e>
                        <m:sub>
                          <m:r>
                            <a:rPr lang="en-US" altLang="zh-TW" sz="2000" i="1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altLang="zh-TW" sz="2000" i="1">
                          <a:solidFill>
                            <a:srgbClr val="C00000"/>
                          </a:solidFill>
                          <a:latin typeface="Cambria Math"/>
                        </a:rPr>
                        <m:t>(</m:t>
                      </m:r>
                      <m:r>
                        <a:rPr lang="en-US" altLang="zh-TW" sz="2000" i="1">
                          <a:solidFill>
                            <a:srgbClr val="C00000"/>
                          </a:solidFill>
                          <a:latin typeface="Cambria Math"/>
                        </a:rPr>
                        <m:t>𝑧</m:t>
                      </m:r>
                      <m:r>
                        <a:rPr lang="en-US" altLang="zh-TW" sz="2000" i="1">
                          <a:solidFill>
                            <a:srgbClr val="C00000"/>
                          </a:solidFill>
                          <a:latin typeface="Cambria Math"/>
                        </a:rPr>
                        <m:t>)⋅</m:t>
                      </m:r>
                      <m:sSub>
                        <m:sSubPr>
                          <m:ctrlPr>
                            <a:rPr lang="en-US" altLang="zh-TW" sz="2000" i="1">
                              <a:solidFill>
                                <a:srgbClr val="C0000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2000" i="1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𝑋</m:t>
                          </m:r>
                        </m:e>
                        <m:sub>
                          <m:r>
                            <a:rPr lang="en-US" altLang="zh-TW" sz="2000" i="1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US" altLang="zh-TW" sz="2000" i="1">
                          <a:solidFill>
                            <a:srgbClr val="C00000"/>
                          </a:solidFill>
                          <a:latin typeface="Cambria Math"/>
                        </a:rPr>
                        <m:t>(</m:t>
                      </m:r>
                      <m:r>
                        <a:rPr lang="en-US" altLang="zh-TW" sz="2000" i="1">
                          <a:solidFill>
                            <a:srgbClr val="C00000"/>
                          </a:solidFill>
                          <a:latin typeface="Cambria Math"/>
                        </a:rPr>
                        <m:t>𝑧</m:t>
                      </m:r>
                      <m:r>
                        <a:rPr lang="en-US" altLang="zh-TW" sz="2000" i="1">
                          <a:solidFill>
                            <a:srgbClr val="C00000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zh-TW" altLang="en-US" sz="2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0667" y="6197242"/>
                <a:ext cx="2484981" cy="400110"/>
              </a:xfrm>
              <a:prstGeom prst="rect">
                <a:avLst/>
              </a:prstGeom>
              <a:blipFill rotWithShape="1">
                <a:blip r:embed="rId9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/>
              <p:cNvSpPr/>
              <p:nvPr/>
            </p:nvSpPr>
            <p:spPr>
              <a:xfrm>
                <a:off x="755576" y="5013176"/>
                <a:ext cx="6264696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solidFill>
                            <a:srgbClr val="C00000"/>
                          </a:solidFill>
                          <a:latin typeface="Cambria Math"/>
                          <a:ea typeface="Cambria Math"/>
                        </a:rPr>
                        <m:t>⋯</m:t>
                      </m:r>
                      <m:sSub>
                        <m:sSubPr>
                          <m:ctrlPr>
                            <a:rPr lang="en-US" altLang="zh-TW" sz="2000" b="0" i="1" smtClean="0">
                              <a:solidFill>
                                <a:srgbClr val="C0000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solidFill>
                                <a:srgbClr val="C00000"/>
                              </a:solidFill>
                              <a:latin typeface="Cambria Math"/>
                              <a:ea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000" b="0" i="1" smtClean="0">
                              <a:solidFill>
                                <a:srgbClr val="C00000"/>
                              </a:solidFill>
                              <a:latin typeface="Cambria Math"/>
                              <a:ea typeface="Cambria Math"/>
                            </a:rPr>
                            <m:t>1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TW" sz="2000" b="0" i="1" smtClean="0">
                              <a:solidFill>
                                <a:srgbClr val="C0000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altLang="zh-TW" sz="2000" b="0" i="1" smtClean="0">
                              <a:solidFill>
                                <a:srgbClr val="C00000"/>
                              </a:solidFill>
                              <a:latin typeface="Cambria Math"/>
                              <a:ea typeface="Cambria Math"/>
                            </a:rPr>
                            <m:t>0</m:t>
                          </m:r>
                        </m:e>
                      </m:d>
                      <m:sSub>
                        <m:sSubPr>
                          <m:ctrlPr>
                            <a:rPr lang="en-US" altLang="zh-TW" sz="2000" i="1">
                              <a:solidFill>
                                <a:srgbClr val="C0000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altLang="zh-TW" sz="2000" i="1">
                              <a:solidFill>
                                <a:srgbClr val="C00000"/>
                              </a:solidFill>
                              <a:latin typeface="Cambria Math"/>
                              <a:ea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000" b="0" i="1" smtClean="0">
                              <a:solidFill>
                                <a:srgbClr val="C00000"/>
                              </a:solidFill>
                              <a:latin typeface="Cambria Math"/>
                              <a:ea typeface="Cambria Math"/>
                            </a:rPr>
                            <m:t>2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TW" sz="2000" i="1">
                              <a:solidFill>
                                <a:srgbClr val="C0000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altLang="zh-TW" sz="2000" b="0" i="1" smtClean="0">
                              <a:solidFill>
                                <a:srgbClr val="C00000"/>
                              </a:solidFill>
                              <a:latin typeface="Cambria Math"/>
                              <a:ea typeface="Cambria Math"/>
                            </a:rPr>
                            <m:t>3</m:t>
                          </m:r>
                        </m:e>
                      </m:d>
                      <m:r>
                        <a:rPr lang="en-US" altLang="zh-TW" sz="2000" b="0" i="1" smtClean="0">
                          <a:solidFill>
                            <a:srgbClr val="C00000"/>
                          </a:solidFill>
                          <a:latin typeface="Cambria Math"/>
                          <a:ea typeface="Cambria Math"/>
                        </a:rPr>
                        <m:t>+</m:t>
                      </m:r>
                      <m:sSub>
                        <m:sSubPr>
                          <m:ctrlPr>
                            <a:rPr lang="en-US" altLang="zh-TW" sz="2000" i="1">
                              <a:solidFill>
                                <a:srgbClr val="C0000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altLang="zh-TW" sz="2000" i="1">
                              <a:solidFill>
                                <a:srgbClr val="C00000"/>
                              </a:solidFill>
                              <a:latin typeface="Cambria Math"/>
                              <a:ea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000" i="1">
                              <a:solidFill>
                                <a:srgbClr val="C00000"/>
                              </a:solidFill>
                              <a:latin typeface="Cambria Math"/>
                              <a:ea typeface="Cambria Math"/>
                            </a:rPr>
                            <m:t>1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TW" sz="2000" i="1">
                              <a:solidFill>
                                <a:srgbClr val="C0000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altLang="zh-TW" sz="2000" b="0" i="1" smtClean="0">
                              <a:solidFill>
                                <a:srgbClr val="C00000"/>
                              </a:solidFill>
                              <a:latin typeface="Cambria Math"/>
                              <a:ea typeface="Cambria Math"/>
                            </a:rPr>
                            <m:t>1</m:t>
                          </m:r>
                        </m:e>
                      </m:d>
                      <m:sSub>
                        <m:sSubPr>
                          <m:ctrlPr>
                            <a:rPr lang="en-US" altLang="zh-TW" sz="2000" i="1">
                              <a:solidFill>
                                <a:srgbClr val="C0000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altLang="zh-TW" sz="2000" i="1">
                              <a:solidFill>
                                <a:srgbClr val="C00000"/>
                              </a:solidFill>
                              <a:latin typeface="Cambria Math"/>
                              <a:ea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000" b="0" i="1" smtClean="0">
                              <a:solidFill>
                                <a:srgbClr val="C00000"/>
                              </a:solidFill>
                              <a:latin typeface="Cambria Math"/>
                              <a:ea typeface="Cambria Math"/>
                            </a:rPr>
                            <m:t>2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TW" sz="2000" i="1">
                              <a:solidFill>
                                <a:srgbClr val="C0000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altLang="zh-TW" sz="2000" b="0" i="1" smtClean="0">
                              <a:solidFill>
                                <a:srgbClr val="C00000"/>
                              </a:solidFill>
                              <a:latin typeface="Cambria Math"/>
                              <a:ea typeface="Cambria Math"/>
                            </a:rPr>
                            <m:t>2</m:t>
                          </m:r>
                        </m:e>
                      </m:d>
                      <m:r>
                        <a:rPr lang="en-US" altLang="zh-TW" sz="2000" b="0" i="1" smtClean="0">
                          <a:solidFill>
                            <a:srgbClr val="C00000"/>
                          </a:solidFill>
                          <a:latin typeface="Cambria Math"/>
                          <a:ea typeface="Cambria Math"/>
                        </a:rPr>
                        <m:t>+</m:t>
                      </m:r>
                      <m:sSub>
                        <m:sSubPr>
                          <m:ctrlPr>
                            <a:rPr lang="en-US" altLang="zh-TW" sz="2000" i="1">
                              <a:solidFill>
                                <a:srgbClr val="C0000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altLang="zh-TW" sz="2000" i="1">
                              <a:solidFill>
                                <a:srgbClr val="C00000"/>
                              </a:solidFill>
                              <a:latin typeface="Cambria Math"/>
                              <a:ea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000" i="1">
                              <a:solidFill>
                                <a:srgbClr val="C00000"/>
                              </a:solidFill>
                              <a:latin typeface="Cambria Math"/>
                              <a:ea typeface="Cambria Math"/>
                            </a:rPr>
                            <m:t>1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TW" sz="2000" i="1">
                              <a:solidFill>
                                <a:srgbClr val="C0000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altLang="zh-TW" sz="2000" b="0" i="1" smtClean="0">
                              <a:solidFill>
                                <a:srgbClr val="C00000"/>
                              </a:solidFill>
                              <a:latin typeface="Cambria Math"/>
                              <a:ea typeface="Cambria Math"/>
                            </a:rPr>
                            <m:t>2</m:t>
                          </m:r>
                        </m:e>
                      </m:d>
                      <m:sSub>
                        <m:sSubPr>
                          <m:ctrlPr>
                            <a:rPr lang="en-US" altLang="zh-TW" sz="2000" i="1">
                              <a:solidFill>
                                <a:srgbClr val="C0000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altLang="zh-TW" sz="2000" i="1">
                              <a:solidFill>
                                <a:srgbClr val="C00000"/>
                              </a:solidFill>
                              <a:latin typeface="Cambria Math"/>
                              <a:ea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000" i="1">
                              <a:solidFill>
                                <a:srgbClr val="C00000"/>
                              </a:solidFill>
                              <a:latin typeface="Cambria Math"/>
                              <a:ea typeface="Cambria Math"/>
                            </a:rPr>
                            <m:t>2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TW" sz="2000" i="1">
                              <a:solidFill>
                                <a:srgbClr val="C0000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altLang="zh-TW" sz="2000" b="0" i="1" smtClean="0">
                              <a:solidFill>
                                <a:srgbClr val="C00000"/>
                              </a:solidFill>
                              <a:latin typeface="Cambria Math"/>
                              <a:ea typeface="Cambria Math"/>
                            </a:rPr>
                            <m:t>1</m:t>
                          </m:r>
                        </m:e>
                      </m:d>
                      <m:r>
                        <a:rPr lang="en-US" altLang="zh-TW" sz="2000" i="1">
                          <a:solidFill>
                            <a:srgbClr val="C00000"/>
                          </a:solidFill>
                          <a:latin typeface="Cambria Math"/>
                          <a:ea typeface="Cambria Math"/>
                        </a:rPr>
                        <m:t>+</m:t>
                      </m:r>
                      <m:sSub>
                        <m:sSubPr>
                          <m:ctrlPr>
                            <a:rPr lang="en-US" altLang="zh-TW" sz="2000" i="1">
                              <a:solidFill>
                                <a:srgbClr val="C0000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altLang="zh-TW" sz="2000" i="1">
                              <a:solidFill>
                                <a:srgbClr val="C00000"/>
                              </a:solidFill>
                              <a:latin typeface="Cambria Math"/>
                              <a:ea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000" i="1">
                              <a:solidFill>
                                <a:srgbClr val="C00000"/>
                              </a:solidFill>
                              <a:latin typeface="Cambria Math"/>
                              <a:ea typeface="Cambria Math"/>
                            </a:rPr>
                            <m:t>1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TW" sz="2000" i="1">
                              <a:solidFill>
                                <a:srgbClr val="C0000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altLang="zh-TW" sz="2000" b="0" i="1" smtClean="0">
                              <a:solidFill>
                                <a:srgbClr val="C00000"/>
                              </a:solidFill>
                              <a:latin typeface="Cambria Math"/>
                              <a:ea typeface="Cambria Math"/>
                            </a:rPr>
                            <m:t>3</m:t>
                          </m:r>
                        </m:e>
                      </m:d>
                      <m:sSub>
                        <m:sSubPr>
                          <m:ctrlPr>
                            <a:rPr lang="en-US" altLang="zh-TW" sz="2000" i="1">
                              <a:solidFill>
                                <a:srgbClr val="C0000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altLang="zh-TW" sz="2000" i="1">
                              <a:solidFill>
                                <a:srgbClr val="C00000"/>
                              </a:solidFill>
                              <a:latin typeface="Cambria Math"/>
                              <a:ea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000" i="1">
                              <a:solidFill>
                                <a:srgbClr val="C00000"/>
                              </a:solidFill>
                              <a:latin typeface="Cambria Math"/>
                              <a:ea typeface="Cambria Math"/>
                            </a:rPr>
                            <m:t>2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TW" sz="2000" i="1">
                              <a:solidFill>
                                <a:srgbClr val="C0000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altLang="zh-TW" sz="2000" b="0" i="1" smtClean="0">
                              <a:solidFill>
                                <a:srgbClr val="C00000"/>
                              </a:solidFill>
                              <a:latin typeface="Cambria Math"/>
                              <a:ea typeface="Cambria Math"/>
                            </a:rPr>
                            <m:t>0</m:t>
                          </m:r>
                        </m:e>
                      </m:d>
                      <m:r>
                        <a:rPr lang="en-US" altLang="zh-TW" sz="2000" i="1" smtClean="0">
                          <a:solidFill>
                            <a:srgbClr val="C00000"/>
                          </a:solidFill>
                          <a:latin typeface="Cambria Math"/>
                          <a:ea typeface="Cambria Math"/>
                        </a:rPr>
                        <m:t>⋯</m:t>
                      </m:r>
                    </m:oMath>
                  </m:oMathPara>
                </a14:m>
                <a:endParaRPr lang="zh-TW" altLang="en-US" sz="2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576" y="5013176"/>
                <a:ext cx="6264696" cy="400110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/>
              <p:cNvSpPr/>
              <p:nvPr/>
            </p:nvSpPr>
            <p:spPr>
              <a:xfrm>
                <a:off x="2195736" y="5517232"/>
                <a:ext cx="3240360" cy="83926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𝑦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20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TW" sz="20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3</m:t>
                          </m:r>
                        </m:e>
                      </m:d>
                      <m:r>
                        <a:rPr lang="en-US" altLang="zh-TW" sz="20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sz="20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TW" sz="20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𝑘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TW" sz="2000" i="1">
                                  <a:solidFill>
                                    <a:srgbClr val="C0000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TW" sz="2000" i="1">
                                  <a:solidFill>
                                    <a:srgbClr val="C00000"/>
                                  </a:solidFill>
                                  <a:latin typeface="Cambria Math"/>
                                  <a:ea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000" i="1">
                                  <a:solidFill>
                                    <a:srgbClr val="C00000"/>
                                  </a:solidFill>
                                  <a:latin typeface="Cambria Math"/>
                                  <a:ea typeface="Cambria Math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altLang="zh-TW" sz="2000" i="1">
                                  <a:solidFill>
                                    <a:srgbClr val="C0000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TW" sz="2000" b="0" i="1" smtClean="0">
                                  <a:solidFill>
                                    <a:srgbClr val="C00000"/>
                                  </a:solidFill>
                                  <a:latin typeface="Cambria Math"/>
                                  <a:ea typeface="Cambria Math"/>
                                </a:rPr>
                                <m:t>𝑘</m:t>
                              </m:r>
                            </m:e>
                          </m:d>
                          <m:sSub>
                            <m:sSubPr>
                              <m:ctrlPr>
                                <a:rPr lang="en-US" altLang="zh-TW" sz="2000" i="1">
                                  <a:solidFill>
                                    <a:srgbClr val="C0000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TW" sz="2000" i="1">
                                  <a:solidFill>
                                    <a:srgbClr val="C00000"/>
                                  </a:solidFill>
                                  <a:latin typeface="Cambria Math"/>
                                  <a:ea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000" i="1">
                                  <a:solidFill>
                                    <a:srgbClr val="C00000"/>
                                  </a:solidFill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altLang="zh-TW" sz="2000" i="1">
                                  <a:solidFill>
                                    <a:srgbClr val="C0000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TW" sz="2000" b="0" i="1" smtClean="0">
                                  <a:solidFill>
                                    <a:srgbClr val="C00000"/>
                                  </a:solidFill>
                                  <a:latin typeface="Cambria Math"/>
                                  <a:ea typeface="Cambria Math"/>
                                </a:rPr>
                                <m:t>3−</m:t>
                              </m:r>
                              <m:r>
                                <a:rPr lang="en-US" altLang="zh-TW" sz="2000" b="0" i="1" smtClean="0">
                                  <a:solidFill>
                                    <a:srgbClr val="C00000"/>
                                  </a:solidFill>
                                  <a:latin typeface="Cambria Math"/>
                                  <a:ea typeface="Cambria Math"/>
                                </a:rPr>
                                <m:t>𝑘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5736" y="5517232"/>
                <a:ext cx="3240360" cy="839269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/>
              <p:cNvSpPr/>
              <p:nvPr/>
            </p:nvSpPr>
            <p:spPr>
              <a:xfrm>
                <a:off x="2195736" y="6309320"/>
                <a:ext cx="2400064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solidFill>
                            <a:srgbClr val="C00000"/>
                          </a:solidFill>
                          <a:latin typeface="Cambria Math"/>
                        </a:rPr>
                        <m:t>𝑦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2000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TW" sz="2000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𝑛</m:t>
                          </m:r>
                        </m:e>
                      </m:d>
                      <m:r>
                        <a:rPr lang="en-US" altLang="zh-TW" sz="2000" b="0" i="1" smtClean="0">
                          <a:solidFill>
                            <a:srgbClr val="C00000"/>
                          </a:solidFill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altLang="zh-TW" sz="2000" i="1">
                              <a:solidFill>
                                <a:srgbClr val="C0000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altLang="zh-TW" sz="2000" i="1">
                              <a:solidFill>
                                <a:srgbClr val="C00000"/>
                              </a:solidFill>
                              <a:latin typeface="Cambria Math"/>
                              <a:ea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000" i="1">
                              <a:solidFill>
                                <a:srgbClr val="C00000"/>
                              </a:solidFill>
                              <a:latin typeface="Cambria Math"/>
                              <a:ea typeface="Cambria Math"/>
                            </a:rPr>
                            <m:t>1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TW" sz="2000" i="1">
                              <a:solidFill>
                                <a:srgbClr val="C0000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altLang="zh-TW" sz="2000" b="0" i="1" smtClean="0">
                              <a:solidFill>
                                <a:srgbClr val="C00000"/>
                              </a:solidFill>
                              <a:latin typeface="Cambria Math"/>
                              <a:ea typeface="Cambria Math"/>
                            </a:rPr>
                            <m:t>𝑛</m:t>
                          </m:r>
                        </m:e>
                      </m:d>
                      <m:r>
                        <a:rPr lang="en-US" altLang="zh-TW" sz="2000" i="1" smtClean="0">
                          <a:solidFill>
                            <a:srgbClr val="C00000"/>
                          </a:solidFill>
                          <a:latin typeface="Cambria Math"/>
                          <a:ea typeface="Cambria Math"/>
                        </a:rPr>
                        <m:t>∗</m:t>
                      </m:r>
                      <m:sSub>
                        <m:sSubPr>
                          <m:ctrlPr>
                            <a:rPr lang="en-US" altLang="zh-TW" sz="2000" i="1">
                              <a:solidFill>
                                <a:srgbClr val="C0000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altLang="zh-TW" sz="2000" i="1">
                              <a:solidFill>
                                <a:srgbClr val="C00000"/>
                              </a:solidFill>
                              <a:latin typeface="Cambria Math"/>
                              <a:ea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000" i="1">
                              <a:solidFill>
                                <a:srgbClr val="C00000"/>
                              </a:solidFill>
                              <a:latin typeface="Cambria Math"/>
                              <a:ea typeface="Cambria Math"/>
                            </a:rPr>
                            <m:t>2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TW" sz="2000" i="1">
                              <a:solidFill>
                                <a:srgbClr val="C0000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altLang="zh-TW" sz="2000" b="0" i="1" smtClean="0">
                              <a:solidFill>
                                <a:srgbClr val="C00000"/>
                              </a:solidFill>
                              <a:latin typeface="Cambria Math"/>
                              <a:ea typeface="Cambria Math"/>
                            </a:rPr>
                            <m:t>𝑛</m:t>
                          </m:r>
                        </m:e>
                      </m:d>
                    </m:oMath>
                  </m:oMathPara>
                </a14:m>
                <a:endParaRPr lang="zh-TW" altLang="en-US" sz="2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5" name="矩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5736" y="6309320"/>
                <a:ext cx="2400064" cy="400110"/>
              </a:xfrm>
              <a:prstGeom prst="rect">
                <a:avLst/>
              </a:prstGeom>
              <a:blipFill rotWithShape="1">
                <a:blip r:embed="rId12"/>
                <a:stretch>
                  <a:fillRect b="-606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矩形 1"/>
          <p:cNvSpPr>
            <a:spLocks noChangeArrowheads="1"/>
          </p:cNvSpPr>
          <p:nvPr/>
        </p:nvSpPr>
        <p:spPr bwMode="auto">
          <a:xfrm>
            <a:off x="0" y="260350"/>
            <a:ext cx="9144000" cy="785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Ins="180000" anchor="ctr"/>
          <a:lstStyle>
            <a:lvl1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>
              <a:lnSpc>
                <a:spcPct val="200000"/>
              </a:lnSpc>
              <a:buSzPct val="70000"/>
              <a:buFont typeface="Wingdings" pitchFamily="2" charset="2"/>
              <a:buChar char="l"/>
            </a:pPr>
            <a:r>
              <a:rPr kumimoji="0" lang="en-US" altLang="zh-TW" sz="3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Multiplication</a:t>
            </a:r>
            <a:r>
              <a:rPr kumimoji="0" lang="en-US" altLang="zh-TW" sz="2600" b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(p.33 of 3.0)</a:t>
            </a:r>
            <a:endParaRPr kumimoji="0" lang="en-US" altLang="zh-TW" sz="300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66563" name="物件 7"/>
          <p:cNvGraphicFramePr>
            <a:graphicFrameLocks noChangeAspect="1"/>
          </p:cNvGraphicFramePr>
          <p:nvPr/>
        </p:nvGraphicFramePr>
        <p:xfrm>
          <a:off x="1042988" y="1243013"/>
          <a:ext cx="6719887" cy="2114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906" name="方程式" r:id="rId3" imgW="2286000" imgH="787400" progId="Equation.3">
                  <p:embed/>
                </p:oleObj>
              </mc:Choice>
              <mc:Fallback>
                <p:oleObj name="方程式" r:id="rId3" imgW="2286000" imgH="787400" progId="Equation.3">
                  <p:embed/>
                  <p:pic>
                    <p:nvPicPr>
                      <p:cNvPr id="0" name="物件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2988" y="1243013"/>
                        <a:ext cx="6719887" cy="2114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6564" name="矩形 8"/>
          <p:cNvSpPr>
            <a:spLocks noChangeArrowheads="1"/>
          </p:cNvSpPr>
          <p:nvPr/>
        </p:nvSpPr>
        <p:spPr bwMode="auto">
          <a:xfrm>
            <a:off x="4763" y="3244850"/>
            <a:ext cx="9144000" cy="784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Ins="180000" anchor="ctr"/>
          <a:lstStyle>
            <a:lvl1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>
              <a:lnSpc>
                <a:spcPct val="200000"/>
              </a:lnSpc>
              <a:buSzPct val="70000"/>
              <a:buFont typeface="Wingdings" pitchFamily="2" charset="2"/>
              <a:buChar char="l"/>
            </a:pPr>
            <a:r>
              <a:rPr kumimoji="0" lang="en-US" altLang="zh-TW" sz="3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Conjugation</a:t>
            </a:r>
          </a:p>
        </p:txBody>
      </p:sp>
      <p:graphicFrame>
        <p:nvGraphicFramePr>
          <p:cNvPr id="66565" name="物件 9"/>
          <p:cNvGraphicFramePr>
            <a:graphicFrameLocks noChangeAspect="1"/>
          </p:cNvGraphicFramePr>
          <p:nvPr/>
        </p:nvGraphicFramePr>
        <p:xfrm>
          <a:off x="1173163" y="4229100"/>
          <a:ext cx="3770312" cy="1431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907" name="方程式" r:id="rId5" imgW="1282700" imgH="533400" progId="Equation.3">
                  <p:embed/>
                </p:oleObj>
              </mc:Choice>
              <mc:Fallback>
                <p:oleObj name="方程式" r:id="rId5" imgW="1282700" imgH="533400" progId="Equation.3">
                  <p:embed/>
                  <p:pic>
                    <p:nvPicPr>
                      <p:cNvPr id="0" name="物件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73163" y="4229100"/>
                        <a:ext cx="3770312" cy="1431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矩形 1"/>
          <p:cNvSpPr>
            <a:spLocks noChangeArrowheads="1"/>
          </p:cNvSpPr>
          <p:nvPr/>
        </p:nvSpPr>
        <p:spPr bwMode="auto">
          <a:xfrm>
            <a:off x="0" y="80873"/>
            <a:ext cx="914400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lvl="1" eaLnBrk="1" hangingPunct="1">
              <a:lnSpc>
                <a:spcPct val="200000"/>
              </a:lnSpc>
            </a:pPr>
            <a:r>
              <a:rPr lang="en-US" altLang="zh-TW" sz="3600" b="1" u="sng" dirty="0">
                <a:solidFill>
                  <a:srgbClr val="000000"/>
                </a:solidFill>
                <a:latin typeface="Times New Roman" pitchFamily="18" charset="0"/>
              </a:rPr>
              <a:t>Multiplication</a:t>
            </a:r>
            <a:r>
              <a:rPr kumimoji="0" lang="en-US" altLang="zh-TW" sz="26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(</a:t>
            </a:r>
            <a:r>
              <a:rPr kumimoji="0" lang="en-US" altLang="zh-TW" sz="26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p.31 </a:t>
            </a:r>
            <a:r>
              <a:rPr kumimoji="0" lang="en-US" altLang="zh-TW" sz="26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of 3.0)</a:t>
            </a:r>
            <a:endParaRPr lang="en-US" altLang="zh-TW" sz="3600" b="1" u="sng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pic>
        <p:nvPicPr>
          <p:cNvPr id="67587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535"/>
          <a:stretch/>
        </p:blipFill>
        <p:spPr bwMode="auto">
          <a:xfrm>
            <a:off x="395288" y="1449388"/>
            <a:ext cx="8364537" cy="23377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4" name="群組 3"/>
          <p:cNvGrpSpPr/>
          <p:nvPr/>
        </p:nvGrpSpPr>
        <p:grpSpPr>
          <a:xfrm>
            <a:off x="539552" y="4365104"/>
            <a:ext cx="7632848" cy="1671042"/>
            <a:chOff x="539552" y="5013176"/>
            <a:chExt cx="7632848" cy="167104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文字方塊 4"/>
                <p:cNvSpPr txBox="1"/>
                <p:nvPr/>
              </p:nvSpPr>
              <p:spPr>
                <a:xfrm>
                  <a:off x="539552" y="5013176"/>
                  <a:ext cx="7632848" cy="90095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limLow>
                          <m:limLowPr>
                            <m:ctrlPr>
                              <a:rPr lang="en-US" altLang="zh-TW" sz="2800" i="1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</m:ctrlPr>
                          </m:limLowPr>
                          <m:e>
                            <m:groupChr>
                              <m:groupChrPr>
                                <m:chr m:val="⏟"/>
                                <m:ctrlPr>
                                  <a:rPr lang="en-US" altLang="zh-TW" sz="2800" i="1" smtClean="0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</m:ctrlPr>
                              </m:groupChrPr>
                              <m:e>
                                <m:r>
                                  <a:rPr lang="en-US" altLang="zh-TW" sz="2800" b="0" i="1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(</m:t>
                                </m:r>
                                <m:r>
                                  <a:rPr lang="en-US" altLang="zh-TW" sz="2800" i="1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  <a:ea typeface="Cambria Math"/>
                                  </a:rPr>
                                  <m:t>⋯</m:t>
                                </m:r>
                                <m:r>
                                  <a:rPr lang="en-US" altLang="zh-TW" sz="2800" b="0" i="1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  <a:ea typeface="Cambria Math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altLang="zh-TW" sz="2800" i="1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800" i="1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TW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  <m:t>0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TW" sz="2800" i="1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altLang="zh-TW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altLang="zh-TW" sz="2800" i="1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altLang="zh-TW" sz="2800" i="1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800" i="1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TW" sz="2800" i="1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TW" sz="2800" i="1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800" i="1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altLang="zh-TW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altLang="zh-TW" sz="2800" b="0" i="1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altLang="zh-TW" sz="2800" i="1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800" i="1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TW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TW" sz="2800" i="1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altLang="zh-TW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zh-TW" sz="2800" i="1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altLang="zh-TW" sz="2800" i="1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800" i="1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TW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  <m:t>3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TW" sz="2800" i="1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800" i="1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altLang="zh-TW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altLang="zh-TW" sz="2800" i="1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,</m:t>
                                </m:r>
                                <m:r>
                                  <a:rPr lang="en-US" altLang="zh-TW" sz="2800" i="1">
                                    <a:solidFill>
                                      <a:schemeClr val="tx1"/>
                                    </a:solidFill>
                                    <a:latin typeface="Cambria Math"/>
                                    <a:ea typeface="Cambria Math"/>
                                  </a:rPr>
                                  <m:t>⋯</m:t>
                                </m:r>
                                <m:r>
                                  <a:rPr lang="en-US" altLang="zh-TW" sz="2800" b="0" i="1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)</m:t>
                                </m:r>
                              </m:e>
                            </m:groupChr>
                            <m:sSup>
                              <m:sSupPr>
                                <m:ctrlPr>
                                  <a:rPr lang="en-US" altLang="zh-TW" sz="2800" i="1" smtClean="0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</m:ctrlPr>
                              </m:sSupPr>
                              <m:e>
                                <m:r>
                                  <a:rPr lang="en-US" altLang="zh-TW" sz="2800" b="0" i="1" smtClean="0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altLang="zh-TW" sz="2800" b="0" i="1" smtClean="0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  <m:t>𝑗</m:t>
                                </m:r>
                                <m:r>
                                  <a:rPr lang="en-US" altLang="zh-TW" sz="2800" b="0" i="1" smtClean="0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  <m:t>3</m:t>
                                </m:r>
                                <m:sSubSup>
                                  <m:sSubSupPr>
                                    <m:ctrlPr>
                                      <a:rPr lang="en-US" altLang="zh-TW" sz="2800" b="0" i="1" smtClean="0">
                                        <a:solidFill>
                                          <a:srgbClr val="FF0000"/>
                                        </a:solidFill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TW" altLang="en-US" sz="2800" b="0" i="1" smtClean="0">
                                        <a:solidFill>
                                          <a:srgbClr val="FF0000"/>
                                        </a:solidFill>
                                        <a:latin typeface="Cambria Math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altLang="zh-TW" sz="2800" b="0" i="1" smtClean="0">
                                        <a:solidFill>
                                          <a:srgbClr val="FF0000"/>
                                        </a:solidFill>
                                        <a:latin typeface="Cambria Math"/>
                                      </a:rPr>
                                      <m:t>0</m:t>
                                    </m:r>
                                  </m:sub>
                                  <m:sup/>
                                </m:sSubSup>
                                <m:r>
                                  <a:rPr lang="en-US" altLang="zh-TW" sz="2800" b="0" i="1" smtClean="0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  <m:t>𝑡</m:t>
                                </m:r>
                              </m:sup>
                            </m:sSup>
                          </m:e>
                          <m:lim/>
                        </m:limLow>
                      </m:oMath>
                    </m:oMathPara>
                  </a14:m>
                  <a:endParaRPr lang="zh-TW" altLang="en-US" sz="2800" dirty="0"/>
                </a:p>
              </p:txBody>
            </p:sp>
          </mc:Choice>
          <mc:Fallback xmlns="">
            <p:sp>
              <p:nvSpPr>
                <p:cNvPr id="2" name="文字方塊 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9552" y="5013176"/>
                  <a:ext cx="7632848" cy="900952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文字方塊 5"/>
                <p:cNvSpPr txBox="1"/>
                <p:nvPr/>
              </p:nvSpPr>
              <p:spPr>
                <a:xfrm>
                  <a:off x="1979712" y="5497546"/>
                  <a:ext cx="5544616" cy="118667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800" i="1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TW" sz="2800" b="0" i="1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zh-TW" sz="2800" b="0" i="1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3</m:t>
                            </m:r>
                          </m:sub>
                        </m:sSub>
                        <m:r>
                          <a:rPr lang="en-US" altLang="zh-TW" sz="2800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=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altLang="zh-TW" sz="2800" b="0" i="1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altLang="zh-TW" sz="2800" b="0" i="1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𝑗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altLang="zh-TW" sz="2800" i="1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800" b="0" i="1" smtClean="0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TW" sz="2800" b="0" i="1" smtClean="0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  <m:t>𝑗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zh-TW" sz="2800" i="1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800" b="0" i="1" smtClean="0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altLang="zh-TW" sz="2800" i="1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  <m:t>3</m:t>
                                </m:r>
                                <m:r>
                                  <a:rPr lang="en-US" altLang="zh-TW" sz="2800" b="0" i="1" smtClean="0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  <m:t>−</m:t>
                                </m:r>
                                <m:r>
                                  <a:rPr lang="en-US" altLang="zh-TW" sz="2800" b="0" i="1" smtClean="0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  <m:t>𝑗</m:t>
                                </m:r>
                              </m:sub>
                            </m:sSub>
                          </m:e>
                        </m:nary>
                      </m:oMath>
                    </m:oMathPara>
                  </a14:m>
                  <a:endParaRPr lang="zh-TW" altLang="en-US" sz="28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3" name="文字方塊 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79712" y="5497546"/>
                  <a:ext cx="5544616" cy="1186672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矩形 1"/>
          <p:cNvSpPr>
            <a:spLocks noChangeArrowheads="1"/>
          </p:cNvSpPr>
          <p:nvPr/>
        </p:nvSpPr>
        <p:spPr bwMode="auto">
          <a:xfrm>
            <a:off x="-1588" y="260350"/>
            <a:ext cx="9144001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>
              <a:buSzPct val="70000"/>
              <a:buFont typeface="Wingdings" pitchFamily="2" charset="2"/>
              <a:buChar char="l"/>
            </a:pPr>
            <a:r>
              <a:rPr kumimoji="0" lang="fr-FR" altLang="zh-TW" sz="3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First Difference/Accumulation</a:t>
            </a:r>
            <a:endParaRPr kumimoji="0" lang="zh-TW" altLang="zh-TW" sz="3000" i="1" baseline="-2500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69635" name="物件 2"/>
          <p:cNvGraphicFramePr>
            <a:graphicFrameLocks noChangeAspect="1"/>
          </p:cNvGraphicFramePr>
          <p:nvPr/>
        </p:nvGraphicFramePr>
        <p:xfrm>
          <a:off x="803275" y="1052513"/>
          <a:ext cx="4992688" cy="574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089" name="方程式" r:id="rId3" imgW="1930400" imgH="241300" progId="Equation.3">
                  <p:embed/>
                </p:oleObj>
              </mc:Choice>
              <mc:Fallback>
                <p:oleObj name="方程式" r:id="rId3" imgW="1930400" imgH="241300" progId="Equation.3">
                  <p:embed/>
                  <p:pic>
                    <p:nvPicPr>
                      <p:cNvPr id="0" name="物件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3275" y="1052513"/>
                        <a:ext cx="4992688" cy="574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字方塊 3"/>
          <p:cNvSpPr txBox="1"/>
          <p:nvPr/>
        </p:nvSpPr>
        <p:spPr>
          <a:xfrm>
            <a:off x="0" y="1889125"/>
            <a:ext cx="9144000" cy="11080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1371600" lvl="1" fontAlgn="auto">
              <a:spcBef>
                <a:spcPts val="1200"/>
              </a:spcBef>
              <a:spcAft>
                <a:spcPts val="0"/>
              </a:spcAft>
              <a:buSzPct val="100000"/>
              <a:defRPr/>
            </a:pP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ROC = </a:t>
            </a:r>
            <a:r>
              <a:rPr kumimoji="0" lang="en-US" altLang="zh-TW" sz="2800" i="1" kern="100" dirty="0">
                <a:solidFill>
                  <a:srgbClr val="000000"/>
                </a:solidFill>
                <a:latin typeface="Times New Roman"/>
                <a:ea typeface="標楷體"/>
              </a:rPr>
              <a:t>R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 with possible deletion of </a:t>
            </a:r>
            <a:r>
              <a:rPr kumimoji="0" lang="en-US" altLang="zh-TW" sz="2800" i="1" kern="100" dirty="0">
                <a:solidFill>
                  <a:srgbClr val="000000"/>
                </a:solidFill>
                <a:latin typeface="Times New Roman"/>
                <a:ea typeface="標楷體"/>
              </a:rPr>
              <a:t>z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 = 0</a:t>
            </a:r>
          </a:p>
          <a:p>
            <a:pPr marL="2772000" lvl="1" fontAlgn="auto">
              <a:spcBef>
                <a:spcPts val="1200"/>
              </a:spcBef>
              <a:spcAft>
                <a:spcPts val="0"/>
              </a:spcAft>
              <a:buSzPct val="100000"/>
              <a:defRPr/>
            </a:pP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and/or addition of </a:t>
            </a:r>
            <a:r>
              <a:rPr kumimoji="0" lang="en-US" altLang="zh-TW" sz="2800" i="1" kern="100" dirty="0">
                <a:solidFill>
                  <a:srgbClr val="000000"/>
                </a:solidFill>
                <a:latin typeface="Times New Roman"/>
                <a:ea typeface="標楷體"/>
              </a:rPr>
              <a:t>z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 =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755576" y="3915053"/>
                <a:ext cx="6408712" cy="13849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80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TW" sz="28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1−</m:t>
                        </m:r>
                        <m:r>
                          <a:rPr lang="en-US" altLang="zh-TW" sz="28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𝑧</m:t>
                        </m:r>
                      </m:e>
                      <m:sup>
                        <m:r>
                          <a:rPr lang="en-US" altLang="zh-TW" sz="28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−</m:t>
                        </m:r>
                        <m:r>
                          <a:rPr lang="en-US" altLang="zh-TW" sz="28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altLang="zh-TW" sz="2800" dirty="0" smtClean="0">
                    <a:solidFill>
                      <a:schemeClr val="tx1"/>
                    </a:solidFill>
                  </a:rPr>
                  <a:t>:  ROC</a:t>
                </a:r>
                <a14:m>
                  <m:oMath xmlns:m="http://schemas.openxmlformats.org/officeDocument/2006/math">
                    <m:r>
                      <a:rPr lang="en-US" altLang="zh-TW" sz="2800" b="0" i="1" dirty="0" smtClean="0">
                        <a:solidFill>
                          <a:schemeClr val="tx1"/>
                        </a:solidFill>
                        <a:latin typeface="Cambria Math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TW" sz="2800" b="0" i="1" dirty="0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TW" sz="2800" b="0" i="1" dirty="0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𝑧</m:t>
                        </m:r>
                      </m:e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altLang="zh-TW" sz="2800" b="0" i="1" dirty="0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altLang="zh-TW" sz="2800" b="0" i="1" dirty="0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𝑧</m:t>
                            </m:r>
                          </m:e>
                        </m:d>
                        <m:r>
                          <a:rPr lang="en-US" altLang="zh-TW" sz="2800" b="0" i="1" dirty="0" smtClean="0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&gt;</m:t>
                        </m:r>
                        <m:r>
                          <a:rPr lang="en-US" altLang="zh-TW" sz="2800" b="0" i="1" dirty="0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0</m:t>
                        </m:r>
                      </m:e>
                    </m:d>
                  </m:oMath>
                </a14:m>
                <a:endParaRPr lang="en-US" altLang="zh-TW" sz="2800" dirty="0" smtClean="0">
                  <a:solidFill>
                    <a:schemeClr val="tx1"/>
                  </a:solidFill>
                </a:endParaRPr>
              </a:p>
              <a:p>
                <a:r>
                  <a:rPr lang="en-US" altLang="zh-TW" sz="2800" dirty="0"/>
                  <a:t> </a:t>
                </a:r>
                <a:r>
                  <a:rPr lang="en-US" altLang="zh-TW" sz="2800" dirty="0" smtClean="0"/>
                  <a:t>                     a zero at </a:t>
                </a:r>
                <a14:m>
                  <m:oMath xmlns:m="http://schemas.openxmlformats.org/officeDocument/2006/math">
                    <m:r>
                      <a:rPr lang="en-US" altLang="zh-TW" sz="2800" b="0" i="1" smtClean="0">
                        <a:latin typeface="Cambria Math"/>
                      </a:rPr>
                      <m:t>𝑧</m:t>
                    </m:r>
                    <m:r>
                      <a:rPr lang="en-US" altLang="zh-TW" sz="2800" b="0" i="1" smtClean="0">
                        <a:latin typeface="Cambria Math"/>
                      </a:rPr>
                      <m:t>=1</m:t>
                    </m:r>
                  </m:oMath>
                </a14:m>
                <a:endParaRPr lang="en-US" altLang="zh-TW" sz="2800" dirty="0" smtClean="0"/>
              </a:p>
              <a:p>
                <a:r>
                  <a:rPr lang="en-US" altLang="zh-TW" sz="2800" dirty="0"/>
                  <a:t> </a:t>
                </a:r>
                <a:r>
                  <a:rPr lang="en-US" altLang="zh-TW" sz="2800" dirty="0" smtClean="0"/>
                  <a:t>                     a pole </a:t>
                </a:r>
                <a:r>
                  <a:rPr lang="en-US" altLang="zh-TW" sz="2800" dirty="0"/>
                  <a:t>at </a:t>
                </a:r>
                <a14:m>
                  <m:oMath xmlns:m="http://schemas.openxmlformats.org/officeDocument/2006/math">
                    <m:r>
                      <a:rPr lang="en-US" altLang="zh-TW" sz="2800" i="1">
                        <a:latin typeface="Cambria Math"/>
                      </a:rPr>
                      <m:t>𝑧</m:t>
                    </m:r>
                    <m:r>
                      <a:rPr lang="en-US" altLang="zh-TW" sz="2800" i="1">
                        <a:latin typeface="Cambria Math"/>
                      </a:rPr>
                      <m:t>=0</m:t>
                    </m:r>
                  </m:oMath>
                </a14:m>
                <a:endParaRPr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576" y="3915053"/>
                <a:ext cx="6408712" cy="1384995"/>
              </a:xfrm>
              <a:prstGeom prst="rect">
                <a:avLst/>
              </a:prstGeom>
              <a:blipFill rotWithShape="1">
                <a:blip r:embed="rId5"/>
                <a:stretch>
                  <a:fillRect t="-3965" b="-1189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9" name="矩形 2"/>
          <p:cNvSpPr>
            <a:spLocks noChangeArrowheads="1"/>
          </p:cNvSpPr>
          <p:nvPr/>
        </p:nvSpPr>
        <p:spPr bwMode="auto">
          <a:xfrm>
            <a:off x="0" y="269875"/>
            <a:ext cx="9144000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lvl="1" eaLnBrk="1" hangingPunct="1">
              <a:lnSpc>
                <a:spcPct val="150000"/>
              </a:lnSpc>
            </a:pPr>
            <a:r>
              <a:rPr lang="en-US" altLang="zh-TW" sz="3600" b="1" u="sng">
                <a:solidFill>
                  <a:srgbClr val="000000"/>
                </a:solidFill>
                <a:latin typeface="Times New Roman" pitchFamily="18" charset="0"/>
              </a:rPr>
              <a:t>First Difference/Accumulation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539552" y="3645287"/>
                <a:ext cx="3888432" cy="127605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altLang="zh-TW" sz="2800" b="0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800" b="0" i="1" smtClean="0">
                              <a:latin typeface="Cambria Math"/>
                            </a:rPr>
                            <m:t>𝑘</m:t>
                          </m:r>
                          <m:r>
                            <a:rPr lang="en-US" altLang="zh-TW" sz="2800" b="0" i="1" smtClean="0">
                              <a:latin typeface="Cambria Math"/>
                            </a:rPr>
                            <m:t>=−∞</m:t>
                          </m:r>
                        </m:sub>
                        <m:sup>
                          <m:r>
                            <a:rPr lang="en-US" altLang="zh-TW" sz="2800" b="0" i="1" smtClean="0">
                              <a:latin typeface="Cambria Math"/>
                            </a:rPr>
                            <m:t>𝑛</m:t>
                          </m:r>
                        </m:sup>
                        <m:e>
                          <m:r>
                            <a:rPr lang="en-US" altLang="zh-TW" sz="2800" b="0" i="1" smtClean="0">
                              <a:latin typeface="Cambria Math"/>
                            </a:rPr>
                            <m:t>𝑥</m:t>
                          </m:r>
                          <m:r>
                            <a:rPr lang="en-US" altLang="zh-TW" sz="2800" b="0" i="1" smtClean="0">
                              <a:latin typeface="Cambria Math"/>
                            </a:rPr>
                            <m:t>[</m:t>
                          </m:r>
                          <m:r>
                            <a:rPr lang="en-US" altLang="zh-TW" sz="2800" b="0" i="1" smtClean="0">
                              <a:latin typeface="Cambria Math"/>
                            </a:rPr>
                            <m:t>𝑘</m:t>
                          </m:r>
                          <m:r>
                            <a:rPr lang="en-US" altLang="zh-TW" sz="2800" b="0" i="1" smtClean="0">
                              <a:latin typeface="Cambria Math"/>
                            </a:rPr>
                            <m:t>]</m:t>
                          </m:r>
                        </m:e>
                      </m:nary>
                      <m:r>
                        <a:rPr lang="en-US" altLang="zh-TW" sz="2800" b="0" i="1" smtClean="0">
                          <a:latin typeface="Cambria Math"/>
                        </a:rPr>
                        <m:t>=</m:t>
                      </m:r>
                      <m:r>
                        <a:rPr lang="en-US" altLang="zh-TW" sz="2800" b="0" i="1" smtClean="0">
                          <a:latin typeface="Cambria Math"/>
                        </a:rPr>
                        <m:t>𝑥</m:t>
                      </m:r>
                      <m:r>
                        <a:rPr lang="en-US" altLang="zh-TW" sz="2800" b="0" i="1" smtClean="0">
                          <a:latin typeface="Cambria Math"/>
                        </a:rPr>
                        <m:t>[</m:t>
                      </m:r>
                      <m:r>
                        <a:rPr lang="en-US" altLang="zh-TW" sz="2800" b="0" i="1" smtClean="0">
                          <a:latin typeface="Cambria Math"/>
                        </a:rPr>
                        <m:t>𝑛</m:t>
                      </m:r>
                      <m:r>
                        <a:rPr lang="en-US" altLang="zh-TW" sz="2800" b="0" i="1" smtClean="0">
                          <a:latin typeface="Cambria Math"/>
                        </a:rPr>
                        <m:t>]∗</m:t>
                      </m:r>
                      <m:r>
                        <a:rPr lang="en-US" altLang="zh-TW" sz="2800" b="0" i="1" smtClean="0">
                          <a:latin typeface="Cambria Math"/>
                          <a:ea typeface="Cambria Math"/>
                        </a:rPr>
                        <m:t>𝑢</m:t>
                      </m:r>
                      <m:r>
                        <a:rPr lang="en-US" altLang="zh-TW" sz="2800" b="0" i="1" smtClean="0">
                          <a:latin typeface="Cambria Math"/>
                          <a:ea typeface="Cambria Math"/>
                        </a:rPr>
                        <m:t>[</m:t>
                      </m:r>
                      <m:r>
                        <a:rPr lang="en-US" altLang="zh-TW" sz="2800" b="0" i="1" smtClean="0">
                          <a:latin typeface="Cambria Math"/>
                          <a:ea typeface="Cambria Math"/>
                        </a:rPr>
                        <m:t>𝑛</m:t>
                      </m:r>
                      <m:r>
                        <a:rPr lang="en-US" altLang="zh-TW" sz="2800" b="0" i="1" smtClean="0">
                          <a:latin typeface="Cambria Math"/>
                          <a:ea typeface="Cambria Math"/>
                        </a:rPr>
                        <m:t>]</m:t>
                      </m:r>
                    </m:oMath>
                  </m:oMathPara>
                </a14:m>
                <a:endParaRPr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3645287"/>
                <a:ext cx="3888432" cy="1276055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539552" y="5267555"/>
                <a:ext cx="3816424" cy="92519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/>
                          <a:ea typeface="Cambria Math"/>
                        </a:rPr>
                        <m:t>𝑢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2800" b="0" i="1" smtClean="0"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altLang="zh-TW" sz="2800" b="0" i="1" smtClean="0">
                              <a:latin typeface="Cambria Math"/>
                              <a:ea typeface="Cambria Math"/>
                            </a:rPr>
                            <m:t>𝑛</m:t>
                          </m:r>
                        </m:e>
                      </m:d>
                      <m:groupChr>
                        <m:groupChrPr>
                          <m:chr m:val="↔"/>
                          <m:vertJc m:val="bot"/>
                          <m:ctrlPr>
                            <a:rPr lang="en-US" altLang="zh-TW" sz="2800" b="0" i="1" smtClean="0">
                              <a:latin typeface="Cambria Math"/>
                              <a:ea typeface="Cambria Math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altLang="zh-TW" sz="2800" b="0" i="1" smtClean="0">
                              <a:latin typeface="Cambria Math"/>
                              <a:ea typeface="Cambria Math"/>
                            </a:rPr>
                            <m:t>𝑧</m:t>
                          </m:r>
                        </m:e>
                      </m:groupChr>
                      <m:r>
                        <a:rPr lang="en-US" altLang="zh-TW" sz="2800" b="0" i="1" smtClean="0">
                          <a:latin typeface="Cambria Math"/>
                          <a:ea typeface="Cambria Math"/>
                        </a:rPr>
                        <m:t>𝑈</m:t>
                      </m:r>
                      <m:d>
                        <m:dPr>
                          <m:ctrlPr>
                            <a:rPr lang="en-US" altLang="zh-TW" sz="2800" b="0" i="1" smtClean="0"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altLang="zh-TW" sz="2800" b="0" i="1" smtClean="0">
                              <a:latin typeface="Cambria Math"/>
                              <a:ea typeface="Cambria Math"/>
                            </a:rPr>
                            <m:t>𝑧</m:t>
                          </m:r>
                        </m:e>
                      </m:d>
                      <m:r>
                        <a:rPr lang="en-US" altLang="zh-TW" sz="2800" b="0" i="1" smtClean="0">
                          <a:latin typeface="Cambria Math"/>
                          <a:ea typeface="Cambria Math"/>
                        </a:rPr>
                        <m:t>=</m:t>
                      </m:r>
                      <m:f>
                        <m:fPr>
                          <m:ctrlPr>
                            <a:rPr lang="en-US" altLang="zh-TW" sz="2800" b="0" i="1" smtClean="0"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US" altLang="zh-TW" sz="2800" b="0" i="1" smtClean="0">
                              <a:latin typeface="Cambria Math"/>
                              <a:ea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800" b="0" i="1" smtClean="0">
                              <a:latin typeface="Cambria Math"/>
                              <a:ea typeface="Cambria Math"/>
                            </a:rPr>
                            <m:t>1−</m:t>
                          </m:r>
                          <m:sSup>
                            <m:sSupPr>
                              <m:ctrlPr>
                                <a:rPr lang="en-US" altLang="zh-TW" sz="2800" b="0" i="1" smtClean="0"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TW" sz="2800" b="0" i="1" smtClean="0">
                                  <a:latin typeface="Cambria Math"/>
                                  <a:ea typeface="Cambria Math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altLang="zh-TW" sz="2800" b="0" i="1" smtClean="0">
                                  <a:latin typeface="Cambria Math"/>
                                  <a:ea typeface="Cambria Math"/>
                                </a:rPr>
                                <m:t>−1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5267555"/>
                <a:ext cx="3816424" cy="92519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圖片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1956" y="4959434"/>
            <a:ext cx="1714500" cy="1565910"/>
          </a:xfrm>
          <a:prstGeom prst="rect">
            <a:avLst/>
          </a:prstGeom>
        </p:spPr>
      </p:pic>
      <p:graphicFrame>
        <p:nvGraphicFramePr>
          <p:cNvPr id="3" name="物件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88337425"/>
              </p:ext>
            </p:extLst>
          </p:nvPr>
        </p:nvGraphicFramePr>
        <p:xfrm>
          <a:off x="3148671" y="2132856"/>
          <a:ext cx="4087625" cy="14928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616" name="方程式" r:id="rId6" imgW="1459866" imgH="533169" progId="Equation.3">
                  <p:embed/>
                </p:oleObj>
              </mc:Choice>
              <mc:Fallback>
                <p:oleObj name="方程式" r:id="rId6" imgW="1459866" imgH="533169" progId="Equation.3">
                  <p:embed/>
                  <p:pic>
                    <p:nvPicPr>
                      <p:cNvPr id="0" name="物件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48671" y="2132856"/>
                        <a:ext cx="4087625" cy="149287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物件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21824282"/>
              </p:ext>
            </p:extLst>
          </p:nvPr>
        </p:nvGraphicFramePr>
        <p:xfrm>
          <a:off x="683568" y="1434528"/>
          <a:ext cx="4516120" cy="1244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617" name="方程式" r:id="rId8" imgW="1612900" imgH="444500" progId="Equation.3">
                  <p:embed/>
                </p:oleObj>
              </mc:Choice>
              <mc:Fallback>
                <p:oleObj name="方程式" r:id="rId8" imgW="1612900" imgH="444500" progId="Equation.3">
                  <p:embed/>
                  <p:pic>
                    <p:nvPicPr>
                      <p:cNvPr id="0" name="物件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3568" y="1434528"/>
                        <a:ext cx="4516120" cy="1244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4292021" y="5468540"/>
                <a:ext cx="2800259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TW" sz="2800" dirty="0" smtClean="0">
                    <a:solidFill>
                      <a:schemeClr val="tx1"/>
                    </a:solidFill>
                  </a:rPr>
                  <a:t>, ROC</a:t>
                </a:r>
                <a14:m>
                  <m:oMath xmlns:m="http://schemas.openxmlformats.org/officeDocument/2006/math">
                    <m:r>
                      <a:rPr lang="en-US" altLang="zh-TW" sz="2800" b="0" i="1" smtClean="0">
                        <a:solidFill>
                          <a:schemeClr val="tx1"/>
                        </a:solidFill>
                        <a:latin typeface="Cambria Math"/>
                      </a:rPr>
                      <m:t>={</m:t>
                    </m:r>
                    <m:d>
                      <m:dPr>
                        <m:begChr m:val="|"/>
                        <m:endChr m:val="|"/>
                        <m:ctrlPr>
                          <a:rPr lang="en-US" altLang="zh-TW" sz="28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TW" sz="2800" i="1">
                            <a:latin typeface="Cambria Math"/>
                          </a:rPr>
                          <m:t>𝑧</m:t>
                        </m:r>
                      </m:e>
                    </m:d>
                    <m:r>
                      <a:rPr lang="en-US" altLang="zh-TW" sz="2800" b="0" i="1" smtClean="0">
                        <a:solidFill>
                          <a:schemeClr val="tx1"/>
                        </a:solidFill>
                        <a:latin typeface="Cambria Math"/>
                      </a:rPr>
                      <m:t>&gt;1}</m:t>
                    </m:r>
                  </m:oMath>
                </a14:m>
                <a:endParaRPr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2021" y="5468540"/>
                <a:ext cx="2800259" cy="523220"/>
              </a:xfrm>
              <a:prstGeom prst="rect">
                <a:avLst/>
              </a:prstGeom>
              <a:blipFill rotWithShape="1">
                <a:blip r:embed="rId10"/>
                <a:stretch>
                  <a:fillRect l="-4357" t="-10465" b="-3255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矩形 1"/>
          <p:cNvSpPr>
            <a:spLocks noChangeArrowheads="1"/>
          </p:cNvSpPr>
          <p:nvPr/>
        </p:nvSpPr>
        <p:spPr bwMode="auto">
          <a:xfrm>
            <a:off x="-1588" y="260350"/>
            <a:ext cx="9144001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>
              <a:buSzPct val="70000"/>
              <a:buFont typeface="Wingdings" pitchFamily="2" charset="2"/>
              <a:buChar char="l"/>
            </a:pPr>
            <a:r>
              <a:rPr kumimoji="0" lang="fr-FR" altLang="zh-TW" sz="3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Differentiation in </a:t>
            </a:r>
            <a:r>
              <a:rPr kumimoji="0" lang="fr-FR" altLang="zh-TW" sz="30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z</a:t>
            </a:r>
            <a:r>
              <a:rPr kumimoji="0" lang="fr-FR" altLang="zh-TW" sz="3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-domain</a:t>
            </a:r>
            <a:endParaRPr kumimoji="0" lang="zh-TW" altLang="zh-TW" sz="3000" i="1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71683" name="物件 2"/>
          <p:cNvGraphicFramePr>
            <a:graphicFrameLocks noChangeAspect="1"/>
          </p:cNvGraphicFramePr>
          <p:nvPr/>
        </p:nvGraphicFramePr>
        <p:xfrm>
          <a:off x="900113" y="930275"/>
          <a:ext cx="5256212" cy="1058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199" name="方程式" r:id="rId3" imgW="2032000" imgH="444500" progId="Equation.3">
                  <p:embed/>
                </p:oleObj>
              </mc:Choice>
              <mc:Fallback>
                <p:oleObj name="方程式" r:id="rId3" imgW="2032000" imgH="444500" progId="Equation.3">
                  <p:embed/>
                  <p:pic>
                    <p:nvPicPr>
                      <p:cNvPr id="0" name="物件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0113" y="930275"/>
                        <a:ext cx="5256212" cy="10588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684" name="矩形 5"/>
          <p:cNvSpPr>
            <a:spLocks noChangeArrowheads="1"/>
          </p:cNvSpPr>
          <p:nvPr/>
        </p:nvSpPr>
        <p:spPr bwMode="auto">
          <a:xfrm>
            <a:off x="1588" y="2133600"/>
            <a:ext cx="9144000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>
              <a:buSzPct val="70000"/>
              <a:buFont typeface="Wingdings" pitchFamily="2" charset="2"/>
              <a:buChar char="l"/>
            </a:pPr>
            <a:r>
              <a:rPr kumimoji="0" lang="fr-FR" altLang="zh-TW" sz="3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Initial-value Theorem</a:t>
            </a:r>
          </a:p>
        </p:txBody>
      </p:sp>
      <p:graphicFrame>
        <p:nvGraphicFramePr>
          <p:cNvPr id="71685" name="物件 6"/>
          <p:cNvGraphicFramePr>
            <a:graphicFrameLocks noChangeAspect="1"/>
          </p:cNvGraphicFramePr>
          <p:nvPr/>
        </p:nvGraphicFramePr>
        <p:xfrm>
          <a:off x="1600200" y="2205038"/>
          <a:ext cx="2790825" cy="1209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200" name="方程式" r:id="rId5" imgW="1079500" imgH="508000" progId="Equation.3">
                  <p:embed/>
                </p:oleObj>
              </mc:Choice>
              <mc:Fallback>
                <p:oleObj name="方程式" r:id="rId5" imgW="1079500" imgH="508000" progId="Equation.3">
                  <p:embed/>
                  <p:pic>
                    <p:nvPicPr>
                      <p:cNvPr id="0" name="物件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0200" y="2205038"/>
                        <a:ext cx="2790825" cy="1209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686" name="物件 7"/>
          <p:cNvGraphicFramePr>
            <a:graphicFrameLocks noChangeAspect="1"/>
          </p:cNvGraphicFramePr>
          <p:nvPr/>
        </p:nvGraphicFramePr>
        <p:xfrm>
          <a:off x="1908175" y="3141663"/>
          <a:ext cx="2889250" cy="2449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201" name="方程式" r:id="rId7" imgW="1117600" imgH="1028700" progId="Equation.3">
                  <p:embed/>
                </p:oleObj>
              </mc:Choice>
              <mc:Fallback>
                <p:oleObj name="方程式" r:id="rId7" imgW="1117600" imgH="1028700" progId="Equation.3">
                  <p:embed/>
                  <p:pic>
                    <p:nvPicPr>
                      <p:cNvPr id="0" name="物件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8175" y="3141663"/>
                        <a:ext cx="2889250" cy="24495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687" name="矩形 8"/>
          <p:cNvSpPr>
            <a:spLocks noChangeArrowheads="1"/>
          </p:cNvSpPr>
          <p:nvPr/>
        </p:nvSpPr>
        <p:spPr bwMode="auto">
          <a:xfrm>
            <a:off x="0" y="5661025"/>
            <a:ext cx="9144000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>
              <a:buSzPct val="70000"/>
              <a:buFont typeface="Wingdings" pitchFamily="2" charset="2"/>
              <a:buChar char="l"/>
            </a:pPr>
            <a:r>
              <a:rPr kumimoji="0" lang="fr-FR" altLang="zh-TW" sz="3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Summary of Properties/Known Pairs</a:t>
            </a:r>
          </a:p>
        </p:txBody>
      </p:sp>
      <p:sp>
        <p:nvSpPr>
          <p:cNvPr id="71688" name="矩形 9"/>
          <p:cNvSpPr>
            <a:spLocks noChangeArrowheads="1"/>
          </p:cNvSpPr>
          <p:nvPr/>
        </p:nvSpPr>
        <p:spPr bwMode="auto">
          <a:xfrm>
            <a:off x="0" y="6237288"/>
            <a:ext cx="91440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7556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lvl="2" eaLnBrk="1" hangingPunct="1">
              <a:buSzPct val="70000"/>
            </a:pPr>
            <a:r>
              <a:rPr kumimoji="0" lang="en-US" altLang="zh-TW" sz="24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See Tables 10.1, 10.2, p.775, 776 of text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706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333375"/>
            <a:ext cx="8855075" cy="6191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4419" y="116632"/>
            <a:ext cx="5469869" cy="6696000"/>
          </a:xfrm>
          <a:prstGeom prst="rect">
            <a:avLst/>
          </a:prstGeom>
          <a:scene3d>
            <a:camera prst="orthographicFront">
              <a:rot lat="0" lon="0" rev="54000"/>
            </a:camera>
            <a:lightRig rig="threePt" dir="t"/>
          </a:scene3d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79388" y="368300"/>
            <a:ext cx="8748712" cy="126047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3" name="矩形 2"/>
          <p:cNvSpPr/>
          <p:nvPr/>
        </p:nvSpPr>
        <p:spPr>
          <a:xfrm>
            <a:off x="0" y="295275"/>
            <a:ext cx="9144000" cy="1322388"/>
          </a:xfrm>
          <a:prstGeom prst="rect">
            <a:avLst/>
          </a:prstGeom>
        </p:spPr>
        <p:txBody>
          <a:bodyPr rIns="180000" anchor="ctr">
            <a:spAutoFit/>
          </a:bodyPr>
          <a:lstStyle/>
          <a:p>
            <a:pPr marL="288000" lvl="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sz="4000" b="1" i="1" dirty="0">
                <a:latin typeface="Times New Roman" pitchFamily="18" charset="0"/>
                <a:ea typeface="新細明體" charset="-120"/>
                <a:cs typeface="Times New Roman" pitchFamily="18" charset="0"/>
              </a:rPr>
              <a:t>10.3 System Characterization with </a:t>
            </a:r>
          </a:p>
          <a:p>
            <a:pPr marL="1306800" lvl="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sz="4000" b="1" i="1" dirty="0">
                <a:latin typeface="Times New Roman" pitchFamily="18" charset="0"/>
                <a:ea typeface="新細明體" charset="-120"/>
                <a:cs typeface="Times New Roman" pitchFamily="18" charset="0"/>
              </a:rPr>
              <a:t>Z-Transform</a:t>
            </a:r>
          </a:p>
        </p:txBody>
      </p:sp>
      <p:sp>
        <p:nvSpPr>
          <p:cNvPr id="9" name="文字方塊 8"/>
          <p:cNvSpPr txBox="1"/>
          <p:nvPr/>
        </p:nvSpPr>
        <p:spPr>
          <a:xfrm>
            <a:off x="0" y="4244975"/>
            <a:ext cx="9144000" cy="4794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1800000" lvl="2" fontAlgn="auto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ct val="100000"/>
              <a:defRPr/>
            </a:pP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system function, transfer function</a:t>
            </a:r>
          </a:p>
        </p:txBody>
      </p:sp>
      <p:sp>
        <p:nvSpPr>
          <p:cNvPr id="74757" name="Line 38"/>
          <p:cNvSpPr>
            <a:spLocks noChangeShapeType="1"/>
          </p:cNvSpPr>
          <p:nvPr/>
        </p:nvSpPr>
        <p:spPr bwMode="auto">
          <a:xfrm>
            <a:off x="4098925" y="3021013"/>
            <a:ext cx="1631950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4758" name="文字方塊 11"/>
          <p:cNvSpPr txBox="1">
            <a:spLocks noChangeArrowheads="1"/>
          </p:cNvSpPr>
          <p:nvPr/>
        </p:nvSpPr>
        <p:spPr bwMode="auto">
          <a:xfrm>
            <a:off x="5527675" y="2205038"/>
            <a:ext cx="2503488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/>
            <a:r>
              <a:rPr kumimoji="0" lang="en-US" altLang="zh-TW" sz="28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y</a:t>
            </a:r>
            <a:r>
              <a:rPr kumimoji="0" lang="en-US" altLang="zh-TW" sz="28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[</a:t>
            </a:r>
            <a:r>
              <a:rPr kumimoji="0" lang="en-US" altLang="zh-TW" sz="28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kumimoji="0" lang="en-US" altLang="zh-TW" sz="28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]=</a:t>
            </a:r>
            <a:r>
              <a:rPr kumimoji="0" lang="en-US" altLang="zh-TW" sz="28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kumimoji="0" lang="en-US" altLang="zh-TW" sz="28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[</a:t>
            </a:r>
            <a:r>
              <a:rPr kumimoji="0" lang="en-US" altLang="zh-TW" sz="28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kumimoji="0" lang="en-US" altLang="zh-TW" sz="28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]</a:t>
            </a:r>
            <a:r>
              <a:rPr kumimoji="0" lang="zh-TW" altLang="zh-TW" sz="2800">
                <a:latin typeface="Times New Roman" pitchFamily="18" charset="0"/>
                <a:cs typeface="Times New Roman" pitchFamily="18" charset="0"/>
              </a:rPr>
              <a:t>＊</a:t>
            </a:r>
            <a:r>
              <a:rPr kumimoji="0" lang="en-US" altLang="zh-TW" sz="2800" i="1">
                <a:latin typeface="Times New Roman" pitchFamily="18" charset="0"/>
                <a:cs typeface="Times New Roman" pitchFamily="18" charset="0"/>
              </a:rPr>
              <a:t>h</a:t>
            </a:r>
            <a:r>
              <a:rPr kumimoji="0" lang="en-US" altLang="zh-TW" sz="28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[</a:t>
            </a:r>
            <a:r>
              <a:rPr kumimoji="0" lang="en-US" altLang="zh-TW" sz="28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kumimoji="0" lang="en-US" altLang="zh-TW" sz="28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]</a:t>
            </a:r>
            <a:endParaRPr kumimoji="0" lang="zh-TW" altLang="en-US" sz="280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4759" name="Rectangle 37"/>
          <p:cNvSpPr>
            <a:spLocks noChangeArrowheads="1"/>
          </p:cNvSpPr>
          <p:nvPr/>
        </p:nvSpPr>
        <p:spPr bwMode="auto">
          <a:xfrm>
            <a:off x="2659063" y="2689225"/>
            <a:ext cx="1441450" cy="719138"/>
          </a:xfrm>
          <a:prstGeom prst="rect">
            <a:avLst/>
          </a:prstGeom>
          <a:solidFill>
            <a:srgbClr val="FFFFFF"/>
          </a:solidFill>
          <a:ln w="1905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 anchorCtr="1"/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/>
            <a:r>
              <a:rPr kumimoji="0" lang="en-US" altLang="zh-TW" sz="28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h</a:t>
            </a:r>
            <a:r>
              <a:rPr kumimoji="0" lang="en-US" altLang="zh-TW" sz="28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[</a:t>
            </a:r>
            <a:r>
              <a:rPr kumimoji="0" lang="en-US" altLang="zh-TW" sz="28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kumimoji="0" lang="en-US" altLang="zh-TW" sz="28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]</a:t>
            </a:r>
            <a:endParaRPr kumimoji="0" lang="zh-TW" altLang="en-US" sz="280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4760" name="文字方塊 13"/>
          <p:cNvSpPr txBox="1">
            <a:spLocks noChangeArrowheads="1"/>
          </p:cNvSpPr>
          <p:nvPr/>
        </p:nvSpPr>
        <p:spPr bwMode="auto">
          <a:xfrm>
            <a:off x="1262063" y="2205038"/>
            <a:ext cx="762000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/>
            <a:r>
              <a:rPr kumimoji="0" lang="en-US" altLang="zh-TW" sz="28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kumimoji="0" lang="en-US" altLang="zh-TW" sz="28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[</a:t>
            </a:r>
            <a:r>
              <a:rPr kumimoji="0" lang="en-US" altLang="zh-TW" sz="28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kumimoji="0" lang="en-US" altLang="zh-TW" sz="28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]</a:t>
            </a:r>
            <a:endParaRPr kumimoji="0" lang="zh-TW" altLang="en-US" sz="280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4761" name="Line 38"/>
          <p:cNvSpPr>
            <a:spLocks noChangeShapeType="1"/>
          </p:cNvSpPr>
          <p:nvPr/>
        </p:nvSpPr>
        <p:spPr bwMode="auto">
          <a:xfrm>
            <a:off x="1692275" y="3024188"/>
            <a:ext cx="920750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4762" name="文字方塊 15"/>
          <p:cNvSpPr txBox="1">
            <a:spLocks noChangeArrowheads="1"/>
          </p:cNvSpPr>
          <p:nvPr/>
        </p:nvSpPr>
        <p:spPr bwMode="auto">
          <a:xfrm>
            <a:off x="1266825" y="3284538"/>
            <a:ext cx="7842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/>
            <a:r>
              <a:rPr kumimoji="0" lang="en-US" altLang="zh-TW" sz="28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kumimoji="0" lang="en-US" altLang="zh-TW" sz="28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kumimoji="0" lang="en-US" altLang="zh-TW" sz="28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z</a:t>
            </a:r>
            <a:r>
              <a:rPr kumimoji="0" lang="en-US" altLang="zh-TW" sz="28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endParaRPr kumimoji="0" lang="zh-TW" altLang="en-US" sz="280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4763" name="文字方塊 16"/>
          <p:cNvSpPr txBox="1">
            <a:spLocks noChangeArrowheads="1"/>
          </p:cNvSpPr>
          <p:nvPr/>
        </p:nvSpPr>
        <p:spPr bwMode="auto">
          <a:xfrm>
            <a:off x="5521325" y="3284538"/>
            <a:ext cx="220503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/>
            <a:r>
              <a:rPr kumimoji="0" lang="en-US" altLang="zh-TW" sz="28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Y</a:t>
            </a:r>
            <a:r>
              <a:rPr kumimoji="0" lang="en-US" altLang="zh-TW" sz="28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kumimoji="0" lang="en-US" altLang="zh-TW" sz="28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z</a:t>
            </a:r>
            <a:r>
              <a:rPr kumimoji="0" lang="en-US" altLang="zh-TW" sz="28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)=</a:t>
            </a:r>
            <a:r>
              <a:rPr kumimoji="0" lang="en-US" altLang="zh-TW" sz="28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kumimoji="0" lang="en-US" altLang="zh-TW" sz="28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kumimoji="0" lang="en-US" altLang="zh-TW" sz="28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z</a:t>
            </a:r>
            <a:r>
              <a:rPr kumimoji="0" lang="en-US" altLang="zh-TW" sz="28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kumimoji="0" lang="en-US" altLang="zh-TW" sz="28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H</a:t>
            </a:r>
            <a:r>
              <a:rPr kumimoji="0" lang="en-US" altLang="zh-TW" sz="28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kumimoji="0" lang="en-US" altLang="zh-TW" sz="28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z</a:t>
            </a:r>
            <a:r>
              <a:rPr kumimoji="0" lang="en-US" altLang="zh-TW" sz="28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endParaRPr kumimoji="0" lang="zh-TW" altLang="en-US" sz="280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4764" name="文字方塊 17"/>
          <p:cNvSpPr txBox="1">
            <a:spLocks noChangeArrowheads="1"/>
          </p:cNvSpPr>
          <p:nvPr/>
        </p:nvSpPr>
        <p:spPr bwMode="auto">
          <a:xfrm>
            <a:off x="3070225" y="3409950"/>
            <a:ext cx="8255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/>
            <a:r>
              <a:rPr kumimoji="0" lang="en-US" altLang="zh-TW" sz="28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H</a:t>
            </a:r>
            <a:r>
              <a:rPr kumimoji="0" lang="en-US" altLang="zh-TW" sz="28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kumimoji="0" lang="en-US" altLang="zh-TW" sz="28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z</a:t>
            </a:r>
            <a:r>
              <a:rPr kumimoji="0" lang="en-US" altLang="zh-TW" sz="28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endParaRPr kumimoji="0" lang="zh-TW" altLang="en-US" sz="280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矩形 3"/>
          <p:cNvSpPr>
            <a:spLocks noChangeArrowheads="1"/>
          </p:cNvSpPr>
          <p:nvPr/>
        </p:nvSpPr>
        <p:spPr bwMode="auto">
          <a:xfrm>
            <a:off x="0" y="188913"/>
            <a:ext cx="9144000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4572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>
              <a:lnSpc>
                <a:spcPct val="150000"/>
              </a:lnSpc>
              <a:buSzPct val="70000"/>
            </a:pPr>
            <a:r>
              <a:rPr kumimoji="0" lang="en-US" altLang="zh-TW" sz="4000" b="1" u="sng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Z-Transform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268760"/>
            <a:ext cx="7342632" cy="532859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/>
              <p:cNvSpPr txBox="1"/>
              <p:nvPr/>
            </p:nvSpPr>
            <p:spPr>
              <a:xfrm>
                <a:off x="3563888" y="1268760"/>
                <a:ext cx="50405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latin typeface="Cambria Math"/>
                        </a:rPr>
                        <m:t>𝐼𝑚</m:t>
                      </m:r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3888" y="1268760"/>
                <a:ext cx="504056" cy="40011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4220344" y="2636912"/>
                <a:ext cx="50405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latin typeface="Cambria Math"/>
                        </a:rPr>
                        <m:t>𝑅𝑒</m:t>
                      </m:r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0344" y="2636912"/>
                <a:ext cx="504056" cy="40011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2851428" y="4109010"/>
                <a:ext cx="50405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latin typeface="Cambria Math"/>
                        </a:rPr>
                        <m:t>𝐼𝑚</m:t>
                      </m:r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1428" y="4109010"/>
                <a:ext cx="504056" cy="400110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/>
              <p:cNvSpPr txBox="1"/>
              <p:nvPr/>
            </p:nvSpPr>
            <p:spPr>
              <a:xfrm>
                <a:off x="3995936" y="5085184"/>
                <a:ext cx="50405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latin typeface="Cambria Math"/>
                        </a:rPr>
                        <m:t>𝑅𝑒</m:t>
                      </m:r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5936" y="5085184"/>
                <a:ext cx="504056" cy="400110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/>
              <p:cNvSpPr txBox="1"/>
              <p:nvPr/>
            </p:nvSpPr>
            <p:spPr>
              <a:xfrm>
                <a:off x="1619672" y="4037002"/>
                <a:ext cx="36004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𝑟</m:t>
                          </m:r>
                        </m:e>
                        <m:sub>
                          <m:r>
                            <a:rPr lang="en-US" altLang="zh-TW" sz="2000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9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9672" y="4037002"/>
                <a:ext cx="360040" cy="400110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2995444" y="6269250"/>
                <a:ext cx="36004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𝑟</m:t>
                          </m:r>
                        </m:e>
                        <m:sub>
                          <m:r>
                            <a:rPr lang="en-US" altLang="zh-TW" sz="2000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5444" y="6269250"/>
                <a:ext cx="360040" cy="400110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/>
              <p:cNvSpPr txBox="1"/>
              <p:nvPr/>
            </p:nvSpPr>
            <p:spPr>
              <a:xfrm>
                <a:off x="3545886" y="6125234"/>
                <a:ext cx="104411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𝑟</m:t>
                      </m:r>
                      <m:r>
                        <a:rPr lang="en-US" altLang="zh-TW" sz="20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=1.0</m:t>
                      </m:r>
                    </m:oMath>
                  </m:oMathPara>
                </a14:m>
                <a:endParaRPr lang="zh-TW" altLang="en-US" sz="2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1" name="文字方塊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5886" y="6125234"/>
                <a:ext cx="1044116" cy="400110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/>
              <p:cNvSpPr txBox="1"/>
              <p:nvPr/>
            </p:nvSpPr>
            <p:spPr>
              <a:xfrm>
                <a:off x="2591780" y="3820978"/>
                <a:ext cx="104411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𝑟</m:t>
                      </m:r>
                      <m:r>
                        <a:rPr lang="en-US" altLang="zh-TW" sz="20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=1.0</m:t>
                      </m:r>
                    </m:oMath>
                  </m:oMathPara>
                </a14:m>
                <a:endParaRPr lang="zh-TW" altLang="en-US" sz="2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2" name="文字方塊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1780" y="3820978"/>
                <a:ext cx="1044116" cy="400110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/>
              <p:cNvSpPr txBox="1"/>
              <p:nvPr/>
            </p:nvSpPr>
            <p:spPr>
              <a:xfrm>
                <a:off x="3779912" y="5621178"/>
                <a:ext cx="36004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𝑟</m:t>
                          </m:r>
                        </m:e>
                        <m:sub>
                          <m:r>
                            <a:rPr lang="en-US" altLang="zh-TW" sz="2000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3" name="文字方塊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9912" y="5621178"/>
                <a:ext cx="360040" cy="400110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/>
              <p:cNvSpPr txBox="1"/>
              <p:nvPr/>
            </p:nvSpPr>
            <p:spPr>
              <a:xfrm>
                <a:off x="3563888" y="3532946"/>
                <a:ext cx="36004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𝑟</m:t>
                          </m:r>
                        </m:e>
                        <m:sub>
                          <m:r>
                            <a:rPr lang="en-US" altLang="zh-TW" sz="2000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4" name="文字方塊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3888" y="3532946"/>
                <a:ext cx="360040" cy="400110"/>
              </a:xfrm>
              <a:prstGeom prst="rect">
                <a:avLst/>
              </a:prstGeom>
              <a:blipFill rotWithShape="1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/>
              <p:cNvSpPr txBox="1"/>
              <p:nvPr/>
            </p:nvSpPr>
            <p:spPr>
              <a:xfrm>
                <a:off x="4932040" y="3777992"/>
                <a:ext cx="36004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0</m:t>
                      </m:r>
                    </m:oMath>
                  </m:oMathPara>
                </a14:m>
                <a:endParaRPr lang="zh-TW" altLang="en-US" sz="2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5" name="文字方塊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2040" y="3777992"/>
                <a:ext cx="360040" cy="400110"/>
              </a:xfrm>
              <a:prstGeom prst="rect">
                <a:avLst/>
              </a:prstGeom>
              <a:blipFill rotWithShape="1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/>
              <p:cNvSpPr txBox="1"/>
              <p:nvPr/>
            </p:nvSpPr>
            <p:spPr>
              <a:xfrm>
                <a:off x="4932040" y="5111724"/>
                <a:ext cx="36004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solidFill>
                            <a:srgbClr val="C00000"/>
                          </a:solidFill>
                          <a:latin typeface="Cambria Math"/>
                        </a:rPr>
                        <m:t>0</m:t>
                      </m:r>
                    </m:oMath>
                  </m:oMathPara>
                </a14:m>
                <a:endParaRPr lang="zh-TW" altLang="en-US" sz="2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6" name="文字方塊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2040" y="5111724"/>
                <a:ext cx="360040" cy="400110"/>
              </a:xfrm>
              <a:prstGeom prst="rect">
                <a:avLst/>
              </a:prstGeom>
              <a:blipFill rotWithShape="1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/>
              <p:cNvSpPr txBox="1"/>
              <p:nvPr/>
            </p:nvSpPr>
            <p:spPr>
              <a:xfrm>
                <a:off x="4957760" y="2492896"/>
                <a:ext cx="36004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solidFill>
                            <a:srgbClr val="C00000"/>
                          </a:solidFill>
                          <a:latin typeface="Cambria Math"/>
                        </a:rPr>
                        <m:t>0</m:t>
                      </m:r>
                    </m:oMath>
                  </m:oMathPara>
                </a14:m>
                <a:endParaRPr lang="zh-TW" altLang="en-US" sz="2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7" name="文字方塊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7760" y="2492896"/>
                <a:ext cx="360040" cy="400110"/>
              </a:xfrm>
              <a:prstGeom prst="rect">
                <a:avLst/>
              </a:prstGeom>
              <a:blipFill rotWithShape="1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/>
              <p:cNvSpPr txBox="1"/>
              <p:nvPr/>
            </p:nvSpPr>
            <p:spPr>
              <a:xfrm>
                <a:off x="7236296" y="2365578"/>
                <a:ext cx="47320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solidFill>
                            <a:srgbClr val="C00000"/>
                          </a:solidFill>
                          <a:latin typeface="Cambria Math"/>
                        </a:rPr>
                        <m:t>2</m:t>
                      </m:r>
                      <m:r>
                        <a:rPr lang="zh-TW" altLang="en-US" sz="2000" b="0" i="1" smtClean="0">
                          <a:solidFill>
                            <a:srgbClr val="C00000"/>
                          </a:solidFill>
                          <a:latin typeface="Cambria Math"/>
                        </a:rPr>
                        <m:t>𝜋</m:t>
                      </m:r>
                    </m:oMath>
                  </m:oMathPara>
                </a14:m>
                <a:endParaRPr lang="zh-TW" altLang="en-US" sz="2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8" name="文字方塊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6296" y="2365578"/>
                <a:ext cx="473204" cy="400110"/>
              </a:xfrm>
              <a:prstGeom prst="rect">
                <a:avLst/>
              </a:prstGeom>
              <a:blipFill rotWithShape="1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/>
              <p:cNvSpPr txBox="1"/>
              <p:nvPr/>
            </p:nvSpPr>
            <p:spPr>
              <a:xfrm>
                <a:off x="6948264" y="5111724"/>
                <a:ext cx="47320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solidFill>
                            <a:srgbClr val="C00000"/>
                          </a:solidFill>
                          <a:latin typeface="Cambria Math"/>
                        </a:rPr>
                        <m:t>2</m:t>
                      </m:r>
                      <m:r>
                        <a:rPr lang="zh-TW" altLang="en-US" sz="2000" b="0" i="1" smtClean="0">
                          <a:solidFill>
                            <a:srgbClr val="C00000"/>
                          </a:solidFill>
                          <a:latin typeface="Cambria Math"/>
                        </a:rPr>
                        <m:t>𝜋</m:t>
                      </m:r>
                    </m:oMath>
                  </m:oMathPara>
                </a14:m>
                <a:endParaRPr lang="zh-TW" altLang="en-US" sz="2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9" name="文字方塊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8264" y="5111724"/>
                <a:ext cx="473204" cy="400110"/>
              </a:xfrm>
              <a:prstGeom prst="rect">
                <a:avLst/>
              </a:prstGeom>
              <a:blipFill rotWithShape="1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字方塊 19"/>
              <p:cNvSpPr txBox="1"/>
              <p:nvPr/>
            </p:nvSpPr>
            <p:spPr>
              <a:xfrm>
                <a:off x="7092280" y="3714369"/>
                <a:ext cx="47320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2</m:t>
                      </m:r>
                      <m:r>
                        <a:rPr lang="zh-TW" altLang="en-US" sz="20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𝜋</m:t>
                      </m:r>
                    </m:oMath>
                  </m:oMathPara>
                </a14:m>
                <a:endParaRPr lang="zh-TW" altLang="en-US" sz="2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0" name="文字方塊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2280" y="3714369"/>
                <a:ext cx="473204" cy="400110"/>
              </a:xfrm>
              <a:prstGeom prst="rect">
                <a:avLst/>
              </a:prstGeom>
              <a:blipFill rotWithShape="1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字方塊 20"/>
              <p:cNvSpPr txBox="1"/>
              <p:nvPr/>
            </p:nvSpPr>
            <p:spPr>
              <a:xfrm>
                <a:off x="7740352" y="2092786"/>
                <a:ext cx="43204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TW" altLang="en-US" sz="2000" b="0" i="1" smtClean="0">
                          <a:solidFill>
                            <a:srgbClr val="C00000"/>
                          </a:solidFill>
                          <a:latin typeface="Cambria Math"/>
                        </a:rPr>
                        <m:t>𝜔</m:t>
                      </m:r>
                    </m:oMath>
                  </m:oMathPara>
                </a14:m>
                <a:endParaRPr lang="zh-TW" altLang="en-US" sz="2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1" name="文字方塊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0352" y="2092786"/>
                <a:ext cx="432048" cy="400110"/>
              </a:xfrm>
              <a:prstGeom prst="rect">
                <a:avLst/>
              </a:prstGeom>
              <a:blipFill rotWithShape="1"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1"/>
              <p:cNvSpPr txBox="1"/>
              <p:nvPr/>
            </p:nvSpPr>
            <p:spPr>
              <a:xfrm>
                <a:off x="7668344" y="4757082"/>
                <a:ext cx="43204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TW" altLang="en-US" sz="2000" b="0" i="1" smtClean="0">
                          <a:solidFill>
                            <a:srgbClr val="C00000"/>
                          </a:solidFill>
                          <a:latin typeface="Cambria Math"/>
                        </a:rPr>
                        <m:t>𝜔</m:t>
                      </m:r>
                    </m:oMath>
                  </m:oMathPara>
                </a14:m>
                <a:endParaRPr lang="zh-TW" altLang="en-US" sz="2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2" name="文字方塊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8344" y="4757082"/>
                <a:ext cx="432048" cy="400110"/>
              </a:xfrm>
              <a:prstGeom prst="rect">
                <a:avLst/>
              </a:prstGeom>
              <a:blipFill rotWithShape="1"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22"/>
              <p:cNvSpPr txBox="1"/>
              <p:nvPr/>
            </p:nvSpPr>
            <p:spPr>
              <a:xfrm>
                <a:off x="7812360" y="3382466"/>
                <a:ext cx="43204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TW" altLang="en-US" sz="20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𝜔</m:t>
                      </m:r>
                    </m:oMath>
                  </m:oMathPara>
                </a14:m>
                <a:endParaRPr lang="zh-TW" altLang="en-US" sz="2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3" name="文字方塊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2360" y="3382466"/>
                <a:ext cx="432048" cy="400110"/>
              </a:xfrm>
              <a:prstGeom prst="rect">
                <a:avLst/>
              </a:prstGeom>
              <a:blipFill rotWithShape="1"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字方塊 23"/>
              <p:cNvSpPr txBox="1"/>
              <p:nvPr/>
            </p:nvSpPr>
            <p:spPr>
              <a:xfrm>
                <a:off x="5417408" y="1045048"/>
                <a:ext cx="3187040" cy="4397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altLang="zh-TW" sz="2000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TW" sz="2000" i="1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𝑋</m:t>
                          </m:r>
                          <m:d>
                            <m:dPr>
                              <m:ctrlPr>
                                <a:rPr lang="en-US" altLang="zh-TW" sz="2000" i="1">
                                  <a:solidFill>
                                    <a:srgbClr val="C00000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2000" i="1">
                                      <a:solidFill>
                                        <a:srgbClr val="C0000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000" i="1">
                                      <a:solidFill>
                                        <a:srgbClr val="C00000"/>
                                      </a:solidFill>
                                      <a:latin typeface="Cambria Math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zh-TW" sz="2000" i="1">
                                      <a:solidFill>
                                        <a:srgbClr val="C00000"/>
                                      </a:solidFill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altLang="zh-TW" sz="2000" i="1">
                                      <a:solidFill>
                                        <a:srgbClr val="C00000"/>
                                      </a:solidFill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000" i="1">
                                      <a:solidFill>
                                        <a:srgbClr val="C00000"/>
                                      </a:solidFill>
                                      <a:latin typeface="Cambria Math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altLang="zh-TW" sz="2000" i="1">
                                      <a:solidFill>
                                        <a:srgbClr val="C00000"/>
                                      </a:solidFill>
                                      <a:latin typeface="Cambria Math"/>
                                    </a:rPr>
                                    <m:t>𝑗</m:t>
                                  </m:r>
                                  <m:r>
                                    <a:rPr lang="zh-TW" altLang="en-US" sz="2000" i="1">
                                      <a:solidFill>
                                        <a:srgbClr val="C00000"/>
                                      </a:solidFill>
                                      <a:latin typeface="Cambria Math"/>
                                    </a:rPr>
                                    <m:t>𝜔</m:t>
                                  </m:r>
                                </m:sup>
                              </m:sSup>
                            </m:e>
                          </m:d>
                        </m:e>
                      </m:d>
                      <m:r>
                        <a:rPr lang="en-US" altLang="zh-TW" sz="2000" b="0" i="1" smtClean="0">
                          <a:solidFill>
                            <a:srgbClr val="C00000"/>
                          </a:solidFill>
                          <a:latin typeface="Cambria Math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TW" sz="200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TW" sz="2000" i="1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𝐹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zh-TW" sz="2000" i="1">
                                  <a:solidFill>
                                    <a:srgbClr val="C00000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TW" sz="2000" i="1">
                                  <a:solidFill>
                                    <a:srgbClr val="C00000"/>
                                  </a:solidFill>
                                  <a:latin typeface="Cambria Math"/>
                                </a:rPr>
                                <m:t>𝑥</m:t>
                              </m:r>
                              <m:r>
                                <a:rPr lang="en-US" altLang="zh-TW" sz="2000" i="1">
                                  <a:solidFill>
                                    <a:srgbClr val="C00000"/>
                                  </a:solidFill>
                                  <a:latin typeface="Cambria Math"/>
                                </a:rPr>
                                <m:t>[</m:t>
                              </m:r>
                              <m:r>
                                <a:rPr lang="en-US" altLang="zh-TW" sz="2000" i="1">
                                  <a:solidFill>
                                    <a:srgbClr val="C00000"/>
                                  </a:solidFill>
                                  <a:latin typeface="Cambria Math"/>
                                </a:rPr>
                                <m:t>𝑛</m:t>
                              </m:r>
                              <m:r>
                                <a:rPr lang="en-US" altLang="zh-TW" sz="2000" i="1">
                                  <a:solidFill>
                                    <a:srgbClr val="C00000"/>
                                  </a:solidFill>
                                  <a:latin typeface="Cambria Math"/>
                                </a:rPr>
                                <m:t>]</m:t>
                              </m:r>
                              <m:sSubSup>
                                <m:sSubSupPr>
                                  <m:ctrlPr>
                                    <a:rPr lang="zh-TW" altLang="en-US" sz="2000" i="1">
                                      <a:solidFill>
                                        <a:srgbClr val="C00000"/>
                                      </a:solidFill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TW" sz="2000" i="1">
                                      <a:solidFill>
                                        <a:srgbClr val="C00000"/>
                                      </a:solidFill>
                                      <a:latin typeface="Cambria Math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zh-TW" sz="2000" i="1">
                                      <a:solidFill>
                                        <a:srgbClr val="C00000"/>
                                      </a:solidFill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zh-TW" sz="2000" i="1">
                                      <a:solidFill>
                                        <a:srgbClr val="C00000"/>
                                      </a:solidFill>
                                      <a:latin typeface="Cambria Math"/>
                                    </a:rPr>
                                    <m:t>−</m:t>
                                  </m:r>
                                  <m:r>
                                    <a:rPr lang="en-US" altLang="zh-TW" sz="2000" i="1">
                                      <a:solidFill>
                                        <a:srgbClr val="C00000"/>
                                      </a:solidFill>
                                      <a:latin typeface="Cambria Math"/>
                                    </a:rPr>
                                    <m:t>𝑛</m:t>
                                  </m:r>
                                </m:sup>
                              </m:sSubSup>
                              <m:r>
                                <m:rPr>
                                  <m:nor/>
                                </m:rPr>
                                <a:rPr lang="zh-TW" altLang="en-US" sz="2000">
                                  <a:solidFill>
                                    <a:srgbClr val="C00000"/>
                                  </a:solidFill>
                                </a:rPr>
                                <m:t> 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zh-TW" altLang="en-US" sz="2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4" name="文字方塊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7408" y="1045048"/>
                <a:ext cx="3187040" cy="439736"/>
              </a:xfrm>
              <a:prstGeom prst="rect">
                <a:avLst/>
              </a:prstGeom>
              <a:blipFill rotWithShape="1">
                <a:blip r:embed="rId22"/>
                <a:stretch>
                  <a:fillRect b="-821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字方塊 24"/>
              <p:cNvSpPr txBox="1"/>
              <p:nvPr/>
            </p:nvSpPr>
            <p:spPr>
              <a:xfrm>
                <a:off x="5553020" y="2667324"/>
                <a:ext cx="2547372" cy="4397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altLang="zh-TW" sz="20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TW" sz="20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𝑋</m:t>
                          </m:r>
                          <m:d>
                            <m:dPr>
                              <m:ctrlPr>
                                <a:rPr lang="en-US" altLang="zh-TW" sz="2000" i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sz="20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0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altLang="zh-TW" sz="20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  <m:t>𝑗</m:t>
                                  </m:r>
                                  <m:r>
                                    <a:rPr lang="zh-TW" altLang="en-US" sz="20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  <m:t>𝜔</m:t>
                                  </m:r>
                                </m:sup>
                              </m:sSup>
                            </m:e>
                          </m:d>
                        </m:e>
                      </m:d>
                      <m:r>
                        <a:rPr lang="en-US" altLang="zh-TW" sz="20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TW" sz="200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TW" sz="20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𝐹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zh-TW" sz="2000" i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TW" sz="2000" i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𝑥</m:t>
                              </m:r>
                              <m:r>
                                <a:rPr lang="en-US" altLang="zh-TW" sz="2000" i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[</m:t>
                              </m:r>
                              <m:r>
                                <a:rPr lang="en-US" altLang="zh-TW" sz="2000" i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𝑛</m:t>
                              </m:r>
                              <m:r>
                                <a:rPr lang="en-US" altLang="zh-TW" sz="2000" i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]</m:t>
                              </m:r>
                              <m:r>
                                <m:rPr>
                                  <m:nor/>
                                </m:rPr>
                                <a:rPr lang="zh-TW" altLang="en-US" sz="2000">
                                  <a:solidFill>
                                    <a:srgbClr val="002060"/>
                                  </a:solidFill>
                                </a:rPr>
                                <m:t> 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zh-TW" altLang="en-US" sz="2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5" name="文字方塊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3020" y="2667324"/>
                <a:ext cx="2547372" cy="439736"/>
              </a:xfrm>
              <a:prstGeom prst="rect">
                <a:avLst/>
              </a:prstGeom>
              <a:blipFill rotWithShape="1">
                <a:blip r:embed="rId23"/>
                <a:stretch>
                  <a:fillRect b="-972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字方塊 25"/>
              <p:cNvSpPr txBox="1"/>
              <p:nvPr/>
            </p:nvSpPr>
            <p:spPr>
              <a:xfrm>
                <a:off x="5364088" y="4153204"/>
                <a:ext cx="3168352" cy="4397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altLang="zh-TW" sz="2000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TW" sz="2000" i="1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𝑋</m:t>
                          </m:r>
                          <m:d>
                            <m:dPr>
                              <m:ctrlPr>
                                <a:rPr lang="en-US" altLang="zh-TW" sz="2000" i="1">
                                  <a:solidFill>
                                    <a:srgbClr val="C00000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2000" i="1">
                                      <a:solidFill>
                                        <a:srgbClr val="C0000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000" i="1">
                                      <a:solidFill>
                                        <a:srgbClr val="C00000"/>
                                      </a:solidFill>
                                      <a:latin typeface="Cambria Math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zh-TW" sz="2000" i="1">
                                      <a:solidFill>
                                        <a:srgbClr val="C00000"/>
                                      </a:solidFill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altLang="zh-TW" sz="2000" i="1">
                                      <a:solidFill>
                                        <a:srgbClr val="C00000"/>
                                      </a:solidFill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000" i="1">
                                      <a:solidFill>
                                        <a:srgbClr val="C00000"/>
                                      </a:solidFill>
                                      <a:latin typeface="Cambria Math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altLang="zh-TW" sz="2000" i="1">
                                      <a:solidFill>
                                        <a:srgbClr val="C00000"/>
                                      </a:solidFill>
                                      <a:latin typeface="Cambria Math"/>
                                    </a:rPr>
                                    <m:t>𝑗</m:t>
                                  </m:r>
                                  <m:r>
                                    <a:rPr lang="zh-TW" altLang="en-US" sz="2000" i="1">
                                      <a:solidFill>
                                        <a:srgbClr val="C00000"/>
                                      </a:solidFill>
                                      <a:latin typeface="Cambria Math"/>
                                    </a:rPr>
                                    <m:t>𝜔</m:t>
                                  </m:r>
                                </m:sup>
                              </m:sSup>
                            </m:e>
                          </m:d>
                        </m:e>
                      </m:d>
                      <m:r>
                        <a:rPr lang="en-US" altLang="zh-TW" sz="2000" b="0" i="1" smtClean="0">
                          <a:solidFill>
                            <a:srgbClr val="C00000"/>
                          </a:solidFill>
                          <a:latin typeface="Cambria Math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TW" sz="200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TW" sz="2000" i="1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𝐹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zh-TW" sz="2000" i="1">
                                  <a:solidFill>
                                    <a:srgbClr val="C00000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TW" sz="2000" i="1">
                                  <a:solidFill>
                                    <a:srgbClr val="C00000"/>
                                  </a:solidFill>
                                  <a:latin typeface="Cambria Math"/>
                                </a:rPr>
                                <m:t>𝑥</m:t>
                              </m:r>
                              <m:r>
                                <a:rPr lang="en-US" altLang="zh-TW" sz="2000" i="1">
                                  <a:solidFill>
                                    <a:srgbClr val="C00000"/>
                                  </a:solidFill>
                                  <a:latin typeface="Cambria Math"/>
                                </a:rPr>
                                <m:t>[</m:t>
                              </m:r>
                              <m:r>
                                <a:rPr lang="en-US" altLang="zh-TW" sz="2000" i="1">
                                  <a:solidFill>
                                    <a:srgbClr val="C00000"/>
                                  </a:solidFill>
                                  <a:latin typeface="Cambria Math"/>
                                </a:rPr>
                                <m:t>𝑛</m:t>
                              </m:r>
                              <m:r>
                                <a:rPr lang="en-US" altLang="zh-TW" sz="2000" i="1">
                                  <a:solidFill>
                                    <a:srgbClr val="C00000"/>
                                  </a:solidFill>
                                  <a:latin typeface="Cambria Math"/>
                                </a:rPr>
                                <m:t>]</m:t>
                              </m:r>
                              <m:sSubSup>
                                <m:sSubSupPr>
                                  <m:ctrlPr>
                                    <a:rPr lang="zh-TW" altLang="en-US" sz="2000" i="1">
                                      <a:solidFill>
                                        <a:srgbClr val="C00000"/>
                                      </a:solidFill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TW" sz="2000" i="1">
                                      <a:solidFill>
                                        <a:srgbClr val="C00000"/>
                                      </a:solidFill>
                                      <a:latin typeface="Cambria Math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zh-TW" sz="2000" i="1">
                                      <a:solidFill>
                                        <a:srgbClr val="C00000"/>
                                      </a:solidFill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altLang="zh-TW" sz="2000" i="1">
                                      <a:solidFill>
                                        <a:srgbClr val="C00000"/>
                                      </a:solidFill>
                                      <a:latin typeface="Cambria Math"/>
                                    </a:rPr>
                                    <m:t>−</m:t>
                                  </m:r>
                                  <m:r>
                                    <a:rPr lang="en-US" altLang="zh-TW" sz="2000" i="1">
                                      <a:solidFill>
                                        <a:srgbClr val="C00000"/>
                                      </a:solidFill>
                                      <a:latin typeface="Cambria Math"/>
                                    </a:rPr>
                                    <m:t>𝑛</m:t>
                                  </m:r>
                                </m:sup>
                              </m:sSubSup>
                              <m:r>
                                <m:rPr>
                                  <m:nor/>
                                </m:rPr>
                                <a:rPr lang="zh-TW" altLang="en-US" sz="2000">
                                  <a:solidFill>
                                    <a:srgbClr val="C00000"/>
                                  </a:solidFill>
                                </a:rPr>
                                <m:t> 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zh-TW" altLang="en-US" sz="2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6" name="文字方塊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4088" y="4153204"/>
                <a:ext cx="3168352" cy="439736"/>
              </a:xfrm>
              <a:prstGeom prst="rect">
                <a:avLst/>
              </a:prstGeom>
              <a:blipFill rotWithShape="1">
                <a:blip r:embed="rId24"/>
                <a:stretch>
                  <a:fillRect b="-972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矩形 1"/>
          <p:cNvSpPr>
            <a:spLocks noChangeArrowheads="1"/>
          </p:cNvSpPr>
          <p:nvPr/>
        </p:nvSpPr>
        <p:spPr bwMode="auto">
          <a:xfrm>
            <a:off x="-1588" y="260350"/>
            <a:ext cx="9144001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>
              <a:buSzPct val="70000"/>
              <a:buFont typeface="Wingdings" pitchFamily="2" charset="2"/>
              <a:buChar char="l"/>
            </a:pPr>
            <a:r>
              <a:rPr kumimoji="0" lang="fr-FR" altLang="zh-TW" sz="3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Causality</a:t>
            </a:r>
            <a:endParaRPr kumimoji="0" lang="zh-TW" altLang="zh-TW" sz="3000" i="1" baseline="-2500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0" y="836613"/>
            <a:ext cx="9144000" cy="1255712"/>
          </a:xfrm>
          <a:prstGeom prst="rect">
            <a:avLst/>
          </a:prstGeom>
          <a:noFill/>
        </p:spPr>
        <p:txBody>
          <a:bodyPr rIns="180000">
            <a:spAutoFit/>
          </a:bodyPr>
          <a:lstStyle/>
          <a:p>
            <a:pPr marL="1371600" lvl="1" indent="-457200" fontAlgn="auto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ct val="100000"/>
              <a:buFont typeface="Arial" pitchFamily="34" charset="0"/>
              <a:buChar char="–"/>
              <a:defRPr/>
            </a:pP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A system is causal if and only if the ROC of </a:t>
            </a:r>
            <a:r>
              <a:rPr kumimoji="0" lang="en-US" altLang="zh-TW" sz="2800" i="1" kern="100" dirty="0">
                <a:solidFill>
                  <a:srgbClr val="000000"/>
                </a:solidFill>
                <a:latin typeface="Times New Roman"/>
                <a:ea typeface="標楷體"/>
              </a:rPr>
              <a:t>H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(</a:t>
            </a:r>
            <a:r>
              <a:rPr kumimoji="0" lang="en-US" altLang="zh-TW" sz="2800" i="1" kern="100" dirty="0">
                <a:solidFill>
                  <a:srgbClr val="000000"/>
                </a:solidFill>
                <a:latin typeface="Times New Roman"/>
                <a:ea typeface="標楷體"/>
              </a:rPr>
              <a:t>z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) is the exterior of a circle including infinity (may extend to include the origin in some cases)</a:t>
            </a:r>
          </a:p>
        </p:txBody>
      </p:sp>
      <p:graphicFrame>
        <p:nvGraphicFramePr>
          <p:cNvPr id="75780" name="物件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35317674"/>
              </p:ext>
            </p:extLst>
          </p:nvPr>
        </p:nvGraphicFramePr>
        <p:xfrm>
          <a:off x="2503488" y="1989138"/>
          <a:ext cx="2843212" cy="935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123" name="方程式" r:id="rId3" imgW="1206360" imgH="431640" progId="Equation.3">
                  <p:embed/>
                </p:oleObj>
              </mc:Choice>
              <mc:Fallback>
                <p:oleObj name="方程式" r:id="rId3" imgW="1206360" imgH="431640" progId="Equation.3">
                  <p:embed/>
                  <p:pic>
                    <p:nvPicPr>
                      <p:cNvPr id="0" name="物件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03488" y="1989138"/>
                        <a:ext cx="2843212" cy="935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5781" name="物件 4"/>
          <p:cNvGraphicFramePr>
            <a:graphicFrameLocks noChangeAspect="1"/>
          </p:cNvGraphicFramePr>
          <p:nvPr/>
        </p:nvGraphicFramePr>
        <p:xfrm>
          <a:off x="1643063" y="2492375"/>
          <a:ext cx="3681412" cy="176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124" name="方程式" r:id="rId5" imgW="1511300" imgH="787400" progId="Equation.3">
                  <p:embed/>
                </p:oleObj>
              </mc:Choice>
              <mc:Fallback>
                <p:oleObj name="方程式" r:id="rId5" imgW="1511300" imgH="787400" progId="Equation.3">
                  <p:embed/>
                  <p:pic>
                    <p:nvPicPr>
                      <p:cNvPr id="0" name="物件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43063" y="2492375"/>
                        <a:ext cx="3681412" cy="1765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文字方塊 5"/>
          <p:cNvSpPr txBox="1"/>
          <p:nvPr/>
        </p:nvSpPr>
        <p:spPr>
          <a:xfrm>
            <a:off x="0" y="4365625"/>
            <a:ext cx="9144000" cy="24685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1371600" lvl="1" indent="-457200" fontAlgn="auto">
              <a:spcBef>
                <a:spcPts val="1200"/>
              </a:spcBef>
              <a:spcAft>
                <a:spcPts val="0"/>
              </a:spcAft>
              <a:buSzPct val="100000"/>
              <a:buFont typeface="Arial" pitchFamily="34" charset="0"/>
              <a:buChar char="–"/>
              <a:defRPr/>
            </a:pP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A system with rational </a:t>
            </a:r>
            <a:r>
              <a:rPr kumimoji="0" lang="en-US" altLang="zh-TW" sz="2800" i="1" kern="100" dirty="0">
                <a:solidFill>
                  <a:srgbClr val="000000"/>
                </a:solidFill>
                <a:latin typeface="Times New Roman"/>
                <a:ea typeface="標楷體"/>
              </a:rPr>
              <a:t>H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(</a:t>
            </a:r>
            <a:r>
              <a:rPr kumimoji="0" lang="en-US" altLang="zh-TW" sz="2800" i="1" kern="100" dirty="0">
                <a:solidFill>
                  <a:srgbClr val="000000"/>
                </a:solidFill>
                <a:latin typeface="Times New Roman"/>
                <a:ea typeface="標楷體"/>
              </a:rPr>
              <a:t>z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) is causal if and only </a:t>
            </a:r>
          </a:p>
          <a:p>
            <a:pPr marL="1371600" lvl="1" fontAlgn="auto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ct val="100000"/>
              <a:defRPr/>
            </a:pP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if    (1)ROC is the exterior of a circle outside the </a:t>
            </a:r>
          </a:p>
          <a:p>
            <a:pPr marL="1371600" lvl="1" fontAlgn="auto">
              <a:spcBef>
                <a:spcPts val="0"/>
              </a:spcBef>
              <a:spcAft>
                <a:spcPts val="0"/>
              </a:spcAft>
              <a:buSzPct val="100000"/>
              <a:defRPr/>
            </a:pP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           outermost pole including infinity</a:t>
            </a:r>
          </a:p>
          <a:p>
            <a:pPr marL="1371600" lvl="1" fontAlgn="auto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ct val="100000"/>
              <a:defRPr/>
            </a:pPr>
            <a:r>
              <a:rPr kumimoji="0" lang="en-US" altLang="zh-TW" sz="2800" kern="100" dirty="0" smtClean="0">
                <a:solidFill>
                  <a:srgbClr val="000000"/>
                </a:solidFill>
                <a:latin typeface="Times New Roman"/>
                <a:ea typeface="標楷體"/>
              </a:rPr>
              <a:t>or 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(2)order of N(z) ≤ order of D(z)</a:t>
            </a:r>
          </a:p>
          <a:p>
            <a:pPr marL="1371600" lvl="1" fontAlgn="auto">
              <a:spcBef>
                <a:spcPts val="0"/>
              </a:spcBef>
              <a:spcAft>
                <a:spcPts val="0"/>
              </a:spcAft>
              <a:buSzPct val="100000"/>
              <a:defRPr/>
            </a:pP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             H(z) finite for z 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  <a:sym typeface="Wingdings" pitchFamily="2" charset="2"/>
              </a:rPr>
              <a:t> ∞</a:t>
            </a:r>
            <a:endParaRPr kumimoji="0" lang="en-US" altLang="zh-TW" sz="2800" kern="100" dirty="0">
              <a:solidFill>
                <a:srgbClr val="000000"/>
              </a:solidFill>
              <a:latin typeface="Times New Roman"/>
              <a:ea typeface="標楷體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5292080" y="2204864"/>
            <a:ext cx="15121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right-sided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矩形 1"/>
          <p:cNvSpPr>
            <a:spLocks noChangeArrowheads="1"/>
          </p:cNvSpPr>
          <p:nvPr/>
        </p:nvSpPr>
        <p:spPr bwMode="auto">
          <a:xfrm>
            <a:off x="-1588" y="260350"/>
            <a:ext cx="9144001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>
              <a:buSzPct val="70000"/>
              <a:buFont typeface="Wingdings" pitchFamily="2" charset="2"/>
              <a:buChar char="l"/>
            </a:pPr>
            <a:r>
              <a:rPr kumimoji="0" lang="fr-FR" altLang="zh-TW" sz="3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Causality </a:t>
            </a:r>
            <a:r>
              <a:rPr kumimoji="0" lang="fr-FR" altLang="zh-TW" sz="2600" b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(p.44 of 9.0)</a:t>
            </a:r>
            <a:endParaRPr kumimoji="0" lang="zh-TW" altLang="zh-TW" sz="2600" b="1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0" y="981075"/>
            <a:ext cx="9144000" cy="57546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1371600" lvl="1" indent="-457200" fontAlgn="auto">
              <a:spcBef>
                <a:spcPts val="1200"/>
              </a:spcBef>
              <a:spcAft>
                <a:spcPts val="0"/>
              </a:spcAft>
              <a:buSzPct val="100000"/>
              <a:buFont typeface="Arial" pitchFamily="34" charset="0"/>
              <a:buChar char="–"/>
              <a:defRPr/>
            </a:pP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A causal system has an </a:t>
            </a:r>
            <a:r>
              <a:rPr kumimoji="0" lang="en-US" altLang="zh-TW" sz="2800" i="1" kern="100" dirty="0">
                <a:solidFill>
                  <a:srgbClr val="000000"/>
                </a:solidFill>
                <a:latin typeface="Times New Roman"/>
                <a:ea typeface="標楷體"/>
              </a:rPr>
              <a:t>H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(</a:t>
            </a:r>
            <a:r>
              <a:rPr kumimoji="0" lang="en-US" altLang="zh-TW" sz="2800" i="1" kern="100" dirty="0">
                <a:solidFill>
                  <a:srgbClr val="000000"/>
                </a:solidFill>
                <a:latin typeface="Times New Roman"/>
                <a:ea typeface="標楷體"/>
              </a:rPr>
              <a:t>s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) whose ROC is a right-half plane</a:t>
            </a:r>
          </a:p>
          <a:p>
            <a:pPr marL="2286000" lvl="4" fontAlgn="auto">
              <a:spcBef>
                <a:spcPts val="1200"/>
              </a:spcBef>
              <a:spcAft>
                <a:spcPts val="0"/>
              </a:spcAft>
              <a:buSzPct val="100000"/>
              <a:defRPr/>
            </a:pPr>
            <a:r>
              <a:rPr kumimoji="0" lang="en-US" altLang="zh-TW" sz="2800" i="1" kern="100" dirty="0">
                <a:solidFill>
                  <a:srgbClr val="000000"/>
                </a:solidFill>
                <a:latin typeface="Times New Roman"/>
                <a:ea typeface="標楷體"/>
              </a:rPr>
              <a:t>h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(</a:t>
            </a:r>
            <a:r>
              <a:rPr kumimoji="0" lang="en-US" altLang="zh-TW" sz="2800" i="1" kern="100" dirty="0">
                <a:solidFill>
                  <a:srgbClr val="000000"/>
                </a:solidFill>
                <a:latin typeface="Times New Roman"/>
                <a:ea typeface="標楷體"/>
              </a:rPr>
              <a:t>t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) is right-sided</a:t>
            </a:r>
          </a:p>
          <a:p>
            <a:pPr marL="1371600" lvl="1" indent="-457200" fontAlgn="auto">
              <a:spcBef>
                <a:spcPts val="1200"/>
              </a:spcBef>
              <a:spcAft>
                <a:spcPts val="0"/>
              </a:spcAft>
              <a:buSzPct val="100000"/>
              <a:buFont typeface="Arial" pitchFamily="34" charset="0"/>
              <a:buChar char="–"/>
              <a:defRPr/>
            </a:pP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For a system with a rational </a:t>
            </a:r>
            <a:r>
              <a:rPr kumimoji="0" lang="en-US" altLang="zh-TW" sz="2800" i="1" kern="100" dirty="0">
                <a:solidFill>
                  <a:srgbClr val="000000"/>
                </a:solidFill>
                <a:latin typeface="Times New Roman"/>
                <a:ea typeface="標楷體"/>
              </a:rPr>
              <a:t>H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(</a:t>
            </a:r>
            <a:r>
              <a:rPr kumimoji="0" lang="en-US" altLang="zh-TW" sz="2800" i="1" kern="100" dirty="0">
                <a:solidFill>
                  <a:srgbClr val="000000"/>
                </a:solidFill>
                <a:latin typeface="Times New Roman"/>
                <a:ea typeface="標楷體"/>
              </a:rPr>
              <a:t>s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), causality is equivalent to its ROC being the right-half plane to the right of the rightmost pole</a:t>
            </a:r>
          </a:p>
          <a:p>
            <a:pPr marL="1371600" lvl="1" indent="-457200" fontAlgn="auto">
              <a:spcBef>
                <a:spcPts val="1200"/>
              </a:spcBef>
              <a:spcAft>
                <a:spcPts val="0"/>
              </a:spcAft>
              <a:buSzPct val="100000"/>
              <a:buFont typeface="Arial" pitchFamily="34" charset="0"/>
              <a:buChar char="–"/>
              <a:defRPr/>
            </a:pPr>
            <a:r>
              <a:rPr kumimoji="0" lang="en-US" altLang="zh-TW" sz="2800" kern="100" dirty="0" err="1">
                <a:solidFill>
                  <a:srgbClr val="000000"/>
                </a:solidFill>
                <a:latin typeface="Times New Roman"/>
                <a:ea typeface="標楷體"/>
              </a:rPr>
              <a:t>Anticausality</a:t>
            </a:r>
            <a:endParaRPr kumimoji="0" lang="en-US" altLang="zh-TW" sz="2800" kern="100" dirty="0">
              <a:solidFill>
                <a:srgbClr val="000000"/>
              </a:solidFill>
              <a:latin typeface="Times New Roman"/>
              <a:ea typeface="標楷體"/>
            </a:endParaRPr>
          </a:p>
          <a:p>
            <a:pPr marL="1371600" lvl="1" fontAlgn="auto">
              <a:spcBef>
                <a:spcPts val="1200"/>
              </a:spcBef>
              <a:spcAft>
                <a:spcPts val="0"/>
              </a:spcAft>
              <a:buSzPct val="100000"/>
              <a:defRPr/>
            </a:pP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a system is </a:t>
            </a:r>
            <a:r>
              <a:rPr kumimoji="0" lang="en-US" altLang="zh-TW" sz="2800" kern="100" dirty="0" err="1">
                <a:solidFill>
                  <a:srgbClr val="000000"/>
                </a:solidFill>
                <a:latin typeface="Times New Roman"/>
                <a:ea typeface="標楷體"/>
              </a:rPr>
              <a:t>anticausal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 if  </a:t>
            </a:r>
            <a:r>
              <a:rPr kumimoji="0" lang="en-US" altLang="zh-TW" sz="2800" i="1" kern="100" dirty="0">
                <a:solidFill>
                  <a:srgbClr val="000000"/>
                </a:solidFill>
                <a:latin typeface="Times New Roman"/>
                <a:ea typeface="標楷體"/>
              </a:rPr>
              <a:t>h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(</a:t>
            </a:r>
            <a:r>
              <a:rPr kumimoji="0" lang="en-US" altLang="zh-TW" sz="2800" i="1" kern="100" dirty="0">
                <a:solidFill>
                  <a:srgbClr val="000000"/>
                </a:solidFill>
                <a:latin typeface="Times New Roman"/>
                <a:ea typeface="標楷體"/>
              </a:rPr>
              <a:t>t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) = 0, </a:t>
            </a:r>
            <a:r>
              <a:rPr kumimoji="0" lang="en-US" altLang="zh-TW" sz="2800" i="1" kern="100" dirty="0">
                <a:solidFill>
                  <a:srgbClr val="000000"/>
                </a:solidFill>
                <a:latin typeface="Times New Roman"/>
                <a:ea typeface="標楷體"/>
              </a:rPr>
              <a:t>t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 &gt; 0</a:t>
            </a:r>
          </a:p>
          <a:p>
            <a:pPr marL="1371600" lvl="1" fontAlgn="auto">
              <a:spcBef>
                <a:spcPts val="1200"/>
              </a:spcBef>
              <a:spcAft>
                <a:spcPts val="0"/>
              </a:spcAft>
              <a:buSzPct val="100000"/>
              <a:defRPr/>
            </a:pP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an </a:t>
            </a:r>
            <a:r>
              <a:rPr kumimoji="0" lang="en-US" altLang="zh-TW" sz="2800" kern="100" dirty="0" err="1">
                <a:solidFill>
                  <a:srgbClr val="000000"/>
                </a:solidFill>
                <a:latin typeface="Times New Roman"/>
                <a:ea typeface="標楷體"/>
              </a:rPr>
              <a:t>anticausal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 system has an </a:t>
            </a:r>
            <a:r>
              <a:rPr kumimoji="0" lang="en-US" altLang="zh-TW" sz="2800" i="1" kern="100" dirty="0">
                <a:solidFill>
                  <a:srgbClr val="000000"/>
                </a:solidFill>
                <a:latin typeface="Times New Roman"/>
                <a:ea typeface="標楷體"/>
              </a:rPr>
              <a:t>H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(</a:t>
            </a:r>
            <a:r>
              <a:rPr kumimoji="0" lang="en-US" altLang="zh-TW" sz="2800" i="1" kern="100" dirty="0">
                <a:solidFill>
                  <a:srgbClr val="000000"/>
                </a:solidFill>
                <a:latin typeface="Times New Roman"/>
                <a:ea typeface="標楷體"/>
              </a:rPr>
              <a:t>s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) whose ROC is a left-half plane, etc.</a:t>
            </a:r>
          </a:p>
          <a:p>
            <a:pPr marL="1371600" lvl="1" indent="-457200" fontAlgn="auto">
              <a:spcBef>
                <a:spcPts val="1200"/>
              </a:spcBef>
              <a:spcAft>
                <a:spcPts val="0"/>
              </a:spcAft>
              <a:buSzPct val="100000"/>
              <a:buFont typeface="Arial" pitchFamily="34" charset="0"/>
              <a:buChar char="–"/>
              <a:defRPr/>
            </a:pPr>
            <a:endParaRPr kumimoji="0" lang="en-US" altLang="zh-TW" sz="2800" kern="100" dirty="0">
              <a:solidFill>
                <a:srgbClr val="000000"/>
              </a:solidFill>
              <a:latin typeface="Times New Roman"/>
              <a:ea typeface="標楷體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矩形 2"/>
          <p:cNvSpPr>
            <a:spLocks noChangeArrowheads="1"/>
          </p:cNvSpPr>
          <p:nvPr/>
        </p:nvSpPr>
        <p:spPr bwMode="auto">
          <a:xfrm>
            <a:off x="0" y="133520"/>
            <a:ext cx="9144000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457200" eaLnBrk="0" hangingPunct="0">
              <a:spcBef>
                <a:spcPct val="20000"/>
              </a:spcBef>
              <a:buFont typeface="Arial" charset="0"/>
              <a:buChar char="•"/>
              <a:tabLst>
                <a:tab pos="533400" algn="l"/>
              </a:tabLst>
              <a:defRPr sz="32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tabLst>
                <a:tab pos="533400" algn="l"/>
              </a:tabLst>
              <a:defRPr sz="28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tabLst>
                <a:tab pos="533400" algn="l"/>
              </a:tabLst>
              <a:defRPr sz="24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SzPct val="70000"/>
              <a:buNone/>
            </a:pPr>
            <a:r>
              <a:rPr kumimoji="0" lang="en-US" altLang="zh-TW" sz="4000" b="1" u="sng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Causality</a:t>
            </a:r>
            <a:r>
              <a:rPr kumimoji="0" lang="en-US" altLang="zh-TW" sz="4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kumimoji="0" lang="fr-FR" altLang="zh-TW" sz="26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(p.45 </a:t>
            </a:r>
            <a:r>
              <a:rPr kumimoji="0" lang="fr-FR" altLang="zh-TW" sz="26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of 9.0</a:t>
            </a:r>
            <a:r>
              <a:rPr kumimoji="0" lang="fr-FR" altLang="zh-TW" sz="26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endParaRPr kumimoji="0" lang="en-US" altLang="zh-TW" sz="2600" b="1" u="sng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8131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7463" y="1844675"/>
            <a:ext cx="2628900" cy="405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132" name="橢圓 4"/>
          <p:cNvSpPr>
            <a:spLocks noChangeArrowheads="1"/>
          </p:cNvSpPr>
          <p:nvPr/>
        </p:nvSpPr>
        <p:spPr bwMode="auto">
          <a:xfrm>
            <a:off x="414338" y="1387475"/>
            <a:ext cx="2573337" cy="1143000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algn="ctr" eaLnBrk="1" hangingPunct="1">
              <a:lnSpc>
                <a:spcPct val="80000"/>
              </a:lnSpc>
            </a:pPr>
            <a:r>
              <a:rPr lang="en-US" altLang="zh-TW" sz="2200">
                <a:latin typeface="Times New Roman" pitchFamily="18" charset="0"/>
                <a:cs typeface="Times New Roman" pitchFamily="18" charset="0"/>
              </a:rPr>
              <a:t>ROC</a:t>
            </a:r>
          </a:p>
          <a:p>
            <a:pPr algn="ctr" eaLnBrk="1" hangingPunct="1">
              <a:lnSpc>
                <a:spcPct val="80000"/>
              </a:lnSpc>
            </a:pPr>
            <a:r>
              <a:rPr lang="en-US" altLang="zh-TW" sz="2200">
                <a:latin typeface="Times New Roman" pitchFamily="18" charset="0"/>
                <a:cs typeface="Times New Roman" pitchFamily="18" charset="0"/>
              </a:rPr>
              <a:t>is</a:t>
            </a:r>
          </a:p>
          <a:p>
            <a:pPr algn="ctr" eaLnBrk="1" hangingPunct="1">
              <a:lnSpc>
                <a:spcPct val="80000"/>
              </a:lnSpc>
            </a:pPr>
            <a:r>
              <a:rPr lang="en-US" altLang="zh-TW" sz="2200">
                <a:latin typeface="Times New Roman" pitchFamily="18" charset="0"/>
                <a:cs typeface="Times New Roman" pitchFamily="18" charset="0"/>
              </a:rPr>
              <a:t>right half Plane</a:t>
            </a:r>
            <a:endParaRPr lang="zh-TW" altLang="en-US" sz="22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8133" name="橢圓 7"/>
          <p:cNvSpPr>
            <a:spLocks noChangeArrowheads="1"/>
          </p:cNvSpPr>
          <p:nvPr/>
        </p:nvSpPr>
        <p:spPr bwMode="auto">
          <a:xfrm>
            <a:off x="3924300" y="1022350"/>
            <a:ext cx="1871663" cy="476250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algn="ctr" eaLnBrk="1" hangingPunct="1">
              <a:spcBef>
                <a:spcPts val="600"/>
              </a:spcBef>
            </a:pPr>
            <a:r>
              <a:rPr lang="en-US" altLang="zh-TW" sz="2200">
                <a:latin typeface="Times New Roman" pitchFamily="18" charset="0"/>
                <a:cs typeface="Times New Roman" pitchFamily="18" charset="0"/>
              </a:rPr>
              <a:t>right-sided</a:t>
            </a:r>
            <a:r>
              <a:rPr lang="en-US" altLang="zh-TW" sz="2200" b="1">
                <a:latin typeface="Times New Roman" pitchFamily="18" charset="0"/>
                <a:cs typeface="Times New Roman" pitchFamily="18" charset="0"/>
              </a:rPr>
              <a:t> </a:t>
            </a:r>
            <a:endParaRPr lang="zh-TW" altLang="en-US" sz="2200" b="1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8134" name="橢圓 8"/>
          <p:cNvSpPr>
            <a:spLocks noChangeArrowheads="1"/>
          </p:cNvSpPr>
          <p:nvPr/>
        </p:nvSpPr>
        <p:spPr bwMode="auto">
          <a:xfrm>
            <a:off x="7059613" y="1103313"/>
            <a:ext cx="1184275" cy="476250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algn="ctr" eaLnBrk="1" hangingPunct="1">
              <a:spcBef>
                <a:spcPts val="600"/>
              </a:spcBef>
            </a:pPr>
            <a:r>
              <a:rPr lang="en-US" altLang="zh-TW" sz="2200">
                <a:latin typeface="Times New Roman" pitchFamily="18" charset="0"/>
                <a:cs typeface="Times New Roman" pitchFamily="18" charset="0"/>
              </a:rPr>
              <a:t>Causal</a:t>
            </a:r>
            <a:endParaRPr lang="zh-TW" altLang="en-US" sz="22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左-右雙向箭號 9"/>
          <p:cNvSpPr/>
          <p:nvPr/>
        </p:nvSpPr>
        <p:spPr>
          <a:xfrm rot="21264866">
            <a:off x="2709863" y="1228725"/>
            <a:ext cx="1149350" cy="268288"/>
          </a:xfrm>
          <a:prstGeom prst="left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>
            <a:spAutoFit/>
          </a:bodyPr>
          <a:lstStyle/>
          <a:p>
            <a:pPr marL="457200" algn="ctr">
              <a:spcBef>
                <a:spcPts val="600"/>
              </a:spcBef>
              <a:defRPr/>
            </a:pPr>
            <a:endParaRPr lang="zh-TW" altLang="en-US" sz="3500" b="1" i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" name="向左箭號 10"/>
          <p:cNvSpPr/>
          <p:nvPr/>
        </p:nvSpPr>
        <p:spPr>
          <a:xfrm>
            <a:off x="5867400" y="1012825"/>
            <a:ext cx="865188" cy="360363"/>
          </a:xfrm>
          <a:prstGeom prst="leftArrow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>
            <a:spAutoFit/>
          </a:bodyPr>
          <a:lstStyle/>
          <a:p>
            <a:pPr marL="457200" algn="ctr">
              <a:spcBef>
                <a:spcPts val="600"/>
              </a:spcBef>
              <a:defRPr/>
            </a:pPr>
            <a:endParaRPr lang="zh-TW" altLang="en-US" sz="3500" b="1" i="1" dirty="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13" name="直線單箭頭接點 12"/>
          <p:cNvCxnSpPr/>
          <p:nvPr/>
        </p:nvCxnSpPr>
        <p:spPr>
          <a:xfrm>
            <a:off x="5795963" y="1579563"/>
            <a:ext cx="97631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8138" name="文字方塊 13"/>
          <p:cNvSpPr txBox="1">
            <a:spLocks noChangeArrowheads="1"/>
          </p:cNvSpPr>
          <p:nvPr/>
        </p:nvSpPr>
        <p:spPr bwMode="auto">
          <a:xfrm>
            <a:off x="6103938" y="1393825"/>
            <a:ext cx="36036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/>
              <a:t>X</a:t>
            </a:r>
            <a:endParaRPr lang="zh-TW" altLang="en-US"/>
          </a:p>
        </p:txBody>
      </p:sp>
      <p:sp>
        <p:nvSpPr>
          <p:cNvPr id="17" name="矩形 16"/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5315363" y="2697284"/>
            <a:ext cx="480773" cy="400110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</p:spPr>
        <p:txBody>
          <a:bodyPr/>
          <a:lstStyle/>
          <a:p>
            <a:r>
              <a:rPr lang="zh-TW" altLang="en-US">
                <a:noFill/>
              </a:rPr>
              <a:t> </a:t>
            </a:r>
          </a:p>
        </p:txBody>
      </p:sp>
      <p:sp>
        <p:nvSpPr>
          <p:cNvPr id="18" name="矩形 17"/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6491215" y="2708920"/>
            <a:ext cx="385041" cy="400110"/>
          </a:xfrm>
          <a:prstGeom prst="rect">
            <a:avLst/>
          </a:prstGeom>
          <a:blipFill rotWithShape="1">
            <a:blip r:embed="rId4"/>
            <a:stretch>
              <a:fillRect/>
            </a:stretch>
          </a:blipFill>
        </p:spPr>
        <p:txBody>
          <a:bodyPr/>
          <a:lstStyle/>
          <a:p>
            <a:r>
              <a:rPr lang="zh-TW" altLang="en-US">
                <a:noFill/>
              </a:rPr>
              <a:t> </a:t>
            </a:r>
          </a:p>
        </p:txBody>
      </p:sp>
      <p:sp>
        <p:nvSpPr>
          <p:cNvPr id="19" name="矩形 18"/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7575555" y="2463497"/>
            <a:ext cx="349646" cy="400110"/>
          </a:xfrm>
          <a:prstGeom prst="rect">
            <a:avLst/>
          </a:prstGeom>
          <a:blipFill rotWithShape="1">
            <a:blip r:embed="rId5"/>
            <a:stretch>
              <a:fillRect/>
            </a:stretch>
          </a:blipFill>
        </p:spPr>
        <p:txBody>
          <a:bodyPr/>
          <a:lstStyle/>
          <a:p>
            <a:r>
              <a:rPr lang="zh-TW" altLang="en-US">
                <a:noFill/>
              </a:rPr>
              <a:t> </a:t>
            </a:r>
          </a:p>
        </p:txBody>
      </p:sp>
      <p:sp>
        <p:nvSpPr>
          <p:cNvPr id="20" name="矩形 19"/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5865541" y="5702419"/>
            <a:ext cx="385041" cy="400110"/>
          </a:xfrm>
          <a:prstGeom prst="rect">
            <a:avLst/>
          </a:prstGeom>
          <a:blipFill rotWithShape="1">
            <a:blip r:embed="rId6"/>
            <a:stretch>
              <a:fillRect/>
            </a:stretch>
          </a:blipFill>
        </p:spPr>
        <p:txBody>
          <a:bodyPr/>
          <a:lstStyle/>
          <a:p>
            <a:r>
              <a:rPr lang="zh-TW" altLang="en-US">
                <a:noFill/>
              </a:rPr>
              <a:t> </a:t>
            </a:r>
          </a:p>
        </p:txBody>
      </p:sp>
      <p:sp>
        <p:nvSpPr>
          <p:cNvPr id="21" name="矩形 20"/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7606730" y="5445224"/>
            <a:ext cx="349646" cy="400110"/>
          </a:xfrm>
          <a:prstGeom prst="rect">
            <a:avLst/>
          </a:prstGeom>
          <a:blipFill rotWithShape="1">
            <a:blip r:embed="rId7"/>
            <a:stretch>
              <a:fillRect/>
            </a:stretch>
          </a:blipFill>
        </p:spPr>
        <p:txBody>
          <a:bodyPr/>
          <a:lstStyle/>
          <a:p>
            <a:r>
              <a:rPr lang="zh-TW" altLang="en-US">
                <a:noFill/>
              </a:rPr>
              <a:t> </a:t>
            </a:r>
          </a:p>
        </p:txBody>
      </p:sp>
      <p:sp>
        <p:nvSpPr>
          <p:cNvPr id="48148" name="矩形 15"/>
          <p:cNvSpPr>
            <a:spLocks noChangeArrowheads="1"/>
          </p:cNvSpPr>
          <p:nvPr/>
        </p:nvSpPr>
        <p:spPr bwMode="auto">
          <a:xfrm>
            <a:off x="6892925" y="4799013"/>
            <a:ext cx="950913" cy="430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algn="ctr" eaLnBrk="1" hangingPunct="1">
              <a:spcBef>
                <a:spcPts val="600"/>
              </a:spcBef>
            </a:pPr>
            <a:r>
              <a:rPr lang="en-US" altLang="zh-TW" sz="2200">
                <a:latin typeface="Times New Roman" pitchFamily="18" charset="0"/>
                <a:cs typeface="Times New Roman" pitchFamily="18" charset="0"/>
              </a:rPr>
              <a:t>Causal</a:t>
            </a:r>
            <a:endParaRPr lang="zh-TW" altLang="en-US" sz="2200">
              <a:latin typeface="Times New Roman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字方塊 1"/>
              <p:cNvSpPr txBox="1"/>
              <p:nvPr/>
            </p:nvSpPr>
            <p:spPr>
              <a:xfrm>
                <a:off x="539552" y="3573016"/>
                <a:ext cx="2743613" cy="9950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/>
                        </a:rPr>
                        <m:t>𝑋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/>
                            </a:rPr>
                            <m:t>𝑠</m:t>
                          </m:r>
                        </m:e>
                      </m:d>
                      <m:r>
                        <a:rPr lang="en-US" altLang="zh-TW" sz="2400" b="0" i="1" smtClean="0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sz="2400" b="0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TW" sz="2400" b="0" i="1" smtClean="0">
                              <a:latin typeface="Cambria Math"/>
                            </a:rPr>
                            <m:t>𝑖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US" altLang="zh-TW" sz="2400" b="0" i="1" smtClean="0">
                                  <a:latin typeface="Cambria Math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zh-TW" sz="2400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0" i="1" smtClean="0">
                                      <a:latin typeface="Cambria Math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altLang="zh-TW" sz="2400" b="0" i="1" smtClean="0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altLang="zh-TW" sz="2400" b="0" i="1" smtClean="0">
                                  <a:latin typeface="Cambria Math"/>
                                </a:rPr>
                                <m:t>𝑠</m:t>
                              </m:r>
                              <m:r>
                                <a:rPr lang="en-US" altLang="zh-TW" sz="2400" b="0" i="1" smtClean="0">
                                  <a:latin typeface="Cambria Math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TW" sz="2400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0" i="1" smtClean="0">
                                      <a:latin typeface="Cambria Math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TW" sz="2400" b="0" i="1" smtClean="0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  <m:r>
                        <a:rPr lang="en-US" altLang="zh-TW" sz="2400" b="0" i="1" smtClean="0">
                          <a:latin typeface="Cambria Math"/>
                        </a:rPr>
                        <m:t>  ,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" name="文字方塊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3573016"/>
                <a:ext cx="2743613" cy="995016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22"/>
              <p:cNvSpPr txBox="1"/>
              <p:nvPr/>
            </p:nvSpPr>
            <p:spPr>
              <a:xfrm>
                <a:off x="4067944" y="3588482"/>
                <a:ext cx="3127375" cy="8486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400" b="0" i="1" smtClean="0">
                              <a:latin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TW" sz="24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en-US" altLang="zh-TW" sz="2400" b="0" i="1" smtClean="0">
                              <a:latin typeface="Cambria Math"/>
                            </a:rPr>
                            <m:t>𝑠</m:t>
                          </m:r>
                          <m:r>
                            <a:rPr lang="en-US" altLang="zh-TW" sz="2400" b="0" i="1" smtClean="0">
                              <a:latin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TW" sz="24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altLang="zh-TW" sz="2400" b="0" i="1" smtClean="0">
                          <a:latin typeface="Cambria Math"/>
                        </a:rPr>
                        <m:t> </m:t>
                      </m:r>
                      <m:r>
                        <a:rPr lang="en-US" altLang="zh-TW" sz="2400" b="0" i="1" smtClean="0">
                          <a:latin typeface="Cambria Math"/>
                          <a:ea typeface="Cambria Math"/>
                        </a:rPr>
                        <m:t>→</m:t>
                      </m:r>
                      <m:sSub>
                        <m:sSubPr>
                          <m:ctrlPr>
                            <a:rPr lang="en-US" altLang="zh-TW" sz="24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/>
                            </a:rPr>
                            <m:t>𝐴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  <m:sSup>
                        <m:sSupPr>
                          <m:ctrlPr>
                            <a:rPr lang="en-US" altLang="zh-TW" sz="2400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TW" sz="24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TW" sz="2400" b="0" i="1" smtClean="0">
                              <a:latin typeface="Cambria Math"/>
                            </a:rPr>
                            <m:t>𝑡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/>
                        </a:rPr>
                        <m:t>𝑢</m:t>
                      </m:r>
                      <m:r>
                        <a:rPr lang="en-US" altLang="zh-TW" sz="2400" b="0" i="1" smtClean="0">
                          <a:latin typeface="Cambria Math"/>
                        </a:rPr>
                        <m:t>(</m:t>
                      </m:r>
                      <m:r>
                        <a:rPr lang="en-US" altLang="zh-TW" sz="2400" b="0" i="1" smtClean="0">
                          <a:latin typeface="Cambria Math"/>
                        </a:rPr>
                        <m:t>𝑡</m:t>
                      </m:r>
                      <m:r>
                        <a:rPr lang="en-US" altLang="zh-TW" sz="2400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3" name="文字方塊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7944" y="3588482"/>
                <a:ext cx="3127375" cy="848630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917133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矩形 3"/>
          <p:cNvSpPr>
            <a:spLocks noChangeArrowheads="1"/>
          </p:cNvSpPr>
          <p:nvPr/>
        </p:nvSpPr>
        <p:spPr bwMode="auto">
          <a:xfrm>
            <a:off x="0" y="133519"/>
            <a:ext cx="9144000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4572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>
              <a:lnSpc>
                <a:spcPct val="150000"/>
              </a:lnSpc>
              <a:buSzPct val="70000"/>
            </a:pPr>
            <a:r>
              <a:rPr kumimoji="0" lang="en-US" altLang="zh-TW" sz="4000" b="1" u="sng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Z-Transform</a:t>
            </a:r>
            <a:r>
              <a:rPr kumimoji="0" lang="en-US" altLang="zh-TW" sz="40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kumimoji="0" lang="en-US" altLang="zh-TW" sz="26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kumimoji="0" lang="en-US" altLang="zh-TW" sz="26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p.4 </a:t>
            </a:r>
            <a:r>
              <a:rPr kumimoji="0" lang="en-US" altLang="zh-TW" sz="26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of 10.0)</a:t>
            </a:r>
            <a:endParaRPr kumimoji="0" lang="en-US" altLang="zh-TW" sz="2600" u="sng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2219692"/>
            <a:ext cx="4697730" cy="2217420"/>
          </a:xfrm>
          <a:prstGeom prst="rect">
            <a:avLst/>
          </a:prstGeom>
        </p:spPr>
      </p:pic>
      <p:graphicFrame>
        <p:nvGraphicFramePr>
          <p:cNvPr id="3" name="物件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3603368"/>
              </p:ext>
            </p:extLst>
          </p:nvPr>
        </p:nvGraphicFramePr>
        <p:xfrm>
          <a:off x="5724128" y="2348880"/>
          <a:ext cx="2906712" cy="1470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608" name="方程式" r:id="rId4" imgW="1155199" imgH="634725" progId="Equation.3">
                  <p:embed/>
                </p:oleObj>
              </mc:Choice>
              <mc:Fallback>
                <p:oleObj name="方程式" r:id="rId4" imgW="1155199" imgH="634725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24128" y="2348880"/>
                        <a:ext cx="2906712" cy="1470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字方塊 3"/>
          <p:cNvSpPr txBox="1"/>
          <p:nvPr/>
        </p:nvSpPr>
        <p:spPr>
          <a:xfrm>
            <a:off x="899592" y="3172906"/>
            <a:ext cx="31683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 smtClean="0"/>
              <a:t>-3    -2    -1      0     1      2      3</a:t>
            </a:r>
            <a:endParaRPr lang="zh-TW" alt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/>
              <p:cNvSpPr txBox="1"/>
              <p:nvPr/>
            </p:nvSpPr>
            <p:spPr>
              <a:xfrm>
                <a:off x="4499992" y="2924944"/>
                <a:ext cx="36004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latin typeface="Cambria Math"/>
                        </a:rPr>
                        <m:t>𝑛</m:t>
                      </m:r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9992" y="2924944"/>
                <a:ext cx="360040" cy="400110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/>
              <p:cNvSpPr txBox="1"/>
              <p:nvPr/>
            </p:nvSpPr>
            <p:spPr>
              <a:xfrm>
                <a:off x="827584" y="4005064"/>
                <a:ext cx="385242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000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TW" sz="2000" b="0" i="1" smtClean="0">
                            <a:latin typeface="Cambria Math"/>
                          </a:rPr>
                          <m:t>𝑧</m:t>
                        </m:r>
                      </m:e>
                      <m:sup>
                        <m:r>
                          <a:rPr lang="en-US" altLang="zh-TW" sz="2000" b="0" i="1" smtClean="0">
                            <a:latin typeface="Cambria Math"/>
                          </a:rPr>
                          <m:t>3</m:t>
                        </m:r>
                      </m:sup>
                    </m:sSup>
                  </m:oMath>
                </a14:m>
                <a:r>
                  <a:rPr lang="zh-TW" altLang="en-US" sz="2000" dirty="0" smtClean="0"/>
                  <a:t>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000" i="1" dirty="0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TW" sz="2000" b="0" i="1" dirty="0" smtClean="0">
                            <a:latin typeface="Cambria Math"/>
                          </a:rPr>
                          <m:t>𝑧</m:t>
                        </m:r>
                      </m:e>
                      <m:sup>
                        <m:r>
                          <a:rPr lang="en-US" altLang="zh-TW" sz="2000" b="0" i="1" dirty="0" smtClean="0"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r>
                  <a:rPr lang="zh-TW" altLang="en-US" sz="2000" dirty="0" smtClean="0"/>
                  <a:t>     </a:t>
                </a:r>
                <a14:m>
                  <m:oMath xmlns:m="http://schemas.openxmlformats.org/officeDocument/2006/math">
                    <m:r>
                      <a:rPr lang="en-US" altLang="zh-TW" sz="2000" b="0" i="1" dirty="0" smtClean="0">
                        <a:latin typeface="Cambria Math"/>
                      </a:rPr>
                      <m:t>𝑧</m:t>
                    </m:r>
                  </m:oMath>
                </a14:m>
                <a:r>
                  <a:rPr lang="zh-TW" altLang="en-US" sz="2000" dirty="0" smtClean="0"/>
                  <a:t>       </a:t>
                </a:r>
                <a:r>
                  <a:rPr lang="en-US" altLang="zh-TW" sz="2000" dirty="0" smtClean="0"/>
                  <a:t>1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00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TW" sz="2000" b="0" i="1" smtClean="0">
                            <a:latin typeface="Cambria Math"/>
                          </a:rPr>
                          <m:t>𝑧</m:t>
                        </m:r>
                      </m:e>
                      <m:sup>
                        <m:r>
                          <a:rPr lang="en-US" altLang="zh-TW" sz="2000" b="0" i="1" smtClean="0">
                            <a:latin typeface="Cambria Math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zh-TW" altLang="en-US" sz="2000" dirty="0" smtClean="0"/>
                  <a:t>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000" i="1" dirty="0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TW" sz="2000" b="0" i="1" dirty="0" smtClean="0">
                            <a:latin typeface="Cambria Math"/>
                          </a:rPr>
                          <m:t>𝑧</m:t>
                        </m:r>
                      </m:e>
                      <m:sup>
                        <m:r>
                          <a:rPr lang="en-US" altLang="zh-TW" sz="2000" b="0" i="1" dirty="0" smtClean="0">
                            <a:latin typeface="Cambria Math"/>
                          </a:rPr>
                          <m:t>−2</m:t>
                        </m:r>
                      </m:sup>
                    </m:sSup>
                  </m:oMath>
                </a14:m>
                <a:r>
                  <a:rPr lang="zh-TW" altLang="en-US" sz="2000" dirty="0" smtClean="0"/>
                  <a:t>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000" i="1" dirty="0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TW" sz="2000" b="0" i="1" dirty="0" smtClean="0">
                            <a:latin typeface="Cambria Math"/>
                          </a:rPr>
                          <m:t>𝑧</m:t>
                        </m:r>
                      </m:e>
                      <m:sup>
                        <m:r>
                          <a:rPr lang="en-US" altLang="zh-TW" sz="2000" b="0" i="1" dirty="0" smtClean="0">
                            <a:latin typeface="Cambria Math"/>
                          </a:rPr>
                          <m:t>−3</m:t>
                        </m:r>
                      </m:sup>
                    </m:sSup>
                  </m:oMath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584" y="4005064"/>
                <a:ext cx="3852428" cy="400110"/>
              </a:xfrm>
              <a:prstGeom prst="rect">
                <a:avLst/>
              </a:prstGeom>
              <a:blipFill rotWithShape="1">
                <a:blip r:embed="rId7"/>
                <a:stretch>
                  <a:fillRect t="-7576" b="-2575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38421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矩形 1"/>
          <p:cNvSpPr>
            <a:spLocks noChangeArrowheads="1"/>
          </p:cNvSpPr>
          <p:nvPr/>
        </p:nvSpPr>
        <p:spPr bwMode="auto">
          <a:xfrm>
            <a:off x="0" y="260350"/>
            <a:ext cx="9144000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>
              <a:buSzPct val="70000"/>
              <a:buFont typeface="Wingdings" pitchFamily="2" charset="2"/>
              <a:buChar char="l"/>
            </a:pPr>
            <a:r>
              <a:rPr kumimoji="0" lang="fr-FR" altLang="zh-TW" sz="3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Stability</a:t>
            </a:r>
            <a:endParaRPr kumimoji="0" lang="zh-TW" altLang="zh-TW" sz="3000" i="1" baseline="-2500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0" y="981075"/>
            <a:ext cx="9144000" cy="40925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1371600" lvl="1" indent="-457200" fontAlgn="auto">
              <a:spcBef>
                <a:spcPts val="1200"/>
              </a:spcBef>
              <a:spcAft>
                <a:spcPts val="0"/>
              </a:spcAft>
              <a:buSzPct val="100000"/>
              <a:buFont typeface="Arial" pitchFamily="34" charset="0"/>
              <a:buChar char="–"/>
              <a:defRPr/>
            </a:pP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A system is stable if and only if ROC of </a:t>
            </a:r>
            <a:r>
              <a:rPr kumimoji="0" lang="en-US" altLang="zh-TW" sz="2800" i="1" kern="100" dirty="0">
                <a:solidFill>
                  <a:srgbClr val="000000"/>
                </a:solidFill>
                <a:latin typeface="Times New Roman"/>
                <a:ea typeface="標楷體"/>
              </a:rPr>
              <a:t>H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(</a:t>
            </a:r>
            <a:r>
              <a:rPr kumimoji="0" lang="en-US" altLang="zh-TW" sz="2800" i="1" kern="100" dirty="0">
                <a:solidFill>
                  <a:srgbClr val="000000"/>
                </a:solidFill>
                <a:latin typeface="Times New Roman"/>
                <a:ea typeface="標楷體"/>
              </a:rPr>
              <a:t>z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) includes the unit circle</a:t>
            </a:r>
          </a:p>
          <a:p>
            <a:pPr marL="1371600" lvl="1" fontAlgn="auto">
              <a:spcBef>
                <a:spcPts val="2400"/>
              </a:spcBef>
              <a:spcAft>
                <a:spcPts val="0"/>
              </a:spcAft>
              <a:buSzPct val="100000"/>
              <a:defRPr/>
            </a:pP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Fourier Transform converges, or absolutely summable</a:t>
            </a:r>
          </a:p>
          <a:p>
            <a:pPr marL="1371600" lvl="1" indent="-457200" fontAlgn="auto">
              <a:spcBef>
                <a:spcPts val="2400"/>
              </a:spcBef>
              <a:spcAft>
                <a:spcPts val="0"/>
              </a:spcAft>
              <a:buSzPct val="100000"/>
              <a:buFont typeface="Arial" pitchFamily="34" charset="0"/>
              <a:buChar char="–"/>
              <a:defRPr/>
            </a:pP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A causal system with a rational </a:t>
            </a:r>
            <a:r>
              <a:rPr kumimoji="0" lang="en-US" altLang="zh-TW" sz="2800" i="1" kern="100" dirty="0">
                <a:solidFill>
                  <a:srgbClr val="000000"/>
                </a:solidFill>
                <a:latin typeface="Times New Roman"/>
                <a:ea typeface="標楷體"/>
              </a:rPr>
              <a:t>H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(</a:t>
            </a:r>
            <a:r>
              <a:rPr kumimoji="0" lang="en-US" altLang="zh-TW" sz="2800" i="1" kern="100" dirty="0">
                <a:solidFill>
                  <a:srgbClr val="000000"/>
                </a:solidFill>
                <a:latin typeface="Times New Roman"/>
                <a:ea typeface="標楷體"/>
              </a:rPr>
              <a:t>z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) is stable if and only if all poles lie inside the unit circle</a:t>
            </a:r>
          </a:p>
          <a:p>
            <a:pPr marL="1800000" lvl="1" fontAlgn="auto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ct val="100000"/>
              <a:defRPr/>
            </a:pP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ROC is outside the outermost pole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矩形 1"/>
          <p:cNvSpPr>
            <a:spLocks noChangeArrowheads="1"/>
          </p:cNvSpPr>
          <p:nvPr/>
        </p:nvSpPr>
        <p:spPr bwMode="auto">
          <a:xfrm>
            <a:off x="0" y="258763"/>
            <a:ext cx="9144000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>
              <a:buSzPct val="70000"/>
              <a:buFont typeface="Wingdings" pitchFamily="2" charset="2"/>
              <a:buChar char="l"/>
            </a:pPr>
            <a:r>
              <a:rPr kumimoji="0" lang="en-US" altLang="zh-TW" sz="3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Systems Characterized by Linear Difference Equations</a:t>
            </a:r>
            <a:endParaRPr kumimoji="0" lang="zh-TW" altLang="zh-TW" sz="3000" i="1" baseline="-2500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0" y="5732463"/>
            <a:ext cx="9144000" cy="1031875"/>
          </a:xfrm>
          <a:prstGeom prst="rect">
            <a:avLst/>
          </a:prstGeom>
          <a:noFill/>
        </p:spPr>
        <p:txBody>
          <a:bodyPr rIns="180000">
            <a:spAutoFit/>
          </a:bodyPr>
          <a:lstStyle/>
          <a:p>
            <a:pPr marL="1371600" lvl="1" indent="-457200" fontAlgn="auto">
              <a:spcBef>
                <a:spcPts val="1200"/>
              </a:spcBef>
              <a:spcAft>
                <a:spcPts val="0"/>
              </a:spcAft>
              <a:buSzPct val="100000"/>
              <a:buFont typeface="Arial" pitchFamily="34" charset="0"/>
              <a:buChar char="–"/>
              <a:defRPr/>
            </a:pP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difference equation doesn’t specify ROC</a:t>
            </a:r>
          </a:p>
          <a:p>
            <a:pPr marL="1371600" lvl="1" fontAlgn="auto">
              <a:spcBef>
                <a:spcPts val="600"/>
              </a:spcBef>
              <a:spcAft>
                <a:spcPts val="0"/>
              </a:spcAft>
              <a:buSzPct val="100000"/>
              <a:defRPr/>
            </a:pP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stability/causality helps to specify ROC</a:t>
            </a:r>
          </a:p>
        </p:txBody>
      </p:sp>
      <p:grpSp>
        <p:nvGrpSpPr>
          <p:cNvPr id="80900" name="群組 8"/>
          <p:cNvGrpSpPr>
            <a:grpSpLocks/>
          </p:cNvGrpSpPr>
          <p:nvPr/>
        </p:nvGrpSpPr>
        <p:grpSpPr bwMode="auto">
          <a:xfrm>
            <a:off x="0" y="1274763"/>
            <a:ext cx="9144000" cy="4530725"/>
            <a:chOff x="0" y="1274539"/>
            <a:chExt cx="9144000" cy="4530725"/>
          </a:xfrm>
        </p:grpSpPr>
        <p:graphicFrame>
          <p:nvGraphicFramePr>
            <p:cNvPr id="80901" name="物件 2"/>
            <p:cNvGraphicFramePr>
              <a:graphicFrameLocks noChangeAspect="1"/>
            </p:cNvGraphicFramePr>
            <p:nvPr/>
          </p:nvGraphicFramePr>
          <p:xfrm>
            <a:off x="1475656" y="1274539"/>
            <a:ext cx="4564063" cy="45307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1075" name="方程式" r:id="rId3" imgW="1765300" imgH="1905000" progId="Equation.3">
                    <p:embed/>
                  </p:oleObj>
                </mc:Choice>
                <mc:Fallback>
                  <p:oleObj name="方程式" r:id="rId3" imgW="1765300" imgH="1905000" progId="Equation.3">
                    <p:embed/>
                    <p:pic>
                      <p:nvPicPr>
                        <p:cNvPr id="0" name="物件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75656" y="1274539"/>
                          <a:ext cx="4564063" cy="45307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5" name="直線單箭頭接點 4"/>
            <p:cNvCxnSpPr/>
            <p:nvPr/>
          </p:nvCxnSpPr>
          <p:spPr>
            <a:xfrm>
              <a:off x="5292725" y="4436839"/>
              <a:ext cx="86360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線單箭頭接點 5"/>
            <p:cNvCxnSpPr/>
            <p:nvPr/>
          </p:nvCxnSpPr>
          <p:spPr>
            <a:xfrm>
              <a:off x="5292725" y="5241701"/>
              <a:ext cx="86360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文字方塊 7"/>
            <p:cNvSpPr txBox="1"/>
            <p:nvPr/>
          </p:nvSpPr>
          <p:spPr>
            <a:xfrm>
              <a:off x="0" y="4163789"/>
              <a:ext cx="9144000" cy="131127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marL="6120000" lvl="2" fontAlgn="auto">
                <a:lnSpc>
                  <a:spcPct val="90000"/>
                </a:lnSpc>
                <a:spcBef>
                  <a:spcPts val="1200"/>
                </a:spcBef>
                <a:spcAft>
                  <a:spcPts val="0"/>
                </a:spcAft>
                <a:buSzPct val="100000"/>
                <a:defRPr/>
              </a:pPr>
              <a:r>
                <a:rPr kumimoji="0" lang="en-US" altLang="zh-TW" sz="2800" kern="100" dirty="0">
                  <a:solidFill>
                    <a:srgbClr val="000000"/>
                  </a:solidFill>
                  <a:latin typeface="Times New Roman"/>
                  <a:ea typeface="標楷體"/>
                </a:rPr>
                <a:t> zeros</a:t>
              </a:r>
            </a:p>
            <a:p>
              <a:pPr marL="5760000" lvl="2"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SzPct val="100000"/>
                <a:defRPr/>
              </a:pPr>
              <a:endParaRPr kumimoji="0" lang="en-US" altLang="zh-TW" sz="2600" kern="100" dirty="0">
                <a:solidFill>
                  <a:srgbClr val="000000"/>
                </a:solidFill>
                <a:latin typeface="Times New Roman"/>
                <a:ea typeface="標楷體"/>
              </a:endParaRPr>
            </a:p>
            <a:p>
              <a:pPr marL="6120000" lvl="2" fontAlgn="auto">
                <a:spcBef>
                  <a:spcPts val="0"/>
                </a:spcBef>
                <a:spcAft>
                  <a:spcPts val="0"/>
                </a:spcAft>
                <a:buSzPct val="100000"/>
                <a:defRPr/>
              </a:pPr>
              <a:r>
                <a:rPr kumimoji="0" lang="en-US" altLang="zh-TW" sz="2800" kern="100" dirty="0">
                  <a:solidFill>
                    <a:srgbClr val="000000"/>
                  </a:solidFill>
                  <a:latin typeface="Times New Roman"/>
                  <a:ea typeface="標楷體"/>
                </a:rPr>
                <a:t> poles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矩形 1"/>
          <p:cNvSpPr>
            <a:spLocks noChangeArrowheads="1"/>
          </p:cNvSpPr>
          <p:nvPr/>
        </p:nvSpPr>
        <p:spPr bwMode="auto">
          <a:xfrm>
            <a:off x="-1588" y="260350"/>
            <a:ext cx="9144001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>
              <a:buSzPct val="70000"/>
              <a:buFont typeface="Wingdings" pitchFamily="2" charset="2"/>
              <a:buChar char="l"/>
            </a:pPr>
            <a:r>
              <a:rPr kumimoji="0" lang="fr-FR" altLang="zh-TW" sz="3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Interconnections of Systems</a:t>
            </a:r>
            <a:endParaRPr kumimoji="0" lang="zh-TW" altLang="zh-TW" sz="3000" i="1" baseline="-2500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0" y="908050"/>
            <a:ext cx="9144000" cy="5238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1371600" lvl="1" indent="-457200" fontAlgn="auto">
              <a:spcBef>
                <a:spcPts val="1200"/>
              </a:spcBef>
              <a:spcAft>
                <a:spcPts val="0"/>
              </a:spcAft>
              <a:buSzPct val="100000"/>
              <a:buFont typeface="Arial" pitchFamily="34" charset="0"/>
              <a:buChar char="–"/>
              <a:defRPr/>
            </a:pP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Parallel</a:t>
            </a:r>
          </a:p>
        </p:txBody>
      </p:sp>
      <p:sp>
        <p:nvSpPr>
          <p:cNvPr id="4" name="文字方塊 3"/>
          <p:cNvSpPr txBox="1"/>
          <p:nvPr/>
        </p:nvSpPr>
        <p:spPr>
          <a:xfrm>
            <a:off x="-15875" y="3933825"/>
            <a:ext cx="9144000" cy="5222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1371600" lvl="1" indent="-457200" fontAlgn="auto">
              <a:spcBef>
                <a:spcPts val="1200"/>
              </a:spcBef>
              <a:spcAft>
                <a:spcPts val="0"/>
              </a:spcAft>
              <a:buSzPct val="100000"/>
              <a:buFont typeface="Arial" pitchFamily="34" charset="0"/>
              <a:buChar char="–"/>
              <a:defRPr/>
            </a:pP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Cascade</a:t>
            </a:r>
          </a:p>
        </p:txBody>
      </p:sp>
      <p:grpSp>
        <p:nvGrpSpPr>
          <p:cNvPr id="81925" name="群組 4"/>
          <p:cNvGrpSpPr>
            <a:grpSpLocks/>
          </p:cNvGrpSpPr>
          <p:nvPr/>
        </p:nvGrpSpPr>
        <p:grpSpPr bwMode="auto">
          <a:xfrm>
            <a:off x="1684338" y="1628775"/>
            <a:ext cx="6991350" cy="1728788"/>
            <a:chOff x="1684806" y="1628800"/>
            <a:chExt cx="6990517" cy="1728192"/>
          </a:xfrm>
        </p:grpSpPr>
        <p:sp>
          <p:nvSpPr>
            <p:cNvPr id="81933" name="Rectangle 37"/>
            <p:cNvSpPr>
              <a:spLocks noChangeArrowheads="1"/>
            </p:cNvSpPr>
            <p:nvPr/>
          </p:nvSpPr>
          <p:spPr bwMode="auto">
            <a:xfrm>
              <a:off x="2894603" y="1628800"/>
              <a:ext cx="1440000" cy="720000"/>
            </a:xfrm>
            <a:prstGeom prst="rect">
              <a:avLst/>
            </a:prstGeom>
            <a:solidFill>
              <a:srgbClr val="FFFFFF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 anchorCtr="1"/>
            <a:lstStyle>
              <a:lvl1pPr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9pPr>
            </a:lstStyle>
            <a:p>
              <a:pPr eaLnBrk="1" hangingPunct="1"/>
              <a:r>
                <a:rPr kumimoji="0" lang="en-US" altLang="zh-TW" sz="2800" i="1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H</a:t>
              </a:r>
              <a:r>
                <a:rPr kumimoji="0" lang="en-US" altLang="zh-TW" sz="2800" baseline="-2500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1</a:t>
              </a:r>
              <a:r>
                <a:rPr kumimoji="0" lang="en-US" altLang="zh-TW" sz="280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(</a:t>
              </a:r>
              <a:r>
                <a:rPr kumimoji="0" lang="en-US" altLang="zh-TW" sz="2800" i="1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z</a:t>
              </a:r>
              <a:r>
                <a:rPr kumimoji="0" lang="en-US" altLang="zh-TW" sz="280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)</a:t>
              </a:r>
              <a:endParaRPr kumimoji="0" lang="zh-TW" altLang="en-US" sz="28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81934" name="Rectangle 37"/>
            <p:cNvSpPr>
              <a:spLocks noChangeArrowheads="1"/>
            </p:cNvSpPr>
            <p:nvPr/>
          </p:nvSpPr>
          <p:spPr bwMode="auto">
            <a:xfrm>
              <a:off x="2899082" y="2636992"/>
              <a:ext cx="1440000" cy="720000"/>
            </a:xfrm>
            <a:prstGeom prst="rect">
              <a:avLst/>
            </a:prstGeom>
            <a:solidFill>
              <a:srgbClr val="FFFFFF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 anchorCtr="1"/>
            <a:lstStyle>
              <a:lvl1pPr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9pPr>
            </a:lstStyle>
            <a:p>
              <a:pPr eaLnBrk="1" hangingPunct="1"/>
              <a:r>
                <a:rPr kumimoji="0" lang="en-US" altLang="zh-TW" sz="2800" i="1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H</a:t>
              </a:r>
              <a:r>
                <a:rPr kumimoji="0" lang="en-US" altLang="zh-TW" sz="2800" baseline="-2500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2</a:t>
              </a:r>
              <a:r>
                <a:rPr kumimoji="0" lang="en-US" altLang="zh-TW" sz="280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(</a:t>
              </a:r>
              <a:r>
                <a:rPr kumimoji="0" lang="en-US" altLang="zh-TW" sz="2800" i="1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z</a:t>
              </a:r>
              <a:r>
                <a:rPr kumimoji="0" lang="en-US" altLang="zh-TW" sz="280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)</a:t>
              </a:r>
              <a:endParaRPr kumimoji="0" lang="zh-TW" altLang="en-US" sz="28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81935" name="Line 38"/>
            <p:cNvSpPr>
              <a:spLocks noChangeShapeType="1"/>
            </p:cNvSpPr>
            <p:nvPr/>
          </p:nvSpPr>
          <p:spPr bwMode="auto">
            <a:xfrm>
              <a:off x="1684806" y="2492896"/>
              <a:ext cx="692727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81936" name="Line 38"/>
            <p:cNvSpPr>
              <a:spLocks noChangeShapeType="1"/>
            </p:cNvSpPr>
            <p:nvPr/>
          </p:nvSpPr>
          <p:spPr bwMode="auto">
            <a:xfrm>
              <a:off x="4860032" y="2492896"/>
              <a:ext cx="692727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81937" name="Line 38"/>
            <p:cNvSpPr>
              <a:spLocks noChangeShapeType="1"/>
            </p:cNvSpPr>
            <p:nvPr/>
          </p:nvSpPr>
          <p:spPr bwMode="auto">
            <a:xfrm>
              <a:off x="4339576" y="1988840"/>
              <a:ext cx="520456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81938" name="Line 38"/>
            <p:cNvSpPr>
              <a:spLocks noChangeShapeType="1"/>
            </p:cNvSpPr>
            <p:nvPr/>
          </p:nvSpPr>
          <p:spPr bwMode="auto">
            <a:xfrm>
              <a:off x="4338344" y="2996952"/>
              <a:ext cx="520456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cxnSp>
          <p:nvCxnSpPr>
            <p:cNvPr id="35" name="直線接點 34"/>
            <p:cNvCxnSpPr/>
            <p:nvPr/>
          </p:nvCxnSpPr>
          <p:spPr>
            <a:xfrm>
              <a:off x="4849904" y="1984277"/>
              <a:ext cx="0" cy="102199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940" name="Line 38"/>
            <p:cNvSpPr>
              <a:spLocks noChangeShapeType="1"/>
            </p:cNvSpPr>
            <p:nvPr/>
          </p:nvSpPr>
          <p:spPr bwMode="auto">
            <a:xfrm>
              <a:off x="2373367" y="1988840"/>
              <a:ext cx="520456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81941" name="Line 38"/>
            <p:cNvSpPr>
              <a:spLocks noChangeShapeType="1"/>
            </p:cNvSpPr>
            <p:nvPr/>
          </p:nvSpPr>
          <p:spPr bwMode="auto">
            <a:xfrm>
              <a:off x="2373833" y="2996952"/>
              <a:ext cx="520456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cxnSp>
          <p:nvCxnSpPr>
            <p:cNvPr id="36" name="直線接點 35"/>
            <p:cNvCxnSpPr/>
            <p:nvPr/>
          </p:nvCxnSpPr>
          <p:spPr>
            <a:xfrm>
              <a:off x="2370524" y="1984277"/>
              <a:ext cx="0" cy="101882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943" name="文字方塊 36"/>
            <p:cNvSpPr txBox="1">
              <a:spLocks noChangeArrowheads="1"/>
            </p:cNvSpPr>
            <p:nvPr/>
          </p:nvSpPr>
          <p:spPr bwMode="auto">
            <a:xfrm>
              <a:off x="5868144" y="2217497"/>
              <a:ext cx="280717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9pPr>
            </a:lstStyle>
            <a:p>
              <a:pPr eaLnBrk="1" hangingPunct="1"/>
              <a:r>
                <a:rPr kumimoji="0" lang="en-US" altLang="zh-TW" sz="2800" i="1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H</a:t>
              </a:r>
              <a:r>
                <a:rPr kumimoji="0" lang="en-US" altLang="zh-TW" sz="280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(</a:t>
              </a:r>
              <a:r>
                <a:rPr kumimoji="0" lang="en-US" altLang="zh-TW" sz="2800" i="1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z</a:t>
              </a:r>
              <a:r>
                <a:rPr kumimoji="0" lang="en-US" altLang="zh-TW" sz="280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)=</a:t>
              </a:r>
              <a:r>
                <a:rPr kumimoji="0" lang="en-US" altLang="zh-TW" sz="2800" i="1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H</a:t>
              </a:r>
              <a:r>
                <a:rPr kumimoji="0" lang="en-US" altLang="zh-TW" sz="2800" baseline="-2500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1</a:t>
              </a:r>
              <a:r>
                <a:rPr kumimoji="0" lang="en-US" altLang="zh-TW" sz="280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(</a:t>
              </a:r>
              <a:r>
                <a:rPr kumimoji="0" lang="en-US" altLang="zh-TW" sz="2800" i="1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z</a:t>
              </a:r>
              <a:r>
                <a:rPr kumimoji="0" lang="en-US" altLang="zh-TW" sz="280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)+</a:t>
              </a:r>
              <a:r>
                <a:rPr kumimoji="0" lang="en-US" altLang="zh-TW" sz="2800" i="1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H</a:t>
              </a:r>
              <a:r>
                <a:rPr kumimoji="0" lang="en-US" altLang="zh-TW" sz="2800" baseline="-2500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2</a:t>
              </a:r>
              <a:r>
                <a:rPr kumimoji="0" lang="en-US" altLang="zh-TW" sz="280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(</a:t>
              </a:r>
              <a:r>
                <a:rPr kumimoji="0" lang="en-US" altLang="zh-TW" sz="2800" i="1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z</a:t>
              </a:r>
              <a:r>
                <a:rPr kumimoji="0" lang="en-US" altLang="zh-TW" sz="280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)</a:t>
              </a:r>
              <a:endParaRPr kumimoji="0" lang="zh-TW" altLang="en-US" sz="28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81926" name="群組 45"/>
          <p:cNvGrpSpPr>
            <a:grpSpLocks/>
          </p:cNvGrpSpPr>
          <p:nvPr/>
        </p:nvGrpSpPr>
        <p:grpSpPr bwMode="auto">
          <a:xfrm>
            <a:off x="1368425" y="4941888"/>
            <a:ext cx="7405688" cy="719137"/>
            <a:chOff x="1368280" y="5157192"/>
            <a:chExt cx="7405794" cy="720000"/>
          </a:xfrm>
        </p:grpSpPr>
        <p:sp>
          <p:nvSpPr>
            <p:cNvPr id="81927" name="Rectangle 37"/>
            <p:cNvSpPr>
              <a:spLocks noChangeArrowheads="1"/>
            </p:cNvSpPr>
            <p:nvPr/>
          </p:nvSpPr>
          <p:spPr bwMode="auto">
            <a:xfrm>
              <a:off x="1998192" y="5157192"/>
              <a:ext cx="1440000" cy="720000"/>
            </a:xfrm>
            <a:prstGeom prst="rect">
              <a:avLst/>
            </a:prstGeom>
            <a:solidFill>
              <a:srgbClr val="FFFFFF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 anchorCtr="1"/>
            <a:lstStyle>
              <a:lvl1pPr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9pPr>
            </a:lstStyle>
            <a:p>
              <a:pPr eaLnBrk="1" hangingPunct="1"/>
              <a:r>
                <a:rPr kumimoji="0" lang="en-US" altLang="zh-TW" sz="2800" i="1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H</a:t>
              </a:r>
              <a:r>
                <a:rPr kumimoji="0" lang="en-US" altLang="zh-TW" sz="2800" baseline="-2500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1</a:t>
              </a:r>
              <a:r>
                <a:rPr kumimoji="0" lang="en-US" altLang="zh-TW" sz="280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(</a:t>
              </a:r>
              <a:r>
                <a:rPr kumimoji="0" lang="en-US" altLang="zh-TW" sz="2800" i="1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z</a:t>
              </a:r>
              <a:r>
                <a:rPr kumimoji="0" lang="en-US" altLang="zh-TW" sz="280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)</a:t>
              </a:r>
              <a:endParaRPr kumimoji="0" lang="zh-TW" altLang="en-US" sz="28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81928" name="Rectangle 37"/>
            <p:cNvSpPr>
              <a:spLocks noChangeArrowheads="1"/>
            </p:cNvSpPr>
            <p:nvPr/>
          </p:nvSpPr>
          <p:spPr bwMode="auto">
            <a:xfrm>
              <a:off x="3942248" y="5157192"/>
              <a:ext cx="1440000" cy="720000"/>
            </a:xfrm>
            <a:prstGeom prst="rect">
              <a:avLst/>
            </a:prstGeom>
            <a:solidFill>
              <a:srgbClr val="FFFFFF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 anchorCtr="1"/>
            <a:lstStyle>
              <a:lvl1pPr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9pPr>
            </a:lstStyle>
            <a:p>
              <a:pPr eaLnBrk="1" hangingPunct="1"/>
              <a:r>
                <a:rPr kumimoji="0" lang="en-US" altLang="zh-TW" sz="2800" i="1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H</a:t>
              </a:r>
              <a:r>
                <a:rPr kumimoji="0" lang="en-US" altLang="zh-TW" sz="2800" baseline="-2500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2</a:t>
              </a:r>
              <a:r>
                <a:rPr kumimoji="0" lang="en-US" altLang="zh-TW" sz="280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(</a:t>
              </a:r>
              <a:r>
                <a:rPr kumimoji="0" lang="en-US" altLang="zh-TW" sz="2800" i="1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z</a:t>
              </a:r>
              <a:r>
                <a:rPr kumimoji="0" lang="en-US" altLang="zh-TW" sz="280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)</a:t>
              </a:r>
              <a:endParaRPr kumimoji="0" lang="zh-TW" altLang="en-US" sz="28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81929" name="Line 38"/>
            <p:cNvSpPr>
              <a:spLocks noChangeShapeType="1"/>
            </p:cNvSpPr>
            <p:nvPr/>
          </p:nvSpPr>
          <p:spPr bwMode="auto">
            <a:xfrm>
              <a:off x="1368280" y="5517232"/>
              <a:ext cx="629752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81930" name="Line 38"/>
            <p:cNvSpPr>
              <a:spLocks noChangeShapeType="1"/>
            </p:cNvSpPr>
            <p:nvPr/>
          </p:nvSpPr>
          <p:spPr bwMode="auto">
            <a:xfrm>
              <a:off x="5382408" y="5517232"/>
              <a:ext cx="629752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81931" name="Line 38"/>
            <p:cNvSpPr>
              <a:spLocks noChangeShapeType="1"/>
            </p:cNvSpPr>
            <p:nvPr/>
          </p:nvSpPr>
          <p:spPr bwMode="auto">
            <a:xfrm>
              <a:off x="3421792" y="5517232"/>
              <a:ext cx="520456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81932" name="文字方塊 42"/>
            <p:cNvSpPr txBox="1">
              <a:spLocks noChangeArrowheads="1"/>
            </p:cNvSpPr>
            <p:nvPr/>
          </p:nvSpPr>
          <p:spPr bwMode="auto">
            <a:xfrm>
              <a:off x="6228184" y="5217325"/>
              <a:ext cx="2545890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9pPr>
            </a:lstStyle>
            <a:p>
              <a:pPr eaLnBrk="1" hangingPunct="1"/>
              <a:r>
                <a:rPr kumimoji="0" lang="en-US" altLang="zh-TW" sz="2800" i="1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H</a:t>
              </a:r>
              <a:r>
                <a:rPr kumimoji="0" lang="en-US" altLang="zh-TW" sz="280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(</a:t>
              </a:r>
              <a:r>
                <a:rPr kumimoji="0" lang="en-US" altLang="zh-TW" sz="2800" i="1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z</a:t>
              </a:r>
              <a:r>
                <a:rPr kumimoji="0" lang="en-US" altLang="zh-TW" sz="280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)=</a:t>
              </a:r>
              <a:r>
                <a:rPr kumimoji="0" lang="en-US" altLang="zh-TW" sz="2800" i="1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H</a:t>
              </a:r>
              <a:r>
                <a:rPr kumimoji="0" lang="en-US" altLang="zh-TW" sz="2800" baseline="-2500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1</a:t>
              </a:r>
              <a:r>
                <a:rPr kumimoji="0" lang="en-US" altLang="zh-TW" sz="280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(</a:t>
              </a:r>
              <a:r>
                <a:rPr kumimoji="0" lang="en-US" altLang="zh-TW" sz="2800" i="1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z</a:t>
              </a:r>
              <a:r>
                <a:rPr kumimoji="0" lang="en-US" altLang="zh-TW" sz="280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)</a:t>
              </a:r>
              <a:r>
                <a:rPr kumimoji="0" lang="en-US" altLang="zh-TW" sz="2800" i="1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H</a:t>
              </a:r>
              <a:r>
                <a:rPr kumimoji="0" lang="en-US" altLang="zh-TW" sz="2800" baseline="-2500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2</a:t>
              </a:r>
              <a:r>
                <a:rPr kumimoji="0" lang="en-US" altLang="zh-TW" sz="280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(</a:t>
              </a:r>
              <a:r>
                <a:rPr kumimoji="0" lang="en-US" altLang="zh-TW" sz="2800" i="1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z</a:t>
              </a:r>
              <a:r>
                <a:rPr kumimoji="0" lang="en-US" altLang="zh-TW" sz="280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)</a:t>
              </a:r>
              <a:endParaRPr kumimoji="0" lang="zh-TW" altLang="en-US" sz="28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矩形 1"/>
          <p:cNvSpPr>
            <a:spLocks noChangeArrowheads="1"/>
          </p:cNvSpPr>
          <p:nvPr/>
        </p:nvSpPr>
        <p:spPr bwMode="auto">
          <a:xfrm>
            <a:off x="-1588" y="260350"/>
            <a:ext cx="9144001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>
              <a:buSzPct val="70000"/>
              <a:buFont typeface="Wingdings" pitchFamily="2" charset="2"/>
              <a:buChar char="l"/>
            </a:pPr>
            <a:r>
              <a:rPr kumimoji="0" lang="fr-FR" altLang="zh-TW" sz="3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Interconnections of Systems</a:t>
            </a:r>
            <a:endParaRPr kumimoji="0" lang="zh-TW" altLang="zh-TW" sz="3000" i="1" baseline="-2500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0" y="908050"/>
            <a:ext cx="9144000" cy="5238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1371600" lvl="1" indent="-457200" fontAlgn="auto">
              <a:spcBef>
                <a:spcPts val="1200"/>
              </a:spcBef>
              <a:spcAft>
                <a:spcPts val="0"/>
              </a:spcAft>
              <a:buSzPct val="100000"/>
              <a:buFont typeface="Arial" pitchFamily="34" charset="0"/>
              <a:buChar char="–"/>
              <a:defRPr/>
            </a:pP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Feedback</a:t>
            </a:r>
          </a:p>
        </p:txBody>
      </p:sp>
      <p:grpSp>
        <p:nvGrpSpPr>
          <p:cNvPr id="82948" name="群組 3"/>
          <p:cNvGrpSpPr>
            <a:grpSpLocks/>
          </p:cNvGrpSpPr>
          <p:nvPr/>
        </p:nvGrpSpPr>
        <p:grpSpPr bwMode="auto">
          <a:xfrm>
            <a:off x="1908175" y="1700213"/>
            <a:ext cx="5986463" cy="2376487"/>
            <a:chOff x="1907704" y="1700929"/>
            <a:chExt cx="5987465" cy="2376143"/>
          </a:xfrm>
        </p:grpSpPr>
        <p:cxnSp>
          <p:nvCxnSpPr>
            <p:cNvPr id="28703" name="直線單箭頭接點 28702"/>
            <p:cNvCxnSpPr/>
            <p:nvPr/>
          </p:nvCxnSpPr>
          <p:spPr>
            <a:xfrm>
              <a:off x="1907704" y="2192983"/>
              <a:ext cx="1079681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線單箭頭接點 65"/>
            <p:cNvCxnSpPr/>
            <p:nvPr/>
          </p:nvCxnSpPr>
          <p:spPr>
            <a:xfrm>
              <a:off x="2703175" y="2192983"/>
              <a:ext cx="1581415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952" name="文字方塊 28706"/>
            <p:cNvSpPr txBox="1">
              <a:spLocks noChangeArrowheads="1"/>
            </p:cNvSpPr>
            <p:nvPr/>
          </p:nvSpPr>
          <p:spPr bwMode="auto">
            <a:xfrm>
              <a:off x="2843808" y="1700929"/>
              <a:ext cx="35779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9pPr>
            </a:lstStyle>
            <a:p>
              <a:pPr eaLnBrk="1" hangingPunct="1"/>
              <a:r>
                <a:rPr kumimoji="0" lang="en-US" altLang="zh-TW" sz="2400">
                  <a:latin typeface="Times New Roman" pitchFamily="18" charset="0"/>
                  <a:cs typeface="Times New Roman" pitchFamily="18" charset="0"/>
                </a:rPr>
                <a:t>+</a:t>
              </a:r>
              <a:endParaRPr kumimoji="0" lang="zh-TW" altLang="en-US" sz="240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82953" name="文字方塊 68"/>
            <p:cNvSpPr txBox="1">
              <a:spLocks noChangeArrowheads="1"/>
            </p:cNvSpPr>
            <p:nvPr/>
          </p:nvSpPr>
          <p:spPr bwMode="auto">
            <a:xfrm>
              <a:off x="2771800" y="2216598"/>
              <a:ext cx="492443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9pPr>
            </a:lstStyle>
            <a:p>
              <a:pPr eaLnBrk="1" hangingPunct="1"/>
              <a:r>
                <a:rPr kumimoji="0" lang="zh-TW" altLang="en-US" sz="2400">
                  <a:latin typeface="Times New Roman" pitchFamily="18" charset="0"/>
                  <a:cs typeface="Times New Roman" pitchFamily="18" charset="0"/>
                </a:rPr>
                <a:t>－</a:t>
              </a:r>
            </a:p>
          </p:txBody>
        </p:sp>
        <p:sp>
          <p:nvSpPr>
            <p:cNvPr id="82954" name="橢圓 28708"/>
            <p:cNvSpPr>
              <a:spLocks noChangeArrowheads="1"/>
            </p:cNvSpPr>
            <p:nvPr/>
          </p:nvSpPr>
          <p:spPr bwMode="auto">
            <a:xfrm>
              <a:off x="3131840" y="1904758"/>
              <a:ext cx="540000" cy="54000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 marL="4572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9pPr>
            </a:lstStyle>
            <a:p>
              <a:pPr algn="ctr" eaLnBrk="1" hangingPunct="1">
                <a:spcBef>
                  <a:spcPts val="600"/>
                </a:spcBef>
              </a:pPr>
              <a:endParaRPr kumimoji="0" lang="zh-TW" altLang="en-US" sz="2400" b="1" i="1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82955" name="文字方塊 28709"/>
            <p:cNvSpPr txBox="1">
              <a:spLocks noChangeArrowheads="1"/>
            </p:cNvSpPr>
            <p:nvPr/>
          </p:nvSpPr>
          <p:spPr bwMode="auto">
            <a:xfrm>
              <a:off x="3119646" y="1966051"/>
              <a:ext cx="540000" cy="3840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 anchorCtr="1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9pPr>
            </a:lstStyle>
            <a:p>
              <a:pPr eaLnBrk="1" hangingPunct="1"/>
              <a:r>
                <a:rPr kumimoji="0" lang="zh-TW" altLang="en-US" sz="2400" b="1">
                  <a:latin typeface="Times New Roman" pitchFamily="18" charset="0"/>
                  <a:cs typeface="Times New Roman" pitchFamily="18" charset="0"/>
                </a:rPr>
                <a:t>＋</a:t>
              </a:r>
            </a:p>
          </p:txBody>
        </p:sp>
        <p:cxnSp>
          <p:nvCxnSpPr>
            <p:cNvPr id="28713" name="直線接點 28712"/>
            <p:cNvCxnSpPr/>
            <p:nvPr/>
          </p:nvCxnSpPr>
          <p:spPr>
            <a:xfrm>
              <a:off x="3898762" y="2192983"/>
              <a:ext cx="663686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957" name="文字方塊 28713"/>
            <p:cNvSpPr txBox="1">
              <a:spLocks noChangeArrowheads="1"/>
            </p:cNvSpPr>
            <p:nvPr/>
          </p:nvSpPr>
          <p:spPr bwMode="auto">
            <a:xfrm>
              <a:off x="4561140" y="1831841"/>
              <a:ext cx="1440000" cy="720000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 anchorCtr="1"/>
            <a:lstStyle>
              <a:lvl1pPr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9pPr>
            </a:lstStyle>
            <a:p>
              <a:pPr algn="ctr" eaLnBrk="1" hangingPunct="1"/>
              <a:r>
                <a:rPr kumimoji="0" lang="en-US" altLang="zh-TW" sz="2400" i="1">
                  <a:latin typeface="Times New Roman" pitchFamily="18" charset="0"/>
                  <a:cs typeface="Times New Roman" pitchFamily="18" charset="0"/>
                </a:rPr>
                <a:t>H</a:t>
              </a:r>
              <a:r>
                <a:rPr kumimoji="0" lang="en-US" altLang="zh-TW" sz="2400" baseline="-25000">
                  <a:latin typeface="Times New Roman" pitchFamily="18" charset="0"/>
                  <a:cs typeface="Times New Roman" pitchFamily="18" charset="0"/>
                </a:rPr>
                <a:t>1</a:t>
              </a:r>
              <a:r>
                <a:rPr kumimoji="0" lang="en-US" altLang="zh-TW" sz="2400">
                  <a:latin typeface="Times New Roman" pitchFamily="18" charset="0"/>
                  <a:cs typeface="Times New Roman" pitchFamily="18" charset="0"/>
                </a:rPr>
                <a:t>(</a:t>
              </a:r>
              <a:r>
                <a:rPr kumimoji="0" lang="en-US" altLang="zh-TW" sz="2400" i="1">
                  <a:latin typeface="Times New Roman" pitchFamily="18" charset="0"/>
                  <a:cs typeface="Times New Roman" pitchFamily="18" charset="0"/>
                </a:rPr>
                <a:t>z</a:t>
              </a:r>
              <a:r>
                <a:rPr kumimoji="0" lang="en-US" altLang="zh-TW" sz="2400">
                  <a:latin typeface="Times New Roman" pitchFamily="18" charset="0"/>
                  <a:cs typeface="Times New Roman" pitchFamily="18" charset="0"/>
                </a:rPr>
                <a:t>)</a:t>
              </a:r>
              <a:endParaRPr kumimoji="0" lang="zh-TW" altLang="en-US" sz="2400"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77" name="直線單箭頭接點 76"/>
            <p:cNvCxnSpPr/>
            <p:nvPr/>
          </p:nvCxnSpPr>
          <p:spPr>
            <a:xfrm>
              <a:off x="6007315" y="2194570"/>
              <a:ext cx="892324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線單箭頭接點 77"/>
            <p:cNvCxnSpPr/>
            <p:nvPr/>
          </p:nvCxnSpPr>
          <p:spPr>
            <a:xfrm>
              <a:off x="6588437" y="2194570"/>
              <a:ext cx="130673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960" name="文字方塊 80"/>
            <p:cNvSpPr txBox="1">
              <a:spLocks noChangeArrowheads="1"/>
            </p:cNvSpPr>
            <p:nvPr/>
          </p:nvSpPr>
          <p:spPr bwMode="auto">
            <a:xfrm>
              <a:off x="4562272" y="3357072"/>
              <a:ext cx="1440000" cy="720000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 anchorCtr="1"/>
            <a:lstStyle>
              <a:lvl1pPr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9pPr>
            </a:lstStyle>
            <a:p>
              <a:pPr algn="ctr" eaLnBrk="1" hangingPunct="1"/>
              <a:r>
                <a:rPr kumimoji="0" lang="en-US" altLang="zh-TW" sz="2400" i="1">
                  <a:latin typeface="Times New Roman" pitchFamily="18" charset="0"/>
                  <a:cs typeface="Times New Roman" pitchFamily="18" charset="0"/>
                </a:rPr>
                <a:t>H</a:t>
              </a:r>
              <a:r>
                <a:rPr kumimoji="0" lang="en-US" altLang="zh-TW" sz="2400" baseline="-25000">
                  <a:latin typeface="Times New Roman" pitchFamily="18" charset="0"/>
                  <a:cs typeface="Times New Roman" pitchFamily="18" charset="0"/>
                </a:rPr>
                <a:t>2</a:t>
              </a:r>
              <a:r>
                <a:rPr kumimoji="0" lang="en-US" altLang="zh-TW" sz="2400">
                  <a:latin typeface="Times New Roman" pitchFamily="18" charset="0"/>
                  <a:cs typeface="Times New Roman" pitchFamily="18" charset="0"/>
                </a:rPr>
                <a:t>(</a:t>
              </a:r>
              <a:r>
                <a:rPr kumimoji="0" lang="en-US" altLang="zh-TW" sz="2400" i="1">
                  <a:latin typeface="Times New Roman" pitchFamily="18" charset="0"/>
                  <a:cs typeface="Times New Roman" pitchFamily="18" charset="0"/>
                </a:rPr>
                <a:t>z</a:t>
              </a:r>
              <a:r>
                <a:rPr kumimoji="0" lang="en-US" altLang="zh-TW" sz="2400">
                  <a:latin typeface="Times New Roman" pitchFamily="18" charset="0"/>
                  <a:cs typeface="Times New Roman" pitchFamily="18" charset="0"/>
                </a:rPr>
                <a:t>)</a:t>
              </a:r>
              <a:endParaRPr kumimoji="0" lang="zh-TW" altLang="en-US" sz="2400"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83" name="直線接點 82"/>
            <p:cNvCxnSpPr/>
            <p:nvPr/>
          </p:nvCxnSpPr>
          <p:spPr>
            <a:xfrm>
              <a:off x="3384326" y="3716762"/>
              <a:ext cx="1174947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18" name="直線單箭頭接點 28717"/>
            <p:cNvCxnSpPr/>
            <p:nvPr/>
          </p:nvCxnSpPr>
          <p:spPr>
            <a:xfrm flipV="1">
              <a:off x="3395441" y="2445358"/>
              <a:ext cx="0" cy="126029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20" name="直線接點 28719"/>
            <p:cNvCxnSpPr/>
            <p:nvPr/>
          </p:nvCxnSpPr>
          <p:spPr>
            <a:xfrm>
              <a:off x="7231483" y="2194570"/>
              <a:ext cx="0" cy="1530128"/>
            </a:xfrm>
            <a:prstGeom prst="line">
              <a:avLst/>
            </a:prstGeom>
            <a:ln w="19050">
              <a:solidFill>
                <a:schemeClr val="tx1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線接點 89"/>
            <p:cNvCxnSpPr/>
            <p:nvPr/>
          </p:nvCxnSpPr>
          <p:spPr>
            <a:xfrm>
              <a:off x="6013666" y="3716762"/>
              <a:ext cx="1224168" cy="0"/>
            </a:xfrm>
            <a:prstGeom prst="line">
              <a:avLst/>
            </a:prstGeom>
            <a:ln w="19050">
              <a:solidFill>
                <a:schemeClr val="tx1"/>
              </a:solidFill>
              <a:headEnd type="triangl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82949" name="物件 28721"/>
          <p:cNvGraphicFramePr>
            <a:graphicFrameLocks noChangeAspect="1"/>
          </p:cNvGraphicFramePr>
          <p:nvPr/>
        </p:nvGraphicFramePr>
        <p:xfrm>
          <a:off x="2916238" y="4724400"/>
          <a:ext cx="3576637" cy="1147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135" name="方程式" r:id="rId3" imgW="1384300" imgH="482600" progId="Equation.3">
                  <p:embed/>
                </p:oleObj>
              </mc:Choice>
              <mc:Fallback>
                <p:oleObj name="方程式" r:id="rId3" imgW="1384300" imgH="482600" progId="Equation.3">
                  <p:embed/>
                  <p:pic>
                    <p:nvPicPr>
                      <p:cNvPr id="0" name="物件 287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16238" y="4724400"/>
                        <a:ext cx="3576637" cy="11477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矩形 1"/>
          <p:cNvSpPr>
            <a:spLocks noChangeArrowheads="1"/>
          </p:cNvSpPr>
          <p:nvPr/>
        </p:nvSpPr>
        <p:spPr bwMode="auto">
          <a:xfrm>
            <a:off x="-1588" y="260350"/>
            <a:ext cx="9144001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>
              <a:buSzPct val="70000"/>
              <a:buFont typeface="Wingdings" pitchFamily="2" charset="2"/>
              <a:buChar char="l"/>
            </a:pPr>
            <a:r>
              <a:rPr kumimoji="0" lang="fr-FR" altLang="zh-TW" sz="3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Block Diagram Representation</a:t>
            </a:r>
          </a:p>
        </p:txBody>
      </p:sp>
      <p:sp>
        <p:nvSpPr>
          <p:cNvPr id="3" name="文字方塊 2"/>
          <p:cNvSpPr txBox="1"/>
          <p:nvPr/>
        </p:nvSpPr>
        <p:spPr>
          <a:xfrm>
            <a:off x="0" y="908050"/>
            <a:ext cx="9144000" cy="5238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1371600" lvl="1" indent="-457200" fontAlgn="auto">
              <a:spcBef>
                <a:spcPts val="1200"/>
              </a:spcBef>
              <a:spcAft>
                <a:spcPts val="0"/>
              </a:spcAft>
              <a:buSzPct val="100000"/>
              <a:buFont typeface="Arial" pitchFamily="34" charset="0"/>
              <a:buChar char="–"/>
              <a:defRPr/>
            </a:pP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Example:</a:t>
            </a:r>
          </a:p>
        </p:txBody>
      </p:sp>
      <p:graphicFrame>
        <p:nvGraphicFramePr>
          <p:cNvPr id="83972" name="物件 5"/>
          <p:cNvGraphicFramePr>
            <a:graphicFrameLocks noChangeAspect="1"/>
          </p:cNvGraphicFramePr>
          <p:nvPr/>
        </p:nvGraphicFramePr>
        <p:xfrm>
          <a:off x="1438275" y="1484313"/>
          <a:ext cx="4646613" cy="936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316" name="方程式" r:id="rId3" imgW="2032000" imgH="444500" progId="Equation.3">
                  <p:embed/>
                </p:oleObj>
              </mc:Choice>
              <mc:Fallback>
                <p:oleObj name="方程式" r:id="rId3" imgW="2032000" imgH="444500" progId="Equation.3">
                  <p:embed/>
                  <p:pic>
                    <p:nvPicPr>
                      <p:cNvPr id="0" name="物件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38275" y="1484313"/>
                        <a:ext cx="4646613" cy="936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3973" name="物件 6"/>
          <p:cNvGraphicFramePr>
            <a:graphicFrameLocks noChangeAspect="1"/>
          </p:cNvGraphicFramePr>
          <p:nvPr/>
        </p:nvGraphicFramePr>
        <p:xfrm>
          <a:off x="1547813" y="2276475"/>
          <a:ext cx="6415087" cy="3421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317" name="方程式" r:id="rId5" imgW="2895600" imgH="1676400" progId="Equation.3">
                  <p:embed/>
                </p:oleObj>
              </mc:Choice>
              <mc:Fallback>
                <p:oleObj name="方程式" r:id="rId5" imgW="2895600" imgH="1676400" progId="Equation.3">
                  <p:embed/>
                  <p:pic>
                    <p:nvPicPr>
                      <p:cNvPr id="0" name="物件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7813" y="2276475"/>
                        <a:ext cx="6415087" cy="3421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文字方塊 7"/>
          <p:cNvSpPr txBox="1"/>
          <p:nvPr/>
        </p:nvSpPr>
        <p:spPr>
          <a:xfrm>
            <a:off x="0" y="5786438"/>
            <a:ext cx="9144000" cy="5222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1371600" lvl="1" indent="-457200" fontAlgn="auto">
              <a:spcBef>
                <a:spcPts val="1200"/>
              </a:spcBef>
              <a:spcAft>
                <a:spcPts val="0"/>
              </a:spcAft>
              <a:buSzPct val="100000"/>
              <a:buFont typeface="Arial" pitchFamily="34" charset="0"/>
              <a:buChar char="–"/>
              <a:defRPr/>
            </a:pP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direct form, cascade form, parallel form</a:t>
            </a:r>
          </a:p>
        </p:txBody>
      </p:sp>
      <p:sp>
        <p:nvSpPr>
          <p:cNvPr id="83975" name="矩形 8"/>
          <p:cNvSpPr>
            <a:spLocks noChangeArrowheads="1"/>
          </p:cNvSpPr>
          <p:nvPr/>
        </p:nvSpPr>
        <p:spPr bwMode="auto">
          <a:xfrm>
            <a:off x="0" y="6237288"/>
            <a:ext cx="91440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371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lvl="2" eaLnBrk="1" hangingPunct="1">
              <a:buSzPct val="70000"/>
            </a:pPr>
            <a:r>
              <a:rPr kumimoji="0" lang="en-US" altLang="zh-TW" sz="24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See Fig. 10.20, p.787 of text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994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4050" y="34925"/>
            <a:ext cx="4664075" cy="6767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矩形 2"/>
          <p:cNvSpPr>
            <a:spLocks noChangeArrowheads="1"/>
          </p:cNvSpPr>
          <p:nvPr/>
        </p:nvSpPr>
        <p:spPr bwMode="auto">
          <a:xfrm>
            <a:off x="0" y="188823"/>
            <a:ext cx="9144000" cy="9050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457200" eaLnBrk="0" hangingPunct="0">
              <a:spcBef>
                <a:spcPct val="20000"/>
              </a:spcBef>
              <a:buFont typeface="Arial" charset="0"/>
              <a:buChar char="•"/>
              <a:tabLst>
                <a:tab pos="533400" algn="l"/>
              </a:tabLst>
              <a:defRPr sz="32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tabLst>
                <a:tab pos="533400" algn="l"/>
              </a:tabLst>
              <a:defRPr sz="28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tabLst>
                <a:tab pos="533400" algn="l"/>
              </a:tabLst>
              <a:defRPr sz="24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tabLst>
                <a:tab pos="533400" algn="l"/>
              </a:tabLst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SzPct val="70000"/>
              <a:buNone/>
            </a:pPr>
            <a:r>
              <a:rPr kumimoji="0" lang="en-US" altLang="zh-TW" sz="4000" b="1" u="sng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Laplace </a:t>
            </a:r>
            <a:r>
              <a:rPr kumimoji="0" lang="en-US" altLang="zh-TW" sz="4000" b="1" u="sng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Transform</a:t>
            </a:r>
            <a:r>
              <a:rPr kumimoji="0" lang="en-US" altLang="zh-TW" sz="4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kumimoji="0" lang="en-US" altLang="zh-TW" sz="26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(p.5 of 9.0</a:t>
            </a:r>
            <a:r>
              <a:rPr kumimoji="0" lang="en-US" altLang="zh-TW" sz="26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endParaRPr kumimoji="0" lang="en-US" altLang="zh-TW" sz="2600" u="sng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7171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1484313"/>
            <a:ext cx="6572250" cy="3246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2987824" y="5229200"/>
            <a:ext cx="6120680" cy="1289520"/>
          </a:xfrm>
          <a:prstGeom prst="rect">
            <a:avLst/>
          </a:prstGeom>
          <a:blipFill rotWithShape="1">
            <a:blip r:embed="rId3"/>
            <a:stretch>
              <a:fillRect l="-797" b="-4265"/>
            </a:stretch>
          </a:blipFill>
        </p:spPr>
        <p:txBody>
          <a:bodyPr/>
          <a:lstStyle/>
          <a:p>
            <a:pPr>
              <a:defRPr/>
            </a:pPr>
            <a:r>
              <a:rPr lang="zh-TW" altLang="en-US">
                <a:noFill/>
              </a:rPr>
              <a:t> </a:t>
            </a:r>
          </a:p>
        </p:txBody>
      </p:sp>
      <p:cxnSp>
        <p:nvCxnSpPr>
          <p:cNvPr id="4" name="直線接點 3"/>
          <p:cNvCxnSpPr/>
          <p:nvPr/>
        </p:nvCxnSpPr>
        <p:spPr>
          <a:xfrm flipH="1">
            <a:off x="4716463" y="6129338"/>
            <a:ext cx="215900" cy="2159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6" name="矩形 5"/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4860035" y="3477862"/>
            <a:ext cx="495200" cy="400110"/>
          </a:xfrm>
          <a:prstGeom prst="rect">
            <a:avLst/>
          </a:prstGeom>
          <a:blipFill rotWithShape="1">
            <a:blip r:embed="rId4"/>
            <a:stretch>
              <a:fillRect b="-1538"/>
            </a:stretch>
          </a:blipFill>
        </p:spPr>
        <p:txBody>
          <a:bodyPr/>
          <a:lstStyle/>
          <a:p>
            <a:pPr>
              <a:defRPr/>
            </a:pPr>
            <a:r>
              <a:rPr lang="zh-TW" altLang="en-US">
                <a:noFill/>
              </a:rPr>
              <a:t> </a:t>
            </a:r>
          </a:p>
        </p:txBody>
      </p:sp>
      <p:sp>
        <p:nvSpPr>
          <p:cNvPr id="9" name="矩形 8"/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3475288" y="3480420"/>
            <a:ext cx="489236" cy="400110"/>
          </a:xfrm>
          <a:prstGeom prst="rect">
            <a:avLst/>
          </a:prstGeom>
          <a:blipFill rotWithShape="1">
            <a:blip r:embed="rId5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r>
              <a:rPr lang="zh-TW" altLang="en-US">
                <a:noFill/>
              </a:rPr>
              <a:t> </a:t>
            </a:r>
          </a:p>
        </p:txBody>
      </p:sp>
      <p:sp>
        <p:nvSpPr>
          <p:cNvPr id="10" name="矩形 9"/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1475656" y="3573016"/>
            <a:ext cx="495200" cy="400110"/>
          </a:xfrm>
          <a:prstGeom prst="rect">
            <a:avLst/>
          </a:prstGeom>
          <a:blipFill rotWithShape="1">
            <a:blip r:embed="rId6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r>
              <a:rPr lang="zh-TW" altLang="en-US">
                <a:noFill/>
              </a:rPr>
              <a:t> </a:t>
            </a:r>
          </a:p>
        </p:txBody>
      </p:sp>
      <p:sp>
        <p:nvSpPr>
          <p:cNvPr id="7" name="矩形 6"/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5994340" y="3212976"/>
            <a:ext cx="399340" cy="400110"/>
          </a:xfrm>
          <a:prstGeom prst="rect">
            <a:avLst/>
          </a:prstGeom>
          <a:blipFill rotWithShape="1">
            <a:blip r:embed="rId7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r>
              <a:rPr lang="zh-TW" altLang="en-US">
                <a:noFill/>
              </a:rPr>
              <a:t> </a:t>
            </a:r>
          </a:p>
        </p:txBody>
      </p:sp>
      <p:sp>
        <p:nvSpPr>
          <p:cNvPr id="8" name="矩形 7"/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4367333" y="1628800"/>
            <a:ext cx="526939" cy="400110"/>
          </a:xfrm>
          <a:prstGeom prst="rect">
            <a:avLst/>
          </a:prstGeom>
          <a:blipFill rotWithShape="1">
            <a:blip r:embed="rId8"/>
            <a:stretch>
              <a:fillRect b="-12121"/>
            </a:stretch>
          </a:blipFill>
        </p:spPr>
        <p:txBody>
          <a:bodyPr/>
          <a:lstStyle/>
          <a:p>
            <a:pPr>
              <a:defRPr/>
            </a:pPr>
            <a:r>
              <a:rPr lang="zh-TW" altLang="en-US">
                <a:noFill/>
              </a:rPr>
              <a:t> </a:t>
            </a:r>
          </a:p>
        </p:txBody>
      </p:sp>
      <p:sp>
        <p:nvSpPr>
          <p:cNvPr id="20" name="矩形 19"/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2195736" y="4509120"/>
            <a:ext cx="1192571" cy="400110"/>
          </a:xfrm>
          <a:prstGeom prst="rect">
            <a:avLst/>
          </a:prstGeom>
          <a:blipFill rotWithShape="1">
            <a:blip r:embed="rId9"/>
            <a:stretch>
              <a:fillRect b="-13846"/>
            </a:stretch>
          </a:blipFill>
        </p:spPr>
        <p:txBody>
          <a:bodyPr/>
          <a:lstStyle/>
          <a:p>
            <a:pPr>
              <a:defRPr/>
            </a:pPr>
            <a:r>
              <a:rPr lang="zh-TW" altLang="en-US">
                <a:noFill/>
              </a:rPr>
              <a:t> </a:t>
            </a:r>
          </a:p>
        </p:txBody>
      </p:sp>
      <p:sp>
        <p:nvSpPr>
          <p:cNvPr id="21" name="矩形 20"/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1343258" y="4244607"/>
            <a:ext cx="542008" cy="400110"/>
          </a:xfrm>
          <a:prstGeom prst="rect">
            <a:avLst/>
          </a:prstGeom>
          <a:blipFill rotWithShape="1">
            <a:blip r:embed="rId10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r>
              <a:rPr lang="zh-TW" altLang="en-US">
                <a:noFill/>
              </a:rPr>
              <a:t> 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/>
              <p:cNvSpPr txBox="1"/>
              <p:nvPr/>
            </p:nvSpPr>
            <p:spPr>
              <a:xfrm>
                <a:off x="3934044" y="4365104"/>
                <a:ext cx="1440160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20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TW" altLang="en-US" sz="220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𝜎</m:t>
                          </m:r>
                        </m:e>
                        <m:sub>
                          <m:r>
                            <a:rPr lang="en-US" altLang="zh-TW" sz="22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US" altLang="zh-TW" sz="22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+</m:t>
                      </m:r>
                      <m:r>
                        <a:rPr lang="en-US" altLang="zh-TW" sz="22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𝑗</m:t>
                      </m:r>
                      <m:sSub>
                        <m:sSubPr>
                          <m:ctrlPr>
                            <a:rPr lang="en-US" altLang="zh-TW" sz="220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TW" altLang="en-US" sz="220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𝜔</m:t>
                          </m:r>
                        </m:e>
                        <m:sub>
                          <m:r>
                            <a:rPr lang="en-US" altLang="zh-TW" sz="22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2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" name="文字方塊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4044" y="4365104"/>
                <a:ext cx="1440160" cy="430887"/>
              </a:xfrm>
              <a:prstGeom prst="rect">
                <a:avLst/>
              </a:prstGeom>
              <a:blipFill rotWithShape="1">
                <a:blip r:embed="rId16"/>
                <a:stretch>
                  <a:fillRect b="-1408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/>
              <p:cNvSpPr txBox="1"/>
              <p:nvPr/>
            </p:nvSpPr>
            <p:spPr>
              <a:xfrm>
                <a:off x="827584" y="1412776"/>
                <a:ext cx="1146718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altLang="zh-TW" sz="220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TW" sz="2200" b="0" i="1" smtClean="0">
                              <a:latin typeface="Cambria Math"/>
                            </a:rPr>
                            <m:t>𝐹</m:t>
                          </m:r>
                          <m:r>
                            <a:rPr lang="en-US" altLang="zh-TW" sz="2200" b="0" i="1" smtClean="0">
                              <a:latin typeface="Cambria Math"/>
                            </a:rPr>
                            <m:t>[</m:t>
                          </m:r>
                          <m:r>
                            <a:rPr lang="en-US" altLang="zh-TW" sz="2200" b="0" i="1" smtClean="0">
                              <a:latin typeface="Cambria Math"/>
                            </a:rPr>
                            <m:t>𝑥</m:t>
                          </m:r>
                          <m:r>
                            <a:rPr lang="en-US" altLang="zh-TW" sz="2200" b="0" i="1" smtClean="0">
                              <a:latin typeface="Cambria Math"/>
                            </a:rPr>
                            <m:t>(</m:t>
                          </m:r>
                          <m:r>
                            <a:rPr lang="en-US" altLang="zh-TW" sz="2200" b="0" i="1" smtClean="0">
                              <a:latin typeface="Cambria Math"/>
                            </a:rPr>
                            <m:t>𝑡</m:t>
                          </m:r>
                          <m:r>
                            <a:rPr lang="en-US" altLang="zh-TW" sz="2200" b="0" i="1" smtClean="0">
                              <a:latin typeface="Cambria Math"/>
                            </a:rPr>
                            <m:t>)]</m:t>
                          </m:r>
                        </m:e>
                      </m:d>
                    </m:oMath>
                  </m:oMathPara>
                </a14:m>
                <a:endParaRPr lang="zh-TW" altLang="en-US" sz="2200" dirty="0"/>
              </a:p>
            </p:txBody>
          </p:sp>
        </mc:Choice>
        <mc:Fallback xmlns="">
          <p:sp>
            <p:nvSpPr>
              <p:cNvPr id="19" name="文字方塊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584" y="1412776"/>
                <a:ext cx="1146718" cy="430887"/>
              </a:xfrm>
              <a:prstGeom prst="rect">
                <a:avLst/>
              </a:prstGeom>
              <a:blipFill rotWithShape="1">
                <a:blip r:embed="rId17"/>
                <a:stretch>
                  <a:fillRect r="-4787" b="-1714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1"/>
              <p:cNvSpPr txBox="1"/>
              <p:nvPr/>
            </p:nvSpPr>
            <p:spPr>
              <a:xfrm>
                <a:off x="2267744" y="1341929"/>
                <a:ext cx="1707684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altLang="zh-TW" sz="220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TW" sz="2200" b="0" i="1" smtClean="0">
                              <a:latin typeface="Cambria Math"/>
                            </a:rPr>
                            <m:t>𝑋</m:t>
                          </m:r>
                          <m:r>
                            <a:rPr lang="en-US" altLang="zh-TW" sz="2200" b="0" i="1" smtClean="0">
                              <a:latin typeface="Cambria Math"/>
                            </a:rPr>
                            <m:t>(</m:t>
                          </m:r>
                          <m:r>
                            <a:rPr lang="zh-TW" altLang="en-US" sz="2200" b="0" i="1" smtClean="0">
                              <a:latin typeface="Cambria Math"/>
                            </a:rPr>
                            <m:t>𝜎</m:t>
                          </m:r>
                          <m:r>
                            <a:rPr lang="en-US" altLang="zh-TW" sz="2200" b="0" i="1" smtClean="0">
                              <a:latin typeface="Cambria Math"/>
                            </a:rPr>
                            <m:t>+</m:t>
                          </m:r>
                          <m:r>
                            <a:rPr lang="en-US" altLang="zh-TW" sz="2200" b="0" i="1" smtClean="0">
                              <a:latin typeface="Cambria Math"/>
                            </a:rPr>
                            <m:t>𝑗</m:t>
                          </m:r>
                          <m:r>
                            <a:rPr lang="zh-TW" altLang="en-US" sz="2200" b="0" i="1" smtClean="0">
                              <a:latin typeface="Cambria Math"/>
                            </a:rPr>
                            <m:t>𝜔</m:t>
                          </m:r>
                          <m:r>
                            <a:rPr lang="en-US" altLang="zh-TW" sz="2200" b="0" i="1" smtClean="0">
                              <a:latin typeface="Cambria Math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zh-TW" altLang="en-US" sz="2200" dirty="0"/>
              </a:p>
            </p:txBody>
          </p:sp>
        </mc:Choice>
        <mc:Fallback xmlns="">
          <p:sp>
            <p:nvSpPr>
              <p:cNvPr id="22" name="文字方塊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7744" y="1341929"/>
                <a:ext cx="1707684" cy="430887"/>
              </a:xfrm>
              <a:prstGeom prst="rect">
                <a:avLst/>
              </a:prstGeom>
              <a:blipFill rotWithShape="1">
                <a:blip r:embed="rId18"/>
                <a:stretch>
                  <a:fillRect b="-1549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22"/>
              <p:cNvSpPr txBox="1"/>
              <p:nvPr/>
            </p:nvSpPr>
            <p:spPr>
              <a:xfrm>
                <a:off x="4283968" y="1197913"/>
                <a:ext cx="1800200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altLang="zh-TW" sz="220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TW" sz="2200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𝐹</m:t>
                          </m:r>
                          <m:r>
                            <a:rPr lang="en-US" altLang="zh-TW" sz="2200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[</m:t>
                          </m:r>
                          <m:r>
                            <a:rPr lang="en-US" altLang="zh-TW" sz="2200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𝑥</m:t>
                          </m:r>
                          <m:r>
                            <a:rPr lang="en-US" altLang="zh-TW" sz="2200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(</m:t>
                          </m:r>
                          <m:r>
                            <a:rPr lang="en-US" altLang="zh-TW" sz="2200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𝑡</m:t>
                          </m:r>
                          <m:r>
                            <a:rPr lang="en-US" altLang="zh-TW" sz="2200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)</m:t>
                          </m:r>
                          <m:sSup>
                            <m:sSupPr>
                              <m:ctrlPr>
                                <a:rPr lang="en-US" altLang="zh-TW" sz="2200" b="0" i="1" smtClean="0">
                                  <a:solidFill>
                                    <a:srgbClr val="C00000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TW" sz="2200" b="0" i="1" smtClean="0">
                                  <a:solidFill>
                                    <a:srgbClr val="C00000"/>
                                  </a:solidFill>
                                  <a:latin typeface="Cambria Math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TW" sz="2200" b="0" i="1" smtClean="0">
                                  <a:solidFill>
                                    <a:srgbClr val="C00000"/>
                                  </a:solidFill>
                                  <a:latin typeface="Cambria Math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TW" sz="2200" b="0" i="1" smtClean="0">
                                      <a:solidFill>
                                        <a:srgbClr val="C0000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sz="2200" b="0" i="1" smtClean="0">
                                      <a:solidFill>
                                        <a:srgbClr val="C00000"/>
                                      </a:solidFill>
                                      <a:latin typeface="Cambria Math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altLang="zh-TW" sz="2200" b="0" i="1" smtClean="0">
                                      <a:solidFill>
                                        <a:srgbClr val="C00000"/>
                                      </a:solidFill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TW" sz="2200" b="0" i="1" smtClean="0">
                                  <a:solidFill>
                                    <a:srgbClr val="C00000"/>
                                  </a:solidFill>
                                  <a:latin typeface="Cambria Math"/>
                                </a:rPr>
                                <m:t>𝑡</m:t>
                              </m:r>
                            </m:sup>
                          </m:sSup>
                          <m:r>
                            <a:rPr lang="en-US" altLang="zh-TW" sz="2200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]</m:t>
                          </m:r>
                        </m:e>
                      </m:d>
                    </m:oMath>
                  </m:oMathPara>
                </a14:m>
                <a:endParaRPr lang="zh-TW" altLang="en-US" sz="22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3" name="文字方塊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3968" y="1197913"/>
                <a:ext cx="1800200" cy="430887"/>
              </a:xfrm>
              <a:prstGeom prst="rect">
                <a:avLst/>
              </a:prstGeom>
              <a:blipFill rotWithShape="1">
                <a:blip r:embed="rId19"/>
                <a:stretch>
                  <a:fillRect r="-2373" b="-1714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字方塊 23"/>
              <p:cNvSpPr txBox="1"/>
              <p:nvPr/>
            </p:nvSpPr>
            <p:spPr>
              <a:xfrm>
                <a:off x="6086272" y="1149400"/>
                <a:ext cx="1800200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altLang="zh-TW" sz="220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TW" sz="22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𝐹</m:t>
                          </m:r>
                          <m:r>
                            <a:rPr lang="en-US" altLang="zh-TW" sz="22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[</m:t>
                          </m:r>
                          <m:r>
                            <a:rPr lang="en-US" altLang="zh-TW" sz="22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𝑥</m:t>
                          </m:r>
                          <m:r>
                            <a:rPr lang="en-US" altLang="zh-TW" sz="22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(</m:t>
                          </m:r>
                          <m:r>
                            <a:rPr lang="en-US" altLang="zh-TW" sz="22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𝑡</m:t>
                          </m:r>
                          <m:r>
                            <a:rPr lang="en-US" altLang="zh-TW" sz="22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)</m:t>
                          </m:r>
                          <m:sSup>
                            <m:sSupPr>
                              <m:ctrlPr>
                                <a:rPr lang="en-US" altLang="zh-TW" sz="22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TW" sz="22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TW" sz="22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TW" sz="2200" b="0" i="1" smtClean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sz="2200" b="0" i="1" smtClean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altLang="zh-TW" sz="2200" b="0" i="1" smtClean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TW" sz="22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𝑡</m:t>
                              </m:r>
                            </m:sup>
                          </m:sSup>
                          <m:r>
                            <a:rPr lang="en-US" altLang="zh-TW" sz="22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]</m:t>
                          </m:r>
                        </m:e>
                      </m:d>
                    </m:oMath>
                  </m:oMathPara>
                </a14:m>
                <a:endParaRPr lang="zh-TW" altLang="en-US" sz="22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4" name="文字方塊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6272" y="1149400"/>
                <a:ext cx="1800200" cy="430887"/>
              </a:xfrm>
              <a:prstGeom prst="rect">
                <a:avLst/>
              </a:prstGeom>
              <a:blipFill rotWithShape="1">
                <a:blip r:embed="rId20"/>
                <a:stretch>
                  <a:fillRect r="-2365" b="-1714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字方塊 24"/>
              <p:cNvSpPr txBox="1"/>
              <p:nvPr/>
            </p:nvSpPr>
            <p:spPr>
              <a:xfrm>
                <a:off x="35496" y="2276872"/>
                <a:ext cx="1800200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altLang="zh-TW" sz="220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TW" sz="22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𝐹</m:t>
                          </m:r>
                          <m:r>
                            <a:rPr lang="en-US" altLang="zh-TW" sz="22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[</m:t>
                          </m:r>
                          <m:r>
                            <a:rPr lang="en-US" altLang="zh-TW" sz="22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𝑥</m:t>
                          </m:r>
                          <m:r>
                            <a:rPr lang="en-US" altLang="zh-TW" sz="22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(</m:t>
                          </m:r>
                          <m:r>
                            <a:rPr lang="en-US" altLang="zh-TW" sz="22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𝑡</m:t>
                          </m:r>
                          <m:r>
                            <a:rPr lang="en-US" altLang="zh-TW" sz="22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)</m:t>
                          </m:r>
                          <m:sSup>
                            <m:sSupPr>
                              <m:ctrlPr>
                                <a:rPr lang="en-US" altLang="zh-TW" sz="22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TW" sz="22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TW" sz="22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TW" sz="2200" b="0" i="1" smtClean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sz="2200" b="0" i="1" smtClean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altLang="zh-TW" sz="2200" b="0" i="1" smtClean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n-US" altLang="zh-TW" sz="22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𝑡</m:t>
                              </m:r>
                            </m:sup>
                          </m:sSup>
                          <m:r>
                            <a:rPr lang="en-US" altLang="zh-TW" sz="22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]</m:t>
                          </m:r>
                        </m:e>
                      </m:d>
                    </m:oMath>
                  </m:oMathPara>
                </a14:m>
                <a:endParaRPr lang="zh-TW" altLang="en-US" sz="22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5" name="文字方塊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96" y="2276872"/>
                <a:ext cx="1800200" cy="430887"/>
              </a:xfrm>
              <a:prstGeom prst="rect">
                <a:avLst/>
              </a:prstGeom>
              <a:blipFill rotWithShape="1">
                <a:blip r:embed="rId21"/>
                <a:stretch>
                  <a:fillRect r="-2373" b="-1714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640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79388" y="363538"/>
            <a:ext cx="8748712" cy="72072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>
              <a:solidFill>
                <a:prstClr val="white"/>
              </a:solidFill>
            </a:endParaRPr>
          </a:p>
        </p:txBody>
      </p:sp>
      <p:sp>
        <p:nvSpPr>
          <p:cNvPr id="86019" name="矩形 2"/>
          <p:cNvSpPr>
            <a:spLocks noChangeArrowheads="1"/>
          </p:cNvSpPr>
          <p:nvPr/>
        </p:nvSpPr>
        <p:spPr bwMode="auto">
          <a:xfrm>
            <a:off x="0" y="333375"/>
            <a:ext cx="9144000" cy="706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287338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lvl="3" eaLnBrk="1" hangingPunct="1"/>
            <a:r>
              <a:rPr kumimoji="0" lang="en-US" altLang="zh-TW" sz="4000" b="1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10.4 Unilateral Z-Transform</a:t>
            </a:r>
          </a:p>
        </p:txBody>
      </p:sp>
      <p:graphicFrame>
        <p:nvGraphicFramePr>
          <p:cNvPr id="86020" name="物件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25610915"/>
              </p:ext>
            </p:extLst>
          </p:nvPr>
        </p:nvGraphicFramePr>
        <p:xfrm>
          <a:off x="898525" y="1296988"/>
          <a:ext cx="7410450" cy="2241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192" name="方程式" r:id="rId3" imgW="2768400" imgH="914400" progId="Equation.3">
                  <p:embed/>
                </p:oleObj>
              </mc:Choice>
              <mc:Fallback>
                <p:oleObj name="方程式" r:id="rId3" imgW="2768400" imgH="914400" progId="Equation.3">
                  <p:embed/>
                  <p:pic>
                    <p:nvPicPr>
                      <p:cNvPr id="0" name="物件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8525" y="1296988"/>
                        <a:ext cx="7410450" cy="2241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文字方塊 6"/>
          <p:cNvSpPr txBox="1"/>
          <p:nvPr/>
        </p:nvSpPr>
        <p:spPr>
          <a:xfrm>
            <a:off x="0" y="3743325"/>
            <a:ext cx="9144000" cy="2940050"/>
          </a:xfrm>
          <a:prstGeom prst="rect">
            <a:avLst/>
          </a:prstGeom>
          <a:noFill/>
        </p:spPr>
        <p:txBody>
          <a:bodyPr rIns="144000">
            <a:spAutoFit/>
          </a:bodyPr>
          <a:lstStyle/>
          <a:p>
            <a:pPr marL="1371600" lvl="1" indent="-457200" fontAlgn="auto">
              <a:spcBef>
                <a:spcPts val="1200"/>
              </a:spcBef>
              <a:spcAft>
                <a:spcPts val="0"/>
              </a:spcAft>
              <a:buSzPct val="100000"/>
              <a:buFont typeface="Arial" pitchFamily="34" charset="0"/>
              <a:buChar char="–"/>
              <a:defRPr/>
            </a:pPr>
            <a:r>
              <a:rPr kumimoji="0" lang="en-US" altLang="zh-TW" sz="2800" i="1" kern="100" dirty="0">
                <a:solidFill>
                  <a:srgbClr val="000000"/>
                </a:solidFill>
                <a:latin typeface="Times New Roman"/>
                <a:ea typeface="標楷體"/>
              </a:rPr>
              <a:t>Z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{</a:t>
            </a:r>
            <a:r>
              <a:rPr kumimoji="0" lang="en-US" altLang="zh-TW" sz="2800" i="1" kern="100" dirty="0">
                <a:solidFill>
                  <a:srgbClr val="000000"/>
                </a:solidFill>
                <a:latin typeface="Times New Roman"/>
                <a:ea typeface="標楷體"/>
              </a:rPr>
              <a:t>x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[</a:t>
            </a:r>
            <a:r>
              <a:rPr kumimoji="0" lang="en-US" altLang="zh-TW" sz="2800" i="1" kern="100" dirty="0">
                <a:solidFill>
                  <a:srgbClr val="000000"/>
                </a:solidFill>
                <a:latin typeface="Times New Roman"/>
                <a:ea typeface="標楷體"/>
              </a:rPr>
              <a:t>n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]</a:t>
            </a:r>
            <a:r>
              <a:rPr kumimoji="0" lang="en-US" altLang="zh-TW" sz="2800" i="1" kern="100" dirty="0">
                <a:solidFill>
                  <a:srgbClr val="000000"/>
                </a:solidFill>
                <a:latin typeface="Times New Roman"/>
                <a:ea typeface="標楷體"/>
              </a:rPr>
              <a:t>u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[</a:t>
            </a:r>
            <a:r>
              <a:rPr kumimoji="0" lang="en-US" altLang="zh-TW" sz="2800" i="1" kern="100" dirty="0">
                <a:solidFill>
                  <a:srgbClr val="000000"/>
                </a:solidFill>
                <a:latin typeface="Times New Roman"/>
                <a:ea typeface="標楷體"/>
              </a:rPr>
              <a:t>n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]} = </a:t>
            </a:r>
            <a:r>
              <a:rPr kumimoji="0" lang="en-US" altLang="zh-TW" sz="2800" i="1" kern="100" dirty="0" err="1">
                <a:solidFill>
                  <a:srgbClr val="000000"/>
                </a:solidFill>
                <a:latin typeface="Times New Roman"/>
                <a:ea typeface="標楷體"/>
              </a:rPr>
              <a:t>Z</a:t>
            </a:r>
            <a:r>
              <a:rPr kumimoji="0" lang="en-US" altLang="zh-TW" sz="2800" i="1" kern="100" baseline="-25000" dirty="0" err="1">
                <a:solidFill>
                  <a:srgbClr val="000000"/>
                </a:solidFill>
                <a:latin typeface="Times New Roman"/>
                <a:ea typeface="標楷體"/>
              </a:rPr>
              <a:t>u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{</a:t>
            </a:r>
            <a:r>
              <a:rPr kumimoji="0" lang="en-US" altLang="zh-TW" sz="2800" i="1" kern="100" dirty="0">
                <a:solidFill>
                  <a:srgbClr val="000000"/>
                </a:solidFill>
                <a:latin typeface="Times New Roman"/>
                <a:ea typeface="標楷體"/>
              </a:rPr>
              <a:t>x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[</a:t>
            </a:r>
            <a:r>
              <a:rPr kumimoji="0" lang="en-US" altLang="zh-TW" sz="2800" i="1" kern="100" dirty="0">
                <a:solidFill>
                  <a:srgbClr val="000000"/>
                </a:solidFill>
                <a:latin typeface="Times New Roman"/>
                <a:ea typeface="標楷體"/>
              </a:rPr>
              <a:t>n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]}</a:t>
            </a:r>
          </a:p>
          <a:p>
            <a:pPr marL="1371600" lvl="1" fontAlgn="auto">
              <a:spcBef>
                <a:spcPts val="1800"/>
              </a:spcBef>
              <a:spcAft>
                <a:spcPts val="0"/>
              </a:spcAft>
              <a:buSzPct val="100000"/>
              <a:defRPr/>
            </a:pP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for  </a:t>
            </a:r>
            <a:r>
              <a:rPr kumimoji="0" lang="en-US" altLang="zh-TW" sz="2800" i="1" kern="100" dirty="0">
                <a:solidFill>
                  <a:srgbClr val="000000"/>
                </a:solidFill>
                <a:latin typeface="Times New Roman"/>
                <a:ea typeface="標楷體"/>
              </a:rPr>
              <a:t>x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[</a:t>
            </a:r>
            <a:r>
              <a:rPr kumimoji="0" lang="en-US" altLang="zh-TW" sz="2800" i="1" kern="100" dirty="0">
                <a:solidFill>
                  <a:srgbClr val="000000"/>
                </a:solidFill>
                <a:latin typeface="Times New Roman"/>
                <a:ea typeface="標楷體"/>
              </a:rPr>
              <a:t>n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] = 0,  </a:t>
            </a:r>
            <a:r>
              <a:rPr kumimoji="0" lang="en-US" altLang="zh-TW" sz="2800" i="1" kern="100" dirty="0">
                <a:solidFill>
                  <a:srgbClr val="000000"/>
                </a:solidFill>
                <a:latin typeface="Times New Roman"/>
                <a:ea typeface="標楷體"/>
              </a:rPr>
              <a:t>n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 &lt; 0,  </a:t>
            </a:r>
            <a:r>
              <a:rPr kumimoji="0" lang="en-US" altLang="zh-TW" sz="2800" i="1" kern="100" dirty="0">
                <a:solidFill>
                  <a:srgbClr val="000000"/>
                </a:solidFill>
                <a:latin typeface="Times New Roman"/>
                <a:ea typeface="標楷體"/>
              </a:rPr>
              <a:t>X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(</a:t>
            </a:r>
            <a:r>
              <a:rPr kumimoji="0" lang="en-US" altLang="zh-TW" sz="2800" i="1" kern="100" dirty="0">
                <a:solidFill>
                  <a:srgbClr val="000000"/>
                </a:solidFill>
                <a:latin typeface="Times New Roman"/>
                <a:ea typeface="標楷體"/>
              </a:rPr>
              <a:t>z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)</a:t>
            </a:r>
            <a:r>
              <a:rPr kumimoji="0" lang="en-US" altLang="zh-TW" sz="2800" i="1" kern="100" baseline="-25000" dirty="0">
                <a:solidFill>
                  <a:srgbClr val="000000"/>
                </a:solidFill>
                <a:latin typeface="Times New Roman"/>
                <a:ea typeface="標楷體"/>
              </a:rPr>
              <a:t>u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 = </a:t>
            </a:r>
            <a:r>
              <a:rPr kumimoji="0" lang="en-US" altLang="zh-TW" sz="2800" i="1" kern="100" dirty="0">
                <a:solidFill>
                  <a:srgbClr val="000000"/>
                </a:solidFill>
                <a:latin typeface="Times New Roman"/>
                <a:ea typeface="標楷體"/>
              </a:rPr>
              <a:t>X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(</a:t>
            </a:r>
            <a:r>
              <a:rPr kumimoji="0" lang="en-US" altLang="zh-TW" sz="2800" i="1" kern="100" dirty="0">
                <a:solidFill>
                  <a:srgbClr val="000000"/>
                </a:solidFill>
                <a:latin typeface="Times New Roman"/>
                <a:ea typeface="標楷體"/>
              </a:rPr>
              <a:t>z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)</a:t>
            </a:r>
          </a:p>
          <a:p>
            <a:pPr marL="1371600" lvl="1" fontAlgn="auto">
              <a:spcBef>
                <a:spcPts val="1800"/>
              </a:spcBef>
              <a:spcAft>
                <a:spcPts val="0"/>
              </a:spcAft>
              <a:buSzPct val="100000"/>
              <a:defRPr/>
            </a:pP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ROC of </a:t>
            </a:r>
            <a:r>
              <a:rPr kumimoji="0" lang="en-US" altLang="zh-TW" sz="2800" i="1" kern="100" dirty="0">
                <a:solidFill>
                  <a:srgbClr val="000000"/>
                </a:solidFill>
                <a:latin typeface="Times New Roman"/>
                <a:ea typeface="標楷體"/>
              </a:rPr>
              <a:t>X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(</a:t>
            </a:r>
            <a:r>
              <a:rPr kumimoji="0" lang="en-US" altLang="zh-TW" sz="2800" i="1" kern="100" dirty="0">
                <a:solidFill>
                  <a:srgbClr val="000000"/>
                </a:solidFill>
                <a:latin typeface="Times New Roman"/>
                <a:ea typeface="標楷體"/>
              </a:rPr>
              <a:t>z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)</a:t>
            </a:r>
            <a:r>
              <a:rPr kumimoji="0" lang="en-US" altLang="zh-TW" sz="2800" i="1" kern="100" baseline="-25000" dirty="0">
                <a:solidFill>
                  <a:srgbClr val="000000"/>
                </a:solidFill>
                <a:latin typeface="Times New Roman"/>
                <a:ea typeface="標楷體"/>
              </a:rPr>
              <a:t>u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 is always the exterior of a circle including </a:t>
            </a:r>
            <a:r>
              <a:rPr kumimoji="0" lang="en-US" altLang="zh-TW" sz="2800" i="1" kern="100" dirty="0">
                <a:solidFill>
                  <a:srgbClr val="000000"/>
                </a:solidFill>
                <a:latin typeface="Times New Roman"/>
                <a:ea typeface="標楷體"/>
              </a:rPr>
              <a:t>z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 = ∞ </a:t>
            </a:r>
          </a:p>
          <a:p>
            <a:pPr marL="1371600" lvl="1" fontAlgn="auto">
              <a:spcBef>
                <a:spcPts val="1800"/>
              </a:spcBef>
              <a:spcAft>
                <a:spcPts val="0"/>
              </a:spcAft>
              <a:buSzPct val="100000"/>
              <a:defRPr/>
            </a:pP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degree of </a:t>
            </a:r>
            <a:r>
              <a:rPr kumimoji="0" lang="en-US" altLang="zh-TW" sz="2800" i="1" kern="100" dirty="0">
                <a:solidFill>
                  <a:srgbClr val="000000"/>
                </a:solidFill>
                <a:latin typeface="Times New Roman"/>
                <a:ea typeface="標楷體"/>
              </a:rPr>
              <a:t>N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(</a:t>
            </a:r>
            <a:r>
              <a:rPr kumimoji="0" lang="en-US" altLang="zh-TW" sz="2800" i="1" kern="100" dirty="0">
                <a:solidFill>
                  <a:srgbClr val="000000"/>
                </a:solidFill>
                <a:latin typeface="Times New Roman"/>
                <a:ea typeface="標楷體"/>
              </a:rPr>
              <a:t>z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) ≤ degree of </a:t>
            </a:r>
            <a:r>
              <a:rPr kumimoji="0" lang="en-US" altLang="zh-TW" sz="2800" i="1" kern="100" dirty="0">
                <a:solidFill>
                  <a:srgbClr val="000000"/>
                </a:solidFill>
                <a:latin typeface="Times New Roman"/>
                <a:ea typeface="標楷體"/>
              </a:rPr>
              <a:t>D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(</a:t>
            </a:r>
            <a:r>
              <a:rPr kumimoji="0" lang="en-US" altLang="zh-TW" sz="2800" i="1" kern="100" dirty="0">
                <a:solidFill>
                  <a:srgbClr val="000000"/>
                </a:solidFill>
                <a:latin typeface="Times New Roman"/>
                <a:ea typeface="標楷體"/>
              </a:rPr>
              <a:t>z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) (converged for </a:t>
            </a:r>
            <a:r>
              <a:rPr kumimoji="0" lang="en-US" altLang="zh-TW" sz="2800" i="1" kern="100" dirty="0">
                <a:solidFill>
                  <a:srgbClr val="000000"/>
                </a:solidFill>
                <a:latin typeface="Times New Roman"/>
                <a:ea typeface="標楷體"/>
              </a:rPr>
              <a:t>z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 = ∞)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0" y="1322388"/>
            <a:ext cx="9144000" cy="5222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1371600" lvl="1" indent="-457200" fontAlgn="auto">
              <a:spcBef>
                <a:spcPts val="1200"/>
              </a:spcBef>
              <a:spcAft>
                <a:spcPts val="0"/>
              </a:spcAft>
              <a:buSzPct val="100000"/>
              <a:buFont typeface="Arial" pitchFamily="34" charset="0"/>
              <a:buChar char="–"/>
              <a:defRPr/>
            </a:pP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Time Delay Property (different from bilateral case)</a:t>
            </a:r>
          </a:p>
        </p:txBody>
      </p:sp>
      <p:sp>
        <p:nvSpPr>
          <p:cNvPr id="6" name="矩形 5"/>
          <p:cNvSpPr/>
          <p:nvPr/>
        </p:nvSpPr>
        <p:spPr>
          <a:xfrm>
            <a:off x="179388" y="363538"/>
            <a:ext cx="8748712" cy="72072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>
              <a:solidFill>
                <a:prstClr val="white"/>
              </a:solidFill>
            </a:endParaRPr>
          </a:p>
        </p:txBody>
      </p:sp>
      <p:sp>
        <p:nvSpPr>
          <p:cNvPr id="87044" name="矩形 6"/>
          <p:cNvSpPr>
            <a:spLocks noChangeArrowheads="1"/>
          </p:cNvSpPr>
          <p:nvPr/>
        </p:nvSpPr>
        <p:spPr bwMode="auto">
          <a:xfrm>
            <a:off x="0" y="333375"/>
            <a:ext cx="9144000" cy="706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287338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lvl="3" eaLnBrk="1" hangingPunct="1"/>
            <a:r>
              <a:rPr kumimoji="0" lang="en-US" altLang="zh-TW" sz="4000" b="1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10.4 Unilateral Z-Transform</a:t>
            </a:r>
          </a:p>
        </p:txBody>
      </p:sp>
      <p:graphicFrame>
        <p:nvGraphicFramePr>
          <p:cNvPr id="87045" name="物件 7"/>
          <p:cNvGraphicFramePr>
            <a:graphicFrameLocks noChangeAspect="1"/>
          </p:cNvGraphicFramePr>
          <p:nvPr/>
        </p:nvGraphicFramePr>
        <p:xfrm>
          <a:off x="1576388" y="1916113"/>
          <a:ext cx="6700837" cy="2808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388" name="方程式" r:id="rId3" imgW="2590800" imgH="1181100" progId="Equation.3">
                  <p:embed/>
                </p:oleObj>
              </mc:Choice>
              <mc:Fallback>
                <p:oleObj name="方程式" r:id="rId3" imgW="2590800" imgH="1181100" progId="Equation.3">
                  <p:embed/>
                  <p:pic>
                    <p:nvPicPr>
                      <p:cNvPr id="0" name="物件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76388" y="1916113"/>
                        <a:ext cx="6700837" cy="28082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文字方塊 8"/>
          <p:cNvSpPr txBox="1"/>
          <p:nvPr/>
        </p:nvSpPr>
        <p:spPr>
          <a:xfrm>
            <a:off x="0" y="4995863"/>
            <a:ext cx="9144000" cy="954087"/>
          </a:xfrm>
          <a:prstGeom prst="rect">
            <a:avLst/>
          </a:prstGeom>
          <a:noFill/>
        </p:spPr>
        <p:txBody>
          <a:bodyPr rIns="144000">
            <a:spAutoFit/>
          </a:bodyPr>
          <a:lstStyle/>
          <a:p>
            <a:pPr marL="1371600" lvl="1" indent="-457200" fontAlgn="auto">
              <a:spcBef>
                <a:spcPts val="1200"/>
              </a:spcBef>
              <a:spcAft>
                <a:spcPts val="0"/>
              </a:spcAft>
              <a:buSzPct val="100000"/>
              <a:buFont typeface="Arial" pitchFamily="34" charset="0"/>
              <a:buChar char="–"/>
              <a:defRPr/>
            </a:pP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Time Advance Property (different from bilateral case)</a:t>
            </a:r>
          </a:p>
        </p:txBody>
      </p:sp>
      <p:graphicFrame>
        <p:nvGraphicFramePr>
          <p:cNvPr id="87047" name="物件 9"/>
          <p:cNvGraphicFramePr>
            <a:graphicFrameLocks noChangeAspect="1"/>
          </p:cNvGraphicFramePr>
          <p:nvPr/>
        </p:nvGraphicFramePr>
        <p:xfrm>
          <a:off x="2120900" y="5919788"/>
          <a:ext cx="4467225" cy="604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389" name="方程式" r:id="rId5" imgW="1726451" imgH="253890" progId="Equation.3">
                  <p:embed/>
                </p:oleObj>
              </mc:Choice>
              <mc:Fallback>
                <p:oleObj name="方程式" r:id="rId5" imgW="1726451" imgH="253890" progId="Equation.3">
                  <p:embed/>
                  <p:pic>
                    <p:nvPicPr>
                      <p:cNvPr id="0" name="物件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20900" y="5919788"/>
                        <a:ext cx="4467225" cy="6048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7" name="矩形 2"/>
          <p:cNvSpPr>
            <a:spLocks noChangeArrowheads="1"/>
          </p:cNvSpPr>
          <p:nvPr/>
        </p:nvSpPr>
        <p:spPr bwMode="auto">
          <a:xfrm>
            <a:off x="0" y="239713"/>
            <a:ext cx="9144000" cy="803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179388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>
              <a:lnSpc>
                <a:spcPct val="150000"/>
              </a:lnSpc>
              <a:buSzPct val="70000"/>
            </a:pPr>
            <a:r>
              <a:rPr kumimoji="0" lang="en-US" altLang="zh-TW" sz="3500" b="1" u="sng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Time Delay Property/Time Advance Property</a:t>
            </a:r>
            <a:endParaRPr kumimoji="0" lang="en-US" altLang="zh-TW" sz="3500" b="1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628800"/>
            <a:ext cx="7776972" cy="3960440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251520" y="2555612"/>
            <a:ext cx="2880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-2    -1    0     1    2     3    4    5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1043609" y="4077072"/>
                <a:ext cx="2434128" cy="3179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1450" b="0" i="1" smtClean="0">
                        <a:solidFill>
                          <a:srgbClr val="002060"/>
                        </a:solidFill>
                        <a:latin typeface="Cambria Math"/>
                      </a:rPr>
                      <m:t>1</m:t>
                    </m:r>
                  </m:oMath>
                </a14:m>
                <a:r>
                  <a:rPr lang="zh-TW" altLang="en-US" sz="1450" dirty="0" smtClean="0">
                    <a:solidFill>
                      <a:srgbClr val="002060"/>
                    </a:solidFill>
                  </a:rPr>
                  <a:t>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1450" i="1" dirty="0" smtClean="0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TW" sz="1450" b="0" i="1" dirty="0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𝑧</m:t>
                        </m:r>
                      </m:e>
                      <m:sup>
                        <m:r>
                          <a:rPr lang="en-US" altLang="zh-TW" sz="1450" b="0" i="1" dirty="0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zh-TW" altLang="en-US" sz="1450" dirty="0" smtClean="0">
                    <a:solidFill>
                      <a:srgbClr val="002060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145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TW" sz="145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𝑧</m:t>
                        </m:r>
                      </m:e>
                      <m:sup>
                        <m:r>
                          <a:rPr lang="en-US" altLang="zh-TW" sz="145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−2</m:t>
                        </m:r>
                      </m:sup>
                    </m:sSup>
                  </m:oMath>
                </a14:m>
                <a:r>
                  <a:rPr lang="zh-TW" altLang="en-US" sz="1450" dirty="0" smtClean="0">
                    <a:solidFill>
                      <a:srgbClr val="002060"/>
                    </a:solidFill>
                  </a:rPr>
                  <a:t>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1450" i="1" dirty="0" smtClean="0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TW" sz="1450" b="0" i="1" dirty="0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𝑧</m:t>
                        </m:r>
                      </m:e>
                      <m:sup>
                        <m:r>
                          <a:rPr lang="en-US" altLang="zh-TW" sz="1450" b="0" i="1" dirty="0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−3</m:t>
                        </m:r>
                      </m:sup>
                    </m:sSup>
                  </m:oMath>
                </a14:m>
                <a:r>
                  <a:rPr lang="zh-TW" altLang="en-US" sz="1450" dirty="0" smtClean="0">
                    <a:solidFill>
                      <a:srgbClr val="002060"/>
                    </a:solidFill>
                  </a:rPr>
                  <a:t>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1450" i="1" dirty="0" smtClean="0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TW" sz="1450" b="0" i="1" dirty="0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𝑧</m:t>
                        </m:r>
                      </m:e>
                      <m:sup>
                        <m:r>
                          <a:rPr lang="en-US" altLang="zh-TW" sz="1450" b="0" i="1" dirty="0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−4</m:t>
                        </m:r>
                      </m:sup>
                    </m:sSup>
                  </m:oMath>
                </a14:m>
                <a:r>
                  <a:rPr lang="zh-TW" altLang="en-US" sz="1450" dirty="0" smtClean="0">
                    <a:solidFill>
                      <a:srgbClr val="002060"/>
                    </a:solidFill>
                  </a:rPr>
                  <a:t>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1450" i="1" dirty="0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TW" sz="1450" i="1" dirty="0">
                            <a:solidFill>
                              <a:srgbClr val="002060"/>
                            </a:solidFill>
                            <a:latin typeface="Cambria Math"/>
                          </a:rPr>
                          <m:t>𝑧</m:t>
                        </m:r>
                      </m:e>
                      <m:sup>
                        <m:r>
                          <a:rPr lang="en-US" altLang="zh-TW" sz="1450" i="1" dirty="0">
                            <a:solidFill>
                              <a:srgbClr val="002060"/>
                            </a:solidFill>
                            <a:latin typeface="Cambria Math"/>
                          </a:rPr>
                          <m:t>−</m:t>
                        </m:r>
                        <m:r>
                          <a:rPr lang="en-US" altLang="zh-TW" sz="1450" b="0" i="1" dirty="0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5</m:t>
                        </m:r>
                      </m:sup>
                    </m:sSup>
                  </m:oMath>
                </a14:m>
                <a:endParaRPr lang="zh-TW" altLang="en-US" sz="145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609" y="4077072"/>
                <a:ext cx="2434128" cy="317972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251520" y="1268760"/>
                <a:ext cx="82278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solidFill>
                            <a:prstClr val="black"/>
                          </a:solidFill>
                          <a:latin typeface="Cambria Math"/>
                        </a:rPr>
                        <m:t>𝑥</m:t>
                      </m:r>
                      <m:r>
                        <a:rPr lang="en-US" altLang="zh-TW" sz="2400" i="1">
                          <a:solidFill>
                            <a:prstClr val="black"/>
                          </a:solidFill>
                          <a:latin typeface="Cambria Math"/>
                        </a:rPr>
                        <m:t>[</m:t>
                      </m:r>
                      <m:r>
                        <a:rPr lang="en-US" altLang="zh-TW" sz="2400" i="1">
                          <a:solidFill>
                            <a:prstClr val="black"/>
                          </a:solidFill>
                          <a:latin typeface="Cambria Math"/>
                        </a:rPr>
                        <m:t>𝑛</m:t>
                      </m:r>
                      <m:r>
                        <a:rPr lang="en-US" altLang="zh-TW" sz="2400" i="1">
                          <a:solidFill>
                            <a:prstClr val="black"/>
                          </a:solidFill>
                          <a:latin typeface="Cambria Math"/>
                        </a:rPr>
                        <m:t>]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1268760"/>
                <a:ext cx="822789" cy="461665"/>
              </a:xfrm>
              <a:prstGeom prst="rect">
                <a:avLst/>
              </a:prstGeom>
              <a:blipFill rotWithShape="1">
                <a:blip r:embed="rId4"/>
                <a:stretch>
                  <a:fillRect r="-2222" b="-171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3069214" y="1700808"/>
                <a:ext cx="135877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𝑥</m:t>
                      </m:r>
                      <m:r>
                        <a:rPr lang="en-US" altLang="zh-TW" sz="240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[</m:t>
                      </m:r>
                      <m:r>
                        <a:rPr lang="en-US" altLang="zh-TW" sz="240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𝑛</m:t>
                      </m:r>
                      <m:r>
                        <a:rPr lang="en-US" altLang="zh-TW" sz="24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−1</m:t>
                      </m:r>
                      <m:r>
                        <a:rPr lang="en-US" altLang="zh-TW" sz="2400" i="1">
                          <a:solidFill>
                            <a:srgbClr val="FF0000"/>
                          </a:solidFill>
                          <a:latin typeface="Cambria Math"/>
                        </a:rPr>
                        <m:t>]</m:t>
                      </m:r>
                    </m:oMath>
                  </m:oMathPara>
                </a14:m>
                <a:endParaRPr lang="zh-TW" alt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9214" y="1700808"/>
                <a:ext cx="1358770" cy="461665"/>
              </a:xfrm>
              <a:prstGeom prst="rect">
                <a:avLst/>
              </a:prstGeom>
              <a:blipFill rotWithShape="1">
                <a:blip r:embed="rId5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3290441" y="2484596"/>
                <a:ext cx="37459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>
                          <a:solidFill>
                            <a:prstClr val="black"/>
                          </a:solidFill>
                          <a:latin typeface="Cambria Math"/>
                        </a:rPr>
                        <m:t>𝑛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0441" y="2484596"/>
                <a:ext cx="374590" cy="369332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3290441" y="3006328"/>
                <a:ext cx="37459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𝑛</m:t>
                      </m:r>
                    </m:oMath>
                  </m:oMathPara>
                </a14:m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0441" y="3006328"/>
                <a:ext cx="374590" cy="369332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文字方塊 12"/>
          <p:cNvSpPr txBox="1"/>
          <p:nvPr/>
        </p:nvSpPr>
        <p:spPr>
          <a:xfrm>
            <a:off x="297240" y="3275692"/>
            <a:ext cx="2880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-1     0    1     2    3     4    5    6</a:t>
            </a:r>
            <a:endParaRPr lang="zh-TW" altLang="en-US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/>
              <p:cNvSpPr txBox="1"/>
              <p:nvPr/>
            </p:nvSpPr>
            <p:spPr>
              <a:xfrm>
                <a:off x="1044000" y="4814890"/>
                <a:ext cx="2246832" cy="310150"/>
              </a:xfrm>
              <a:prstGeom prst="rect">
                <a:avLst/>
              </a:prstGeom>
              <a:noFill/>
              <a:ln w="127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1400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TW" sz="1400" b="0" i="1" smtClean="0">
                            <a:latin typeface="Cambria Math"/>
                          </a:rPr>
                          <m:t>𝑧</m:t>
                        </m:r>
                      </m:e>
                      <m:sup>
                        <m:r>
                          <a:rPr lang="en-US" altLang="zh-TW" sz="1400" b="0" i="1" smtClean="0">
                            <a:latin typeface="Cambria Math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zh-TW" altLang="en-US" sz="1400" dirty="0" smtClean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1400" i="1" dirty="0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TW" sz="1400" b="0" i="1" dirty="0" smtClean="0">
                            <a:latin typeface="Cambria Math"/>
                          </a:rPr>
                          <m:t>𝑧</m:t>
                        </m:r>
                      </m:e>
                      <m:sup>
                        <m:r>
                          <a:rPr lang="en-US" altLang="zh-TW" sz="1400" b="0" i="1" dirty="0" smtClean="0">
                            <a:latin typeface="Cambria Math"/>
                          </a:rPr>
                          <m:t>−2</m:t>
                        </m:r>
                      </m:sup>
                    </m:sSup>
                  </m:oMath>
                </a14:m>
                <a:r>
                  <a:rPr lang="zh-TW" altLang="en-US" sz="1400" dirty="0" smtClean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140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TW" sz="1400" b="0" i="1" smtClean="0">
                            <a:latin typeface="Cambria Math"/>
                          </a:rPr>
                          <m:t>𝑧</m:t>
                        </m:r>
                      </m:e>
                      <m:sup>
                        <m:r>
                          <a:rPr lang="en-US" altLang="zh-TW" sz="1400" b="0" i="1" smtClean="0">
                            <a:latin typeface="Cambria Math"/>
                          </a:rPr>
                          <m:t>−3</m:t>
                        </m:r>
                      </m:sup>
                    </m:sSup>
                  </m:oMath>
                </a14:m>
                <a:r>
                  <a:rPr lang="zh-TW" altLang="en-US" sz="1400" dirty="0" smtClean="0"/>
                  <a:t>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1400" i="1" dirty="0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TW" sz="1400" b="0" i="1" dirty="0" smtClean="0">
                            <a:latin typeface="Cambria Math"/>
                          </a:rPr>
                          <m:t>𝑧</m:t>
                        </m:r>
                      </m:e>
                      <m:sup>
                        <m:r>
                          <a:rPr lang="en-US" altLang="zh-TW" sz="1400" b="0" i="1" dirty="0" smtClean="0">
                            <a:latin typeface="Cambria Math"/>
                          </a:rPr>
                          <m:t>−4</m:t>
                        </m:r>
                      </m:sup>
                    </m:sSup>
                  </m:oMath>
                </a14:m>
                <a:r>
                  <a:rPr lang="zh-TW" altLang="en-US" sz="1400" dirty="0" smtClean="0"/>
                  <a:t>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1400" i="1" dirty="0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TW" sz="1400" b="0" i="1" dirty="0" smtClean="0">
                            <a:latin typeface="Cambria Math"/>
                          </a:rPr>
                          <m:t>𝑧</m:t>
                        </m:r>
                      </m:e>
                      <m:sup>
                        <m:r>
                          <a:rPr lang="en-US" altLang="zh-TW" sz="1400" b="0" i="1" dirty="0" smtClean="0">
                            <a:latin typeface="Cambria Math"/>
                          </a:rPr>
                          <m:t>−5</m:t>
                        </m:r>
                      </m:sup>
                    </m:sSup>
                  </m:oMath>
                </a14:m>
                <a:r>
                  <a:rPr lang="zh-TW" altLang="en-US" sz="1400" dirty="0" smtClean="0"/>
                  <a:t>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1400" i="1" dirty="0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TW" sz="1400" i="1" dirty="0">
                            <a:latin typeface="Cambria Math"/>
                          </a:rPr>
                          <m:t>𝑧</m:t>
                        </m:r>
                      </m:e>
                      <m:sup>
                        <m:r>
                          <a:rPr lang="en-US" altLang="zh-TW" sz="1400" i="1" dirty="0">
                            <a:latin typeface="Cambria Math"/>
                          </a:rPr>
                          <m:t>−</m:t>
                        </m:r>
                        <m:r>
                          <a:rPr lang="en-US" altLang="zh-TW" sz="1400" b="0" i="1" dirty="0" smtClean="0">
                            <a:latin typeface="Cambria Math"/>
                          </a:rPr>
                          <m:t>6</m:t>
                        </m:r>
                      </m:sup>
                    </m:sSup>
                  </m:oMath>
                </a14:m>
                <a:endParaRPr lang="zh-TW" altLang="en-US" sz="1400" dirty="0"/>
              </a:p>
            </p:txBody>
          </p:sp>
        </mc:Choice>
        <mc:Fallback xmlns="">
          <p:sp>
            <p:nvSpPr>
              <p:cNvPr id="14" name="文字方塊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000" y="4814890"/>
                <a:ext cx="2246832" cy="310150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  <a:ln w="127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626634" y="4795480"/>
                <a:ext cx="34496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600" i="1">
                          <a:solidFill>
                            <a:srgbClr val="002060"/>
                          </a:solidFill>
                          <a:latin typeface="Cambria Math"/>
                        </a:rPr>
                        <m:t>1</m:t>
                      </m:r>
                    </m:oMath>
                  </m:oMathPara>
                </a14:m>
                <a:endParaRPr lang="zh-TW" altLang="en-US" sz="1600" dirty="0"/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634" y="4795480"/>
                <a:ext cx="344966" cy="338554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/>
              <p:cNvSpPr/>
              <p:nvPr/>
            </p:nvSpPr>
            <p:spPr>
              <a:xfrm>
                <a:off x="3814728" y="4787860"/>
                <a:ext cx="1189320" cy="369332"/>
              </a:xfrm>
              <a:prstGeom prst="rect">
                <a:avLst/>
              </a:prstGeom>
              <a:ln w="12700">
                <a:solidFill>
                  <a:srgbClr val="FF000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TW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𝑧</m:t>
                          </m:r>
                        </m:e>
                        <m:sup>
                          <m:r>
                            <a:rPr lang="en-US" altLang="zh-TW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−1</m:t>
                          </m:r>
                        </m:sup>
                      </m:sSup>
                      <m:r>
                        <a:rPr lang="en-US" altLang="zh-TW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 </m:t>
                      </m:r>
                      <m:r>
                        <a:rPr lang="en-US" altLang="zh-TW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𝑋</m:t>
                      </m:r>
                      <m:sSub>
                        <m:sSubPr>
                          <m:ctrlPr>
                            <a:rPr lang="en-US" altLang="zh-TW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TW" i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TW" i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𝑍</m:t>
                              </m:r>
                            </m:e>
                          </m:d>
                        </m:e>
                        <m:sub>
                          <m:r>
                            <a:rPr lang="en-US" altLang="zh-TW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𝑢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6" name="矩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4728" y="4787860"/>
                <a:ext cx="1189320" cy="369332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  <a:ln w="127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直線單箭頭接點 14"/>
          <p:cNvCxnSpPr/>
          <p:nvPr/>
        </p:nvCxnSpPr>
        <p:spPr>
          <a:xfrm>
            <a:off x="3347864" y="4972526"/>
            <a:ext cx="360040" cy="0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/>
              <p:cNvSpPr/>
              <p:nvPr/>
            </p:nvSpPr>
            <p:spPr>
              <a:xfrm>
                <a:off x="3419872" y="4139788"/>
                <a:ext cx="81721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𝑋</m:t>
                      </m:r>
                      <m:sSub>
                        <m:sSubPr>
                          <m:ctrlPr>
                            <a:rPr lang="en-US" altLang="zh-TW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TW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TW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𝑍</m:t>
                              </m:r>
                            </m:e>
                          </m:d>
                        </m:e>
                        <m:sub>
                          <m:r>
                            <a:rPr lang="en-US" altLang="zh-TW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𝑢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7" name="矩形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9872" y="4139788"/>
                <a:ext cx="817211" cy="369332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矩形 19"/>
              <p:cNvSpPr/>
              <p:nvPr/>
            </p:nvSpPr>
            <p:spPr>
              <a:xfrm>
                <a:off x="4941422" y="1815207"/>
                <a:ext cx="82278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solidFill>
                            <a:prstClr val="black"/>
                          </a:solidFill>
                          <a:latin typeface="Cambria Math"/>
                        </a:rPr>
                        <m:t>𝑥</m:t>
                      </m:r>
                      <m:r>
                        <a:rPr lang="en-US" altLang="zh-TW" sz="2400" i="1">
                          <a:solidFill>
                            <a:prstClr val="black"/>
                          </a:solidFill>
                          <a:latin typeface="Cambria Math"/>
                        </a:rPr>
                        <m:t>[</m:t>
                      </m:r>
                      <m:r>
                        <a:rPr lang="en-US" altLang="zh-TW" sz="2400" i="1">
                          <a:solidFill>
                            <a:prstClr val="black"/>
                          </a:solidFill>
                          <a:latin typeface="Cambria Math"/>
                        </a:rPr>
                        <m:t>𝑛</m:t>
                      </m:r>
                      <m:r>
                        <a:rPr lang="en-US" altLang="zh-TW" sz="2400" i="1">
                          <a:solidFill>
                            <a:prstClr val="black"/>
                          </a:solidFill>
                          <a:latin typeface="Cambria Math"/>
                        </a:rPr>
                        <m:t>]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0" name="矩形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1422" y="1815207"/>
                <a:ext cx="822789" cy="461665"/>
              </a:xfrm>
              <a:prstGeom prst="rect">
                <a:avLst/>
              </a:prstGeom>
              <a:blipFill rotWithShape="1">
                <a:blip r:embed="rId12"/>
                <a:stretch>
                  <a:fillRect r="-1481" b="-171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/>
              <p:cNvSpPr/>
              <p:nvPr/>
            </p:nvSpPr>
            <p:spPr>
              <a:xfrm>
                <a:off x="7605718" y="1815206"/>
                <a:ext cx="135877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𝑥</m:t>
                      </m:r>
                      <m:r>
                        <a:rPr lang="en-US" altLang="zh-TW" sz="240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[</m:t>
                      </m:r>
                      <m:r>
                        <a:rPr lang="en-US" altLang="zh-TW" sz="240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𝑛</m:t>
                      </m:r>
                      <m:r>
                        <a:rPr lang="en-US" altLang="zh-TW" sz="24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+1</m:t>
                      </m:r>
                      <m:r>
                        <a:rPr lang="en-US" altLang="zh-TW" sz="2400" i="1">
                          <a:solidFill>
                            <a:srgbClr val="FF0000"/>
                          </a:solidFill>
                          <a:latin typeface="Cambria Math"/>
                        </a:rPr>
                        <m:t>]</m:t>
                      </m:r>
                    </m:oMath>
                  </m:oMathPara>
                </a14:m>
                <a:endParaRPr lang="zh-TW" alt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1" name="矩形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5718" y="1815206"/>
                <a:ext cx="1358770" cy="461665"/>
              </a:xfrm>
              <a:prstGeom prst="rect">
                <a:avLst/>
              </a:prstGeom>
              <a:blipFill rotWithShape="1">
                <a:blip r:embed="rId13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矩形 21"/>
              <p:cNvSpPr/>
              <p:nvPr/>
            </p:nvSpPr>
            <p:spPr>
              <a:xfrm>
                <a:off x="7740352" y="2483604"/>
                <a:ext cx="37459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>
                          <a:solidFill>
                            <a:prstClr val="black"/>
                          </a:solidFill>
                          <a:latin typeface="Cambria Math"/>
                        </a:rPr>
                        <m:t>𝑛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2" name="矩形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0352" y="2483604"/>
                <a:ext cx="374590" cy="369332"/>
              </a:xfrm>
              <a:prstGeom prst="rect">
                <a:avLst/>
              </a:prstGeom>
              <a:blipFill rotWithShape="1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22"/>
              <p:cNvSpPr/>
              <p:nvPr/>
            </p:nvSpPr>
            <p:spPr>
              <a:xfrm>
                <a:off x="7740352" y="3203684"/>
                <a:ext cx="37459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𝑛</m:t>
                      </m:r>
                    </m:oMath>
                  </m:oMathPara>
                </a14:m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3" name="矩形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0352" y="3203684"/>
                <a:ext cx="374590" cy="369332"/>
              </a:xfrm>
              <a:prstGeom prst="rect">
                <a:avLst/>
              </a:prstGeom>
              <a:blipFill rotWithShape="1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文字方塊 23"/>
          <p:cNvSpPr txBox="1"/>
          <p:nvPr/>
        </p:nvSpPr>
        <p:spPr>
          <a:xfrm>
            <a:off x="6146794" y="2699628"/>
            <a:ext cx="1521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0   1    2   3    4  </a:t>
            </a:r>
            <a:endParaRPr lang="zh-TW" altLang="en-US" dirty="0"/>
          </a:p>
        </p:txBody>
      </p:sp>
      <p:sp>
        <p:nvSpPr>
          <p:cNvPr id="25" name="文字方塊 24"/>
          <p:cNvSpPr txBox="1"/>
          <p:nvPr/>
        </p:nvSpPr>
        <p:spPr>
          <a:xfrm>
            <a:off x="6073120" y="3416280"/>
            <a:ext cx="1595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-1   0    1   2    3  </a:t>
            </a:r>
            <a:endParaRPr lang="zh-TW" altLang="en-US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矩形 25"/>
              <p:cNvSpPr/>
              <p:nvPr/>
            </p:nvSpPr>
            <p:spPr>
              <a:xfrm>
                <a:off x="6061142" y="4170566"/>
                <a:ext cx="34496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600" i="1">
                          <a:solidFill>
                            <a:srgbClr val="002060"/>
                          </a:solidFill>
                          <a:latin typeface="Cambria Math"/>
                        </a:rPr>
                        <m:t>1</m:t>
                      </m:r>
                    </m:oMath>
                  </m:oMathPara>
                </a14:m>
                <a:endParaRPr lang="zh-TW" altLang="en-US" sz="1600" dirty="0"/>
              </a:p>
            </p:txBody>
          </p:sp>
        </mc:Choice>
        <mc:Fallback xmlns="">
          <p:sp>
            <p:nvSpPr>
              <p:cNvPr id="26" name="矩形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1142" y="4170566"/>
                <a:ext cx="344966" cy="338554"/>
              </a:xfrm>
              <a:prstGeom prst="rect">
                <a:avLst/>
              </a:prstGeom>
              <a:blipFill rotWithShape="1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字方塊 26"/>
              <p:cNvSpPr txBox="1"/>
              <p:nvPr/>
            </p:nvSpPr>
            <p:spPr>
              <a:xfrm>
                <a:off x="6467068" y="4178950"/>
                <a:ext cx="1584284" cy="3179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1450" i="1" dirty="0" smtClean="0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TW" sz="1450" b="0" i="1" dirty="0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𝑧</m:t>
                        </m:r>
                      </m:e>
                      <m:sup>
                        <m:r>
                          <a:rPr lang="en-US" altLang="zh-TW" sz="1450" b="0" i="1" dirty="0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zh-TW" altLang="en-US" sz="1450" dirty="0" smtClean="0">
                    <a:solidFill>
                      <a:srgbClr val="002060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145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TW" sz="145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𝑧</m:t>
                        </m:r>
                      </m:e>
                      <m:sup>
                        <m:r>
                          <a:rPr lang="en-US" altLang="zh-TW" sz="145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−2</m:t>
                        </m:r>
                      </m:sup>
                    </m:sSup>
                  </m:oMath>
                </a14:m>
                <a:r>
                  <a:rPr lang="zh-TW" altLang="en-US" sz="1450" dirty="0" smtClean="0">
                    <a:solidFill>
                      <a:srgbClr val="002060"/>
                    </a:solidFill>
                  </a:rPr>
                  <a:t>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1450" i="1" dirty="0" smtClean="0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TW" sz="1450" b="0" i="1" dirty="0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𝑧</m:t>
                        </m:r>
                      </m:e>
                      <m:sup>
                        <m:r>
                          <a:rPr lang="en-US" altLang="zh-TW" sz="1450" b="0" i="1" dirty="0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−3</m:t>
                        </m:r>
                      </m:sup>
                    </m:sSup>
                  </m:oMath>
                </a14:m>
                <a:r>
                  <a:rPr lang="zh-TW" altLang="en-US" sz="1450" dirty="0" smtClean="0">
                    <a:solidFill>
                      <a:srgbClr val="002060"/>
                    </a:solidFill>
                  </a:rPr>
                  <a:t>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1450" i="1" dirty="0" smtClean="0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TW" sz="1450" b="0" i="1" dirty="0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𝑧</m:t>
                        </m:r>
                      </m:e>
                      <m:sup>
                        <m:r>
                          <a:rPr lang="en-US" altLang="zh-TW" sz="1450" b="0" i="1" dirty="0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−4</m:t>
                        </m:r>
                      </m:sup>
                    </m:sSup>
                  </m:oMath>
                </a14:m>
                <a:endParaRPr lang="zh-TW" altLang="en-US" sz="145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7" name="文字方塊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7068" y="4178950"/>
                <a:ext cx="1584284" cy="317972"/>
              </a:xfrm>
              <a:prstGeom prst="rect">
                <a:avLst/>
              </a:prstGeom>
              <a:blipFill rotWithShape="1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字方塊 27"/>
              <p:cNvSpPr txBox="1"/>
              <p:nvPr/>
            </p:nvSpPr>
            <p:spPr>
              <a:xfrm>
                <a:off x="6467068" y="4983236"/>
                <a:ext cx="1584284" cy="3179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450" dirty="0" smtClean="0">
                    <a:solidFill>
                      <a:srgbClr val="00206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1450" i="1" dirty="0" smtClean="0">
                        <a:solidFill>
                          <a:srgbClr val="002060"/>
                        </a:solidFill>
                        <a:latin typeface="Cambria Math"/>
                      </a:rPr>
                      <m:t>1</m:t>
                    </m:r>
                  </m:oMath>
                </a14:m>
                <a:r>
                  <a:rPr lang="zh-TW" altLang="en-US" sz="1450" dirty="0" smtClean="0">
                    <a:solidFill>
                      <a:srgbClr val="002060"/>
                    </a:solidFill>
                  </a:rPr>
                  <a:t>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145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TW" sz="145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𝑧</m:t>
                        </m:r>
                      </m:e>
                      <m:sup>
                        <m:r>
                          <a:rPr lang="en-US" altLang="zh-TW" sz="145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zh-TW" altLang="en-US" sz="1450" dirty="0" smtClean="0">
                    <a:solidFill>
                      <a:srgbClr val="002060"/>
                    </a:solidFill>
                  </a:rPr>
                  <a:t>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1450" i="1" dirty="0" smtClean="0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TW" sz="1450" b="0" i="1" dirty="0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𝑧</m:t>
                        </m:r>
                      </m:e>
                      <m:sup>
                        <m:r>
                          <a:rPr lang="en-US" altLang="zh-TW" sz="1450" b="0" i="1" dirty="0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−2</m:t>
                        </m:r>
                      </m:sup>
                    </m:sSup>
                  </m:oMath>
                </a14:m>
                <a:r>
                  <a:rPr lang="zh-TW" altLang="en-US" sz="1450" dirty="0" smtClean="0">
                    <a:solidFill>
                      <a:srgbClr val="002060"/>
                    </a:solidFill>
                  </a:rPr>
                  <a:t>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1450" i="1" dirty="0" smtClean="0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TW" sz="1450" b="0" i="1" dirty="0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𝑧</m:t>
                        </m:r>
                      </m:e>
                      <m:sup>
                        <m:r>
                          <a:rPr lang="en-US" altLang="zh-TW" sz="1450" b="0" i="1" dirty="0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−3</m:t>
                        </m:r>
                      </m:sup>
                    </m:sSup>
                  </m:oMath>
                </a14:m>
                <a:endParaRPr lang="zh-TW" altLang="en-US" sz="145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8" name="文字方塊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7068" y="4983236"/>
                <a:ext cx="1584284" cy="317972"/>
              </a:xfrm>
              <a:prstGeom prst="rect">
                <a:avLst/>
              </a:prstGeom>
              <a:blipFill rotWithShape="1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矩形 28"/>
              <p:cNvSpPr/>
              <p:nvPr/>
            </p:nvSpPr>
            <p:spPr>
              <a:xfrm>
                <a:off x="5829155" y="5435932"/>
                <a:ext cx="77001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𝑧𝑥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9" name="矩形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9155" y="5435932"/>
                <a:ext cx="770019" cy="369332"/>
              </a:xfrm>
              <a:prstGeom prst="rect">
                <a:avLst/>
              </a:prstGeom>
              <a:blipFill rotWithShape="1"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矩形 29"/>
              <p:cNvSpPr/>
              <p:nvPr/>
            </p:nvSpPr>
            <p:spPr>
              <a:xfrm>
                <a:off x="8011533" y="4098558"/>
                <a:ext cx="82227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𝑋</m:t>
                      </m:r>
                      <m:sSub>
                        <m:sSubPr>
                          <m:ctrlPr>
                            <a:rPr lang="en-US" altLang="zh-TW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(</m:t>
                          </m:r>
                          <m:r>
                            <a:rPr lang="en-US" altLang="zh-TW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𝑧</m:t>
                          </m:r>
                          <m:r>
                            <a:rPr lang="en-US" altLang="zh-TW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)</m:t>
                          </m:r>
                        </m:e>
                        <m:sub>
                          <m:r>
                            <a:rPr lang="en-US" altLang="zh-TW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𝑢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0" name="矩形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1533" y="4098558"/>
                <a:ext cx="822276" cy="369332"/>
              </a:xfrm>
              <a:prstGeom prst="rect">
                <a:avLst/>
              </a:prstGeom>
              <a:blipFill rotWithShape="1">
                <a:blip r:embed="rId20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79388" y="363538"/>
            <a:ext cx="8748712" cy="72072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>
              <a:solidFill>
                <a:prstClr val="white"/>
              </a:solidFill>
            </a:endParaRPr>
          </a:p>
        </p:txBody>
      </p:sp>
      <p:sp>
        <p:nvSpPr>
          <p:cNvPr id="89091" name="矩形 3"/>
          <p:cNvSpPr>
            <a:spLocks noChangeArrowheads="1"/>
          </p:cNvSpPr>
          <p:nvPr/>
        </p:nvSpPr>
        <p:spPr bwMode="auto">
          <a:xfrm>
            <a:off x="0" y="333375"/>
            <a:ext cx="9144000" cy="706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287338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lvl="3" eaLnBrk="1" hangingPunct="1"/>
            <a:r>
              <a:rPr kumimoji="0" lang="en-US" altLang="zh-TW" sz="4000" b="1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10.4 Unilateral Z-Transform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0" y="1322388"/>
            <a:ext cx="9144000" cy="5238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1371600" lvl="1" indent="-457200" fontAlgn="auto">
              <a:spcBef>
                <a:spcPts val="1200"/>
              </a:spcBef>
              <a:spcAft>
                <a:spcPts val="0"/>
              </a:spcAft>
              <a:buSzPct val="100000"/>
              <a:buFont typeface="Arial" pitchFamily="34" charset="0"/>
              <a:buChar char="–"/>
              <a:defRPr/>
            </a:pP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Convolution Property</a:t>
            </a:r>
          </a:p>
        </p:txBody>
      </p:sp>
      <p:graphicFrame>
        <p:nvGraphicFramePr>
          <p:cNvPr id="89093" name="物件 6"/>
          <p:cNvGraphicFramePr>
            <a:graphicFrameLocks noChangeAspect="1"/>
          </p:cNvGraphicFramePr>
          <p:nvPr/>
        </p:nvGraphicFramePr>
        <p:xfrm>
          <a:off x="1476375" y="1154113"/>
          <a:ext cx="5549900" cy="2420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265" name="方程式" r:id="rId3" imgW="2146300" imgH="1016000" progId="Equation.3">
                  <p:embed/>
                </p:oleObj>
              </mc:Choice>
              <mc:Fallback>
                <p:oleObj name="方程式" r:id="rId3" imgW="2146300" imgH="1016000" progId="Equation.3">
                  <p:embed/>
                  <p:pic>
                    <p:nvPicPr>
                      <p:cNvPr id="0" name="物件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6375" y="1154113"/>
                        <a:ext cx="5549900" cy="24209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文字方塊 7"/>
          <p:cNvSpPr txBox="1"/>
          <p:nvPr/>
        </p:nvSpPr>
        <p:spPr>
          <a:xfrm>
            <a:off x="0" y="3790950"/>
            <a:ext cx="9144000" cy="9540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1371600" lvl="1" fontAlgn="auto">
              <a:spcBef>
                <a:spcPts val="1200"/>
              </a:spcBef>
              <a:spcAft>
                <a:spcPts val="0"/>
              </a:spcAft>
              <a:buSzPct val="100000"/>
              <a:defRPr/>
            </a:pP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this is not true if </a:t>
            </a:r>
            <a:r>
              <a:rPr kumimoji="0" lang="en-US" altLang="zh-TW" sz="2800" i="1" kern="100" dirty="0">
                <a:solidFill>
                  <a:srgbClr val="000000"/>
                </a:solidFill>
                <a:latin typeface="Times New Roman"/>
                <a:ea typeface="標楷體"/>
              </a:rPr>
              <a:t>x</a:t>
            </a:r>
            <a:r>
              <a:rPr kumimoji="0" lang="en-US" altLang="zh-TW" sz="2800" kern="100" baseline="-25000" dirty="0">
                <a:solidFill>
                  <a:srgbClr val="000000"/>
                </a:solidFill>
                <a:latin typeface="Times New Roman"/>
                <a:ea typeface="標楷體"/>
              </a:rPr>
              <a:t>1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[</a:t>
            </a:r>
            <a:r>
              <a:rPr kumimoji="0" lang="en-US" altLang="zh-TW" sz="2800" i="1" kern="100" dirty="0">
                <a:solidFill>
                  <a:srgbClr val="000000"/>
                </a:solidFill>
                <a:latin typeface="Times New Roman"/>
                <a:ea typeface="標楷體"/>
              </a:rPr>
              <a:t>n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] , </a:t>
            </a:r>
            <a:r>
              <a:rPr kumimoji="0" lang="en-US" altLang="zh-TW" sz="2800" i="1" kern="100" dirty="0">
                <a:solidFill>
                  <a:srgbClr val="000000"/>
                </a:solidFill>
                <a:latin typeface="Times New Roman"/>
                <a:ea typeface="標楷體"/>
              </a:rPr>
              <a:t>x</a:t>
            </a:r>
            <a:r>
              <a:rPr kumimoji="0" lang="en-US" altLang="zh-TW" sz="2800" kern="100" baseline="-25000" dirty="0">
                <a:solidFill>
                  <a:srgbClr val="000000"/>
                </a:solidFill>
                <a:latin typeface="Times New Roman"/>
                <a:ea typeface="標楷體"/>
              </a:rPr>
              <a:t>2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[</a:t>
            </a:r>
            <a:r>
              <a:rPr kumimoji="0" lang="en-US" altLang="zh-TW" sz="2800" i="1" kern="100" dirty="0">
                <a:solidFill>
                  <a:srgbClr val="000000"/>
                </a:solidFill>
                <a:latin typeface="Times New Roman"/>
                <a:ea typeface="標楷體"/>
              </a:rPr>
              <a:t>n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] has nonzero values for </a:t>
            </a:r>
            <a:r>
              <a:rPr kumimoji="0" lang="en-US" altLang="zh-TW" sz="2800" i="1" kern="100" dirty="0">
                <a:solidFill>
                  <a:srgbClr val="000000"/>
                </a:solidFill>
                <a:latin typeface="Times New Roman"/>
                <a:ea typeface="標楷體"/>
              </a:rPr>
              <a:t>n</a:t>
            </a:r>
            <a:r>
              <a:rPr kumimoji="0" lang="en-US" altLang="zh-TW" sz="2800" kern="100" dirty="0">
                <a:solidFill>
                  <a:srgbClr val="000000"/>
                </a:solidFill>
                <a:latin typeface="Times New Roman"/>
                <a:ea typeface="標楷體"/>
              </a:rPr>
              <a:t> &lt; 0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5" name="矩形 2"/>
          <p:cNvSpPr>
            <a:spLocks noChangeArrowheads="1"/>
          </p:cNvSpPr>
          <p:nvPr/>
        </p:nvSpPr>
        <p:spPr bwMode="auto">
          <a:xfrm>
            <a:off x="0" y="188913"/>
            <a:ext cx="9144000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4572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>
              <a:lnSpc>
                <a:spcPct val="150000"/>
              </a:lnSpc>
              <a:buSzPct val="70000"/>
            </a:pPr>
            <a:r>
              <a:rPr kumimoji="0" lang="en-US" altLang="zh-TW" sz="4000" b="1" u="sng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Convolution Property</a:t>
            </a:r>
            <a:endParaRPr kumimoji="0" lang="en-US" altLang="zh-TW" sz="2600" b="1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4572000" y="1340768"/>
                <a:ext cx="3888432" cy="175432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 smtClean="0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solidFill>
                              <a:prstClr val="black"/>
                            </a:solidFill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altLang="zh-TW" sz="2400" b="0" i="1" smtClean="0">
                            <a:solidFill>
                              <a:prstClr val="black"/>
                            </a:solidFill>
                            <a:latin typeface="Cambria Math"/>
                          </a:rPr>
                          <m:t>1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/>
                          </a:rPr>
                          <m:t>𝑛</m:t>
                        </m:r>
                      </m:e>
                    </m:d>
                    <m:r>
                      <a:rPr lang="en-US" altLang="zh-TW" sz="2400" b="0" i="1" smtClean="0">
                        <a:solidFill>
                          <a:prstClr val="black"/>
                        </a:solidFill>
                        <a:latin typeface="Cambria Math"/>
                      </a:rPr>
                      <m:t>=0</m:t>
                    </m:r>
                  </m:oMath>
                </a14:m>
                <a:r>
                  <a:rPr lang="en-US" altLang="zh-TW" sz="2400" dirty="0" smtClean="0"/>
                  <a:t>,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solidFill>
                          <a:prstClr val="black"/>
                        </a:solidFill>
                        <a:latin typeface="Cambria Math"/>
                      </a:rPr>
                      <m:t>𝑛</m:t>
                    </m:r>
                    <m:r>
                      <a:rPr lang="en-US" altLang="zh-TW" sz="2400" i="1" smtClean="0">
                        <a:solidFill>
                          <a:prstClr val="black"/>
                        </a:solidFill>
                        <a:latin typeface="Cambria Math"/>
                        <a:ea typeface="Cambria Math"/>
                      </a:rPr>
                      <m:t>&lt;</m:t>
                    </m:r>
                    <m:r>
                      <a:rPr lang="en-US" altLang="zh-TW" sz="2400" b="0" i="1" smtClean="0">
                        <a:solidFill>
                          <a:prstClr val="black"/>
                        </a:solidFill>
                        <a:latin typeface="Cambria Math"/>
                        <a:ea typeface="Cambria Math"/>
                      </a:rPr>
                      <m:t>0</m:t>
                    </m:r>
                  </m:oMath>
                </a14:m>
                <a:endParaRPr lang="en-US" altLang="zh-TW" sz="2400" dirty="0" smtClean="0"/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altLang="zh-TW" sz="2400" b="0" i="1" smtClean="0">
                            <a:solidFill>
                              <a:prstClr val="black"/>
                            </a:solidFill>
                            <a:latin typeface="Cambria Math"/>
                          </a:rPr>
                          <m:t>2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/>
                          </a:rPr>
                          <m:t>𝑛</m:t>
                        </m:r>
                      </m:e>
                    </m:d>
                    <m:r>
                      <a:rPr lang="en-US" altLang="zh-TW" sz="2400" i="1">
                        <a:solidFill>
                          <a:prstClr val="black"/>
                        </a:solidFill>
                        <a:latin typeface="Cambria Math"/>
                      </a:rPr>
                      <m:t>=0</m:t>
                    </m:r>
                  </m:oMath>
                </a14:m>
                <a:r>
                  <a:rPr lang="en-US" altLang="zh-TW" sz="2400" dirty="0"/>
                  <a:t>,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solidFill>
                          <a:prstClr val="black"/>
                        </a:solidFill>
                        <a:latin typeface="Cambria Math"/>
                      </a:rPr>
                      <m:t>𝑛</m:t>
                    </m:r>
                    <m:r>
                      <a:rPr lang="en-US" altLang="zh-TW" sz="2400" i="1">
                        <a:solidFill>
                          <a:prstClr val="black"/>
                        </a:solidFill>
                        <a:latin typeface="Cambria Math"/>
                        <a:ea typeface="Cambria Math"/>
                      </a:rPr>
                      <m:t>&lt;0</m:t>
                    </m:r>
                  </m:oMath>
                </a14:m>
                <a:endParaRPr lang="en-US" altLang="zh-TW" sz="2400" dirty="0" smtClean="0"/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TW" sz="2400" i="1" smtClean="0">
                        <a:latin typeface="Cambria Math"/>
                        <a:ea typeface="Cambria Math"/>
                      </a:rPr>
                      <m:t>→</m:t>
                    </m:r>
                  </m:oMath>
                </a14:m>
                <a:r>
                  <a:rPr lang="en-US" altLang="zh-TW" sz="2400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/>
                          </a:rPr>
                          <m:t>1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/>
                          </a:rPr>
                          <m:t>𝑛</m:t>
                        </m:r>
                      </m:e>
                    </m:d>
                    <m:r>
                      <a:rPr lang="en-US" altLang="zh-TW" sz="2400" i="1" smtClean="0">
                        <a:solidFill>
                          <a:prstClr val="black"/>
                        </a:solidFill>
                        <a:latin typeface="Cambria Math"/>
                        <a:ea typeface="Cambria Math"/>
                      </a:rPr>
                      <m:t>∗</m:t>
                    </m:r>
                    <m:sSub>
                      <m:sSubPr>
                        <m:ctrlP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/>
                          </a:rPr>
                          <m:t>2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/>
                          </a:rPr>
                          <m:t>𝑛</m:t>
                        </m:r>
                      </m:e>
                    </m:d>
                    <m:r>
                      <a:rPr lang="en-US" altLang="zh-TW" sz="2400" b="0" i="1" smtClean="0">
                        <a:solidFill>
                          <a:prstClr val="black"/>
                        </a:solidFill>
                        <a:latin typeface="Cambria Math"/>
                      </a:rPr>
                      <m:t>=0</m:t>
                    </m:r>
                  </m:oMath>
                </a14:m>
                <a:r>
                  <a:rPr lang="en-US" altLang="zh-TW" sz="2400" dirty="0" smtClean="0"/>
                  <a:t>,</a:t>
                </a:r>
                <a:r>
                  <a:rPr lang="en-US" altLang="zh-TW" sz="2400" dirty="0">
                    <a:solidFill>
                      <a:prstClr val="black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solidFill>
                          <a:prstClr val="black"/>
                        </a:solidFill>
                        <a:latin typeface="Cambria Math"/>
                      </a:rPr>
                      <m:t>𝑛</m:t>
                    </m:r>
                    <m:r>
                      <a:rPr lang="en-US" altLang="zh-TW" sz="2400" i="1">
                        <a:solidFill>
                          <a:prstClr val="black"/>
                        </a:solidFill>
                        <a:latin typeface="Cambria Math"/>
                        <a:ea typeface="Cambria Math"/>
                      </a:rPr>
                      <m:t>&lt;0</m:t>
                    </m:r>
                  </m:oMath>
                </a14:m>
                <a:r>
                  <a:rPr lang="en-US" altLang="zh-TW" sz="2400" dirty="0" smtClean="0"/>
                  <a:t> </a:t>
                </a:r>
                <a:endParaRPr lang="en-US" altLang="zh-TW" sz="2400" dirty="0"/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1340768"/>
                <a:ext cx="3888432" cy="1754326"/>
              </a:xfrm>
              <a:prstGeom prst="rect">
                <a:avLst/>
              </a:prstGeom>
              <a:blipFill rotWithShape="1">
                <a:blip r:embed="rId2"/>
                <a:stretch>
                  <a:fillRect b="-381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群組 14"/>
          <p:cNvGrpSpPr/>
          <p:nvPr/>
        </p:nvGrpSpPr>
        <p:grpSpPr>
          <a:xfrm>
            <a:off x="4355976" y="3262838"/>
            <a:ext cx="3528392" cy="2325060"/>
            <a:chOff x="4355976" y="3262838"/>
            <a:chExt cx="3528392" cy="232506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矩形 5"/>
                <p:cNvSpPr/>
                <p:nvPr/>
              </p:nvSpPr>
              <p:spPr>
                <a:xfrm>
                  <a:off x="4355976" y="3262838"/>
                  <a:ext cx="3528392" cy="232506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altLang="zh-TW" sz="24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altLang="zh-TW" sz="24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𝑛</m:t>
                            </m:r>
                          </m:e>
                        </m:d>
                        <m:groupChr>
                          <m:groupChrPr>
                            <m:chr m:val="↔"/>
                            <m:vertJc m:val="bot"/>
                            <m:ctrlPr>
                              <a:rPr lang="en-US" altLang="zh-TW" sz="2400" i="1" smtClean="0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</m:ctrlPr>
                          </m:groupChrPr>
                          <m:e>
                            <m:r>
                              <m:rPr>
                                <m:brk m:alnAt="2"/>
                              </m:rPr>
                              <a:rPr lang="en-US" altLang="zh-TW" sz="2400" b="0" i="1" smtClean="0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𝑍</m:t>
                            </m:r>
                          </m:e>
                        </m:groupChr>
                        <m:sSub>
                          <m:sSubPr>
                            <m:ctrlPr>
                              <a:rPr lang="en-US" altLang="zh-TW" sz="24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TW" sz="24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US" altLang="zh-TW" sz="2400" b="0" i="1" smtClean="0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altLang="zh-TW" sz="2400" b="0" i="1" smtClean="0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𝑧</m:t>
                            </m:r>
                          </m:e>
                        </m:d>
                        <m:r>
                          <a:rPr lang="en-US" altLang="zh-TW" sz="2400" b="0" i="1" smtClean="0">
                            <a:solidFill>
                              <a:prstClr val="black"/>
                            </a:solidFill>
                            <a:latin typeface="Cambria Math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TW" sz="24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TW" sz="24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TW" sz="2400" i="1" smtClean="0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(</m:t>
                            </m:r>
                            <m:r>
                              <a:rPr lang="en-US" altLang="zh-TW" sz="2400" b="0" i="1" smtClean="0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𝑧</m:t>
                            </m:r>
                            <m:r>
                              <a:rPr lang="en-US" altLang="zh-TW" sz="2400" b="0" i="1" smtClean="0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)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𝑢</m:t>
                            </m:r>
                          </m:sub>
                        </m:sSub>
                      </m:oMath>
                    </m:oMathPara>
                  </a14:m>
                  <a:endParaRPr lang="en-US" altLang="zh-TW" sz="2400" dirty="0" smtClean="0"/>
                </a:p>
                <a:p>
                  <a:pPr>
                    <a:lnSpc>
                      <a:spcPct val="150000"/>
                    </a:lnSpc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2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altLang="zh-TW" sz="24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altLang="zh-TW" sz="24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𝑛</m:t>
                            </m:r>
                          </m:e>
                        </m:d>
                        <m:groupChr>
                          <m:groupChrPr>
                            <m:chr m:val="↔"/>
                            <m:vertJc m:val="bot"/>
                            <m:ctrlPr>
                              <a:rPr lang="en-US" altLang="zh-TW" sz="24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</m:ctrlPr>
                          </m:groupChrPr>
                          <m:e>
                            <m:r>
                              <m:rPr>
                                <m:brk m:alnAt="2"/>
                              </m:rPr>
                              <a:rPr lang="en-US" altLang="zh-TW" sz="24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𝑍</m:t>
                            </m:r>
                          </m:e>
                        </m:groupChr>
                        <m:sSub>
                          <m:sSubPr>
                            <m:ctrlPr>
                              <a:rPr lang="en-US" altLang="zh-TW" sz="24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2</m:t>
                            </m:r>
                          </m:sub>
                        </m:sSub>
                        <m:d>
                          <m:dPr>
                            <m:ctrlPr>
                              <a:rPr lang="en-US" altLang="zh-TW" sz="24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altLang="zh-TW" sz="24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𝑧</m:t>
                            </m:r>
                          </m:e>
                        </m:d>
                        <m: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TW" sz="24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TW" sz="24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(</m:t>
                            </m:r>
                            <m:r>
                              <a:rPr lang="en-US" altLang="zh-TW" sz="24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𝑧</m:t>
                            </m:r>
                            <m:r>
                              <a:rPr lang="en-US" altLang="zh-TW" sz="24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)</m:t>
                            </m:r>
                          </m:e>
                          <m:sub>
                            <m:r>
                              <a:rPr lang="en-US" altLang="zh-TW" sz="24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𝑢</m:t>
                            </m:r>
                          </m:sub>
                        </m:sSub>
                      </m:oMath>
                    </m:oMathPara>
                  </a14:m>
                  <a:endParaRPr lang="en-US" altLang="zh-TW" sz="2400" dirty="0"/>
                </a:p>
                <a:p>
                  <a:pPr>
                    <a:lnSpc>
                      <a:spcPct val="150000"/>
                    </a:lnSpc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zh-TW" sz="2400" b="0" i="1" smtClean="0">
                            <a:solidFill>
                              <a:prstClr val="black"/>
                            </a:solidFill>
                            <a:latin typeface="Cambria Math"/>
                          </a:rPr>
                          <m:t>  </m:t>
                        </m:r>
                        <m:r>
                          <a:rPr lang="en-US" altLang="zh-TW" sz="2400" b="0" i="1" smtClean="0">
                            <a:solidFill>
                              <a:prstClr val="black"/>
                            </a:solidFill>
                            <a:latin typeface="Cambria Math"/>
                          </a:rPr>
                          <m:t>𝑦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zh-TW" sz="24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altLang="zh-TW" sz="24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𝑛</m:t>
                            </m:r>
                          </m:e>
                        </m:d>
                        <m:groupChr>
                          <m:groupChrPr>
                            <m:chr m:val="↔"/>
                            <m:vertJc m:val="bot"/>
                            <m:ctrlPr>
                              <a:rPr lang="en-US" altLang="zh-TW" sz="24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</m:ctrlPr>
                          </m:groupChrPr>
                          <m:e>
                            <m:r>
                              <m:rPr>
                                <m:brk m:alnAt="2"/>
                              </m:rPr>
                              <a:rPr lang="en-US" altLang="zh-TW" sz="24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𝑍</m:t>
                            </m:r>
                          </m:e>
                        </m:groupChr>
                        <m:r>
                          <a:rPr lang="en-US" altLang="zh-TW" sz="2400" b="0" i="1" smtClean="0">
                            <a:solidFill>
                              <a:prstClr val="black"/>
                            </a:solidFill>
                            <a:latin typeface="Cambria Math"/>
                          </a:rPr>
                          <m:t> </m:t>
                        </m:r>
                        <m:r>
                          <a:rPr lang="en-US" altLang="zh-TW" sz="2400" b="0" i="1" smtClean="0">
                            <a:solidFill>
                              <a:prstClr val="black"/>
                            </a:solidFill>
                            <a:latin typeface="Cambria Math"/>
                          </a:rPr>
                          <m:t>𝑌</m:t>
                        </m:r>
                        <m:d>
                          <m:dPr>
                            <m:ctrlPr>
                              <a:rPr lang="en-US" altLang="zh-TW" sz="24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altLang="zh-TW" sz="24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𝑧</m:t>
                            </m:r>
                          </m:e>
                        </m:d>
                        <m: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/>
                          </a:rPr>
                          <m:t>=</m:t>
                        </m:r>
                        <m:r>
                          <a:rPr lang="en-US" altLang="zh-TW" sz="2400" b="0" i="1" smtClean="0">
                            <a:solidFill>
                              <a:prstClr val="black"/>
                            </a:solidFill>
                            <a:latin typeface="Cambria Math"/>
                          </a:rPr>
                          <m:t>  </m:t>
                        </m:r>
                        <m:r>
                          <a:rPr lang="en-US" altLang="zh-TW" sz="2400" b="0" i="1" smtClean="0">
                            <a:solidFill>
                              <a:prstClr val="black"/>
                            </a:solidFill>
                            <a:latin typeface="Cambria Math"/>
                          </a:rPr>
                          <m:t>𝑌</m:t>
                        </m:r>
                        <m:sSub>
                          <m:sSubPr>
                            <m:ctrlPr>
                              <a:rPr lang="en-US" altLang="zh-TW" sz="24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(</m:t>
                            </m:r>
                            <m:r>
                              <a:rPr lang="en-US" altLang="zh-TW" sz="24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𝑧</m:t>
                            </m:r>
                            <m:r>
                              <a:rPr lang="en-US" altLang="zh-TW" sz="24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)</m:t>
                            </m:r>
                          </m:e>
                          <m:sub>
                            <m:r>
                              <a:rPr lang="en-US" altLang="zh-TW" sz="24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𝑢</m:t>
                            </m:r>
                          </m:sub>
                        </m:sSub>
                      </m:oMath>
                    </m:oMathPara>
                  </a14:m>
                  <a:endParaRPr lang="en-US" altLang="zh-TW" sz="2400" dirty="0"/>
                </a:p>
              </p:txBody>
            </p:sp>
          </mc:Choice>
          <mc:Fallback xmlns="">
            <p:sp>
              <p:nvSpPr>
                <p:cNvPr id="6" name="矩形 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55976" y="3262838"/>
                  <a:ext cx="3528392" cy="2325060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" name="矩形 2"/>
            <p:cNvSpPr/>
            <p:nvPr/>
          </p:nvSpPr>
          <p:spPr>
            <a:xfrm>
              <a:off x="4362326" y="3467100"/>
              <a:ext cx="819646" cy="2016000"/>
            </a:xfrm>
            <a:prstGeom prst="rect">
              <a:avLst/>
            </a:prstGeom>
            <a:ln w="19050">
              <a:solidFill>
                <a:srgbClr val="FF0000"/>
              </a:solidFill>
            </a:ln>
          </p:spPr>
          <p:txBody>
            <a:bodyPr rtlCol="0" anchor="ctr">
              <a:spAutoFit/>
            </a:bodyPr>
            <a:lstStyle/>
            <a:p>
              <a:pPr marL="457200" algn="ctr">
                <a:spcBef>
                  <a:spcPts val="600"/>
                </a:spcBef>
              </a:pPr>
              <a:endParaRPr lang="zh-TW" altLang="en-US" sz="3500" b="1" i="1" dirty="0">
                <a:latin typeface="Times New Roman" pitchFamily="18" charset="0"/>
                <a:ea typeface="新細明體" charset="-120"/>
                <a:cs typeface="Times New Roman" pitchFamily="18" charset="0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5480546" y="3463132"/>
              <a:ext cx="819646" cy="2016000"/>
            </a:xfrm>
            <a:prstGeom prst="rect">
              <a:avLst/>
            </a:prstGeom>
            <a:ln w="19050">
              <a:solidFill>
                <a:srgbClr val="FF0000"/>
              </a:solidFill>
            </a:ln>
          </p:spPr>
          <p:txBody>
            <a:bodyPr rtlCol="0" anchor="ctr">
              <a:spAutoFit/>
            </a:bodyPr>
            <a:lstStyle/>
            <a:p>
              <a:pPr marL="457200" algn="ctr">
                <a:spcBef>
                  <a:spcPts val="600"/>
                </a:spcBef>
              </a:pPr>
              <a:endParaRPr lang="zh-TW" altLang="en-US" sz="3500" b="1" i="1" dirty="0">
                <a:latin typeface="Times New Roman" pitchFamily="18" charset="0"/>
                <a:ea typeface="新細明體" charset="-120"/>
                <a:cs typeface="Times New Roman" pitchFamily="18" charset="0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6560666" y="3460750"/>
              <a:ext cx="1035670" cy="2016000"/>
            </a:xfrm>
            <a:prstGeom prst="rect">
              <a:avLst/>
            </a:prstGeom>
            <a:ln w="19050">
              <a:solidFill>
                <a:srgbClr val="FF0000"/>
              </a:solidFill>
            </a:ln>
          </p:spPr>
          <p:txBody>
            <a:bodyPr wrap="square" rtlCol="0" anchor="ctr">
              <a:spAutoFit/>
            </a:bodyPr>
            <a:lstStyle/>
            <a:p>
              <a:pPr marL="457200" algn="ctr">
                <a:spcBef>
                  <a:spcPts val="600"/>
                </a:spcBef>
              </a:pPr>
              <a:endParaRPr lang="zh-TW" altLang="en-US" sz="3500" b="1" i="1" dirty="0">
                <a:latin typeface="Times New Roman" pitchFamily="18" charset="0"/>
                <a:ea typeface="新細明體" charset="-120"/>
                <a:cs typeface="Times New Roman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矩形 4"/>
                <p:cNvSpPr/>
                <p:nvPr/>
              </p:nvSpPr>
              <p:spPr>
                <a:xfrm>
                  <a:off x="4570812" y="3963703"/>
                  <a:ext cx="402674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i="1" smtClean="0">
                            <a:solidFill>
                              <a:srgbClr val="FF0000"/>
                            </a:solidFill>
                            <a:latin typeface="Cambria Math"/>
                            <a:ea typeface="Cambria Math"/>
                          </a:rPr>
                          <m:t>∗</m:t>
                        </m:r>
                      </m:oMath>
                    </m:oMathPara>
                  </a14:m>
                  <a:endParaRPr lang="zh-TW" altLang="en-US" sz="24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5" name="矩形 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70812" y="3963703"/>
                  <a:ext cx="402674" cy="461665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矩形 10"/>
                <p:cNvSpPr/>
                <p:nvPr/>
              </p:nvSpPr>
              <p:spPr>
                <a:xfrm>
                  <a:off x="6896138" y="3962635"/>
                  <a:ext cx="340158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i="1" smtClean="0">
                            <a:solidFill>
                              <a:srgbClr val="FF0000"/>
                            </a:solidFill>
                            <a:latin typeface="Cambria Math"/>
                            <a:ea typeface="Cambria Math"/>
                          </a:rPr>
                          <m:t>⋅</m:t>
                        </m:r>
                      </m:oMath>
                    </m:oMathPara>
                  </a14:m>
                  <a:endParaRPr lang="zh-TW" altLang="en-US" sz="24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1" name="矩形 1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96138" y="3962635"/>
                  <a:ext cx="340158" cy="461665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矩形 12"/>
                <p:cNvSpPr/>
                <p:nvPr/>
              </p:nvSpPr>
              <p:spPr>
                <a:xfrm>
                  <a:off x="5720290" y="3963600"/>
                  <a:ext cx="340158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i="1" smtClean="0">
                            <a:solidFill>
                              <a:srgbClr val="FF0000"/>
                            </a:solidFill>
                            <a:latin typeface="Cambria Math"/>
                            <a:ea typeface="Cambria Math"/>
                          </a:rPr>
                          <m:t>⋅</m:t>
                        </m:r>
                      </m:oMath>
                    </m:oMathPara>
                  </a14:m>
                  <a:endParaRPr lang="zh-TW" altLang="en-US" sz="24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3" name="矩形 1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20290" y="3963600"/>
                  <a:ext cx="340158" cy="461665"/>
                </a:xfrm>
                <a:prstGeom prst="rect">
                  <a:avLst/>
                </a:prstGeom>
                <a:blipFill rotWithShape="1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文字方塊 13"/>
                <p:cNvSpPr txBox="1"/>
                <p:nvPr/>
              </p:nvSpPr>
              <p:spPr>
                <a:xfrm>
                  <a:off x="4610131" y="4725144"/>
                  <a:ext cx="32403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zh-TW" altLang="en-US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∥</m:t>
                        </m:r>
                      </m:oMath>
                    </m:oMathPara>
                  </a14:m>
                  <a:endParaRPr lang="zh-TW" altLang="en-US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4" name="文字方塊 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0131" y="4725144"/>
                  <a:ext cx="324036" cy="369332"/>
                </a:xfrm>
                <a:prstGeom prst="rect">
                  <a:avLst/>
                </a:prstGeom>
                <a:blipFill rotWithShape="1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文字方塊 16"/>
                <p:cNvSpPr txBox="1"/>
                <p:nvPr/>
              </p:nvSpPr>
              <p:spPr>
                <a:xfrm>
                  <a:off x="5728351" y="4725144"/>
                  <a:ext cx="32403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zh-TW" altLang="en-US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∥</m:t>
                        </m:r>
                      </m:oMath>
                    </m:oMathPara>
                  </a14:m>
                  <a:endParaRPr lang="zh-TW" altLang="en-US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7" name="文字方塊 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28351" y="4725144"/>
                  <a:ext cx="324036" cy="369332"/>
                </a:xfrm>
                <a:prstGeom prst="rect">
                  <a:avLst/>
                </a:prstGeom>
                <a:blipFill rotWithShape="1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文字方塊 17"/>
                <p:cNvSpPr txBox="1"/>
                <p:nvPr/>
              </p:nvSpPr>
              <p:spPr>
                <a:xfrm>
                  <a:off x="6902648" y="4725144"/>
                  <a:ext cx="32403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zh-TW" altLang="en-US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∥</m:t>
                        </m:r>
                      </m:oMath>
                    </m:oMathPara>
                  </a14:m>
                  <a:endParaRPr lang="zh-TW" altLang="en-US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8" name="文字方塊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02648" y="4725144"/>
                  <a:ext cx="324036" cy="369332"/>
                </a:xfrm>
                <a:prstGeom prst="rect">
                  <a:avLst/>
                </a:prstGeom>
                <a:blipFill rotWithShape="1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6" name="圖片 1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772816"/>
            <a:ext cx="2446020" cy="264033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 18"/>
              <p:cNvSpPr/>
              <p:nvPr/>
            </p:nvSpPr>
            <p:spPr>
              <a:xfrm>
                <a:off x="2771800" y="1772816"/>
                <a:ext cx="821187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20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0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TW" sz="20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TW" sz="20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𝑛</m:t>
                          </m:r>
                        </m:e>
                      </m:d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19" name="矩形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1800" y="1772816"/>
                <a:ext cx="821187" cy="400110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矩形 19"/>
              <p:cNvSpPr/>
              <p:nvPr/>
            </p:nvSpPr>
            <p:spPr>
              <a:xfrm>
                <a:off x="2765837" y="3212976"/>
                <a:ext cx="82715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20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0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2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TW" sz="20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TW" sz="20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𝑛</m:t>
                          </m:r>
                        </m:e>
                      </m:d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20" name="矩形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5837" y="3212976"/>
                <a:ext cx="827150" cy="400110"/>
              </a:xfrm>
              <a:prstGeom prst="rect">
                <a:avLst/>
              </a:prstGeom>
              <a:blipFill rotWithShape="1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文字方塊 22"/>
          <p:cNvSpPr txBox="1"/>
          <p:nvPr/>
        </p:nvSpPr>
        <p:spPr>
          <a:xfrm>
            <a:off x="1691230" y="2636912"/>
            <a:ext cx="1152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0   1  2  3    </a:t>
            </a:r>
            <a:endParaRPr lang="zh-TW" altLang="en-US" dirty="0"/>
          </a:p>
        </p:txBody>
      </p:sp>
      <p:sp>
        <p:nvSpPr>
          <p:cNvPr id="24" name="文字方塊 23"/>
          <p:cNvSpPr txBox="1"/>
          <p:nvPr/>
        </p:nvSpPr>
        <p:spPr>
          <a:xfrm>
            <a:off x="1919830" y="4211796"/>
            <a:ext cx="10657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0   1 2 3    </a:t>
            </a:r>
            <a:endParaRPr lang="zh-TW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矩形 2"/>
          <p:cNvSpPr>
            <a:spLocks noChangeArrowheads="1"/>
          </p:cNvSpPr>
          <p:nvPr/>
        </p:nvSpPr>
        <p:spPr bwMode="auto">
          <a:xfrm>
            <a:off x="0" y="215900"/>
            <a:ext cx="298767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2540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lvl="2" eaLnBrk="1" hangingPunct="1">
              <a:spcBef>
                <a:spcPts val="1200"/>
              </a:spcBef>
              <a:buSzPct val="70000"/>
            </a:pPr>
            <a:r>
              <a:rPr kumimoji="0" lang="en-US" altLang="zh-TW" sz="3600" b="1" u="sng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Examples</a:t>
            </a:r>
          </a:p>
        </p:txBody>
      </p:sp>
      <p:sp>
        <p:nvSpPr>
          <p:cNvPr id="91139" name="文字方塊 2"/>
          <p:cNvSpPr txBox="1">
            <a:spLocks noChangeArrowheads="1"/>
          </p:cNvSpPr>
          <p:nvPr/>
        </p:nvSpPr>
        <p:spPr bwMode="auto">
          <a:xfrm>
            <a:off x="107950" y="908050"/>
            <a:ext cx="8856663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>
              <a:buFont typeface="Arial" charset="0"/>
              <a:buChar char="•"/>
            </a:pPr>
            <a:r>
              <a:rPr lang="en-US" altLang="zh-TW" sz="3200" u="sng">
                <a:latin typeface="Times New Roman" pitchFamily="18" charset="0"/>
                <a:cs typeface="Times New Roman" pitchFamily="18" charset="0"/>
              </a:rPr>
              <a:t>Example 10.4</a:t>
            </a:r>
            <a:r>
              <a:rPr lang="en-US" altLang="zh-TW" sz="3200">
                <a:latin typeface="Times New Roman" pitchFamily="18" charset="0"/>
                <a:cs typeface="Times New Roman" pitchFamily="18" charset="0"/>
              </a:rPr>
              <a:t>, p.747 of text</a:t>
            </a:r>
          </a:p>
        </p:txBody>
      </p:sp>
      <p:pic>
        <p:nvPicPr>
          <p:cNvPr id="91140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4088" y="4157663"/>
            <a:ext cx="4624387" cy="2700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91141" name="物件 23"/>
          <p:cNvGraphicFramePr>
            <a:graphicFrameLocks noChangeAspect="1"/>
          </p:cNvGraphicFramePr>
          <p:nvPr/>
        </p:nvGraphicFramePr>
        <p:xfrm>
          <a:off x="455613" y="1546225"/>
          <a:ext cx="5772150" cy="2746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312" name="方程式" r:id="rId4" imgW="2819400" imgH="1308100" progId="Equation.3">
                  <p:embed/>
                </p:oleObj>
              </mc:Choice>
              <mc:Fallback>
                <p:oleObj name="方程式" r:id="rId4" imgW="2819400" imgH="1308100" progId="Equation.3">
                  <p:embed/>
                  <p:pic>
                    <p:nvPicPr>
                      <p:cNvPr id="0" name="物件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5613" y="1546225"/>
                        <a:ext cx="5772150" cy="2746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矩形 2"/>
          <p:cNvSpPr>
            <a:spLocks noChangeArrowheads="1"/>
          </p:cNvSpPr>
          <p:nvPr/>
        </p:nvSpPr>
        <p:spPr bwMode="auto">
          <a:xfrm>
            <a:off x="0" y="215900"/>
            <a:ext cx="298767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2540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lvl="2" eaLnBrk="1" hangingPunct="1">
              <a:spcBef>
                <a:spcPts val="1200"/>
              </a:spcBef>
              <a:buSzPct val="70000"/>
            </a:pPr>
            <a:r>
              <a:rPr kumimoji="0" lang="en-US" altLang="zh-TW" sz="3600" b="1" u="sng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Examples</a:t>
            </a:r>
          </a:p>
        </p:txBody>
      </p:sp>
      <p:sp>
        <p:nvSpPr>
          <p:cNvPr id="92163" name="文字方塊 2"/>
          <p:cNvSpPr txBox="1">
            <a:spLocks noChangeArrowheads="1"/>
          </p:cNvSpPr>
          <p:nvPr/>
        </p:nvSpPr>
        <p:spPr bwMode="auto">
          <a:xfrm>
            <a:off x="107950" y="908050"/>
            <a:ext cx="8856663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>
              <a:buFont typeface="Arial" charset="0"/>
              <a:buChar char="•"/>
            </a:pPr>
            <a:r>
              <a:rPr lang="en-US" altLang="zh-TW" sz="3200" u="sng">
                <a:latin typeface="Times New Roman" pitchFamily="18" charset="0"/>
                <a:cs typeface="Times New Roman" pitchFamily="18" charset="0"/>
              </a:rPr>
              <a:t>Example 10.6</a:t>
            </a:r>
            <a:r>
              <a:rPr lang="en-US" altLang="zh-TW" sz="3200">
                <a:latin typeface="Times New Roman" pitchFamily="18" charset="0"/>
                <a:cs typeface="Times New Roman" pitchFamily="18" charset="0"/>
              </a:rPr>
              <a:t>, p.752 of text</a:t>
            </a:r>
          </a:p>
        </p:txBody>
      </p:sp>
      <p:graphicFrame>
        <p:nvGraphicFramePr>
          <p:cNvPr id="92164" name="物件 23"/>
          <p:cNvGraphicFramePr>
            <a:graphicFrameLocks noChangeAspect="1"/>
          </p:cNvGraphicFramePr>
          <p:nvPr/>
        </p:nvGraphicFramePr>
        <p:xfrm>
          <a:off x="669925" y="2978150"/>
          <a:ext cx="5862638" cy="3003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678" name="方程式" r:id="rId3" imgW="2463800" imgH="1346200" progId="Equation.3">
                  <p:embed/>
                </p:oleObj>
              </mc:Choice>
              <mc:Fallback>
                <p:oleObj name="方程式" r:id="rId3" imgW="2463800" imgH="1346200" progId="Equation.3">
                  <p:embed/>
                  <p:pic>
                    <p:nvPicPr>
                      <p:cNvPr id="0" name="物件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9925" y="2978150"/>
                        <a:ext cx="5862638" cy="3003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92165" name="群組 4"/>
          <p:cNvGrpSpPr>
            <a:grpSpLocks/>
          </p:cNvGrpSpPr>
          <p:nvPr/>
        </p:nvGrpSpPr>
        <p:grpSpPr bwMode="auto">
          <a:xfrm>
            <a:off x="617538" y="1600200"/>
            <a:ext cx="4613275" cy="949325"/>
            <a:chOff x="618565" y="1598056"/>
            <a:chExt cx="4673964" cy="1020788"/>
          </a:xfrm>
        </p:grpSpPr>
        <p:graphicFrame>
          <p:nvGraphicFramePr>
            <p:cNvPr id="92166" name="物件 3"/>
            <p:cNvGraphicFramePr>
              <a:graphicFrameLocks noChangeAspect="1"/>
            </p:cNvGraphicFramePr>
            <p:nvPr/>
          </p:nvGraphicFramePr>
          <p:xfrm>
            <a:off x="618565" y="1820067"/>
            <a:ext cx="2361146" cy="67977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2679" name="方程式" r:id="rId5" imgW="748975" imgH="215806" progId="Equation.3">
                    <p:embed/>
                  </p:oleObj>
                </mc:Choice>
                <mc:Fallback>
                  <p:oleObj name="方程式" r:id="rId5" imgW="748975" imgH="215806" progId="Equation.3">
                    <p:embed/>
                    <p:pic>
                      <p:nvPicPr>
                        <p:cNvPr id="0" name="物件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8565" y="1820067"/>
                          <a:ext cx="2361146" cy="67977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2167" name="物件 2"/>
            <p:cNvGraphicFramePr>
              <a:graphicFrameLocks noChangeAspect="1"/>
            </p:cNvGraphicFramePr>
            <p:nvPr/>
          </p:nvGraphicFramePr>
          <p:xfrm>
            <a:off x="2204644" y="1598056"/>
            <a:ext cx="3087885" cy="10207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2680" name="方程式" r:id="rId7" imgW="1536700" imgH="508000" progId="Equation.3">
                    <p:embed/>
                  </p:oleObj>
                </mc:Choice>
                <mc:Fallback>
                  <p:oleObj name="方程式" r:id="rId7" imgW="1536700" imgH="508000" progId="Equation.3">
                    <p:embed/>
                    <p:pic>
                      <p:nvPicPr>
                        <p:cNvPr id="0" name="物件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04644" y="1598056"/>
                          <a:ext cx="3087885" cy="1020788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矩形 2"/>
          <p:cNvSpPr>
            <a:spLocks noChangeArrowheads="1"/>
          </p:cNvSpPr>
          <p:nvPr/>
        </p:nvSpPr>
        <p:spPr bwMode="auto">
          <a:xfrm>
            <a:off x="0" y="215900"/>
            <a:ext cx="298767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2540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lvl="2" eaLnBrk="1" hangingPunct="1">
              <a:spcBef>
                <a:spcPts val="1200"/>
              </a:spcBef>
              <a:buSzPct val="70000"/>
            </a:pPr>
            <a:r>
              <a:rPr kumimoji="0" lang="en-US" altLang="zh-TW" sz="3600" b="1" u="sng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Examples</a:t>
            </a:r>
          </a:p>
        </p:txBody>
      </p:sp>
      <p:sp>
        <p:nvSpPr>
          <p:cNvPr id="93187" name="文字方塊 2"/>
          <p:cNvSpPr txBox="1">
            <a:spLocks noChangeArrowheads="1"/>
          </p:cNvSpPr>
          <p:nvPr/>
        </p:nvSpPr>
        <p:spPr bwMode="auto">
          <a:xfrm>
            <a:off x="107950" y="908050"/>
            <a:ext cx="8856663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>
              <a:buFont typeface="Arial" charset="0"/>
              <a:buChar char="•"/>
            </a:pPr>
            <a:r>
              <a:rPr lang="en-US" altLang="zh-TW" sz="3200" u="sng">
                <a:latin typeface="Times New Roman" pitchFamily="18" charset="0"/>
                <a:cs typeface="Times New Roman" pitchFamily="18" charset="0"/>
              </a:rPr>
              <a:t>Example 10.6</a:t>
            </a:r>
            <a:r>
              <a:rPr lang="en-US" altLang="zh-TW" sz="3200">
                <a:latin typeface="Times New Roman" pitchFamily="18" charset="0"/>
                <a:cs typeface="Times New Roman" pitchFamily="18" charset="0"/>
              </a:rPr>
              <a:t>, p.752 of text</a:t>
            </a:r>
          </a:p>
        </p:txBody>
      </p:sp>
      <p:pic>
        <p:nvPicPr>
          <p:cNvPr id="93188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913" y="1989138"/>
            <a:ext cx="6200775" cy="4103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矩形 2"/>
          <p:cNvSpPr>
            <a:spLocks noChangeArrowheads="1"/>
          </p:cNvSpPr>
          <p:nvPr/>
        </p:nvSpPr>
        <p:spPr bwMode="auto">
          <a:xfrm>
            <a:off x="0" y="215900"/>
            <a:ext cx="298767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2540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lvl="2" eaLnBrk="1" hangingPunct="1">
              <a:spcBef>
                <a:spcPts val="1200"/>
              </a:spcBef>
              <a:buSzPct val="70000"/>
            </a:pPr>
            <a:r>
              <a:rPr kumimoji="0" lang="en-US" altLang="zh-TW" sz="3600" b="1" u="sng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Examples</a:t>
            </a:r>
          </a:p>
        </p:txBody>
      </p:sp>
      <p:sp>
        <p:nvSpPr>
          <p:cNvPr id="94211" name="文字方塊 2"/>
          <p:cNvSpPr txBox="1">
            <a:spLocks noChangeArrowheads="1"/>
          </p:cNvSpPr>
          <p:nvPr/>
        </p:nvSpPr>
        <p:spPr bwMode="auto">
          <a:xfrm>
            <a:off x="107950" y="908050"/>
            <a:ext cx="8856663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>
              <a:buFont typeface="Arial" charset="0"/>
              <a:buChar char="•"/>
            </a:pPr>
            <a:r>
              <a:rPr lang="en-US" altLang="zh-TW" sz="3200" u="sng">
                <a:latin typeface="Times New Roman" pitchFamily="18" charset="0"/>
                <a:cs typeface="Times New Roman" pitchFamily="18" charset="0"/>
              </a:rPr>
              <a:t>Example 10.17</a:t>
            </a:r>
            <a:r>
              <a:rPr lang="en-US" altLang="zh-TW" sz="3200">
                <a:latin typeface="Times New Roman" pitchFamily="18" charset="0"/>
                <a:cs typeface="Times New Roman" pitchFamily="18" charset="0"/>
              </a:rPr>
              <a:t>, p.772 of text</a:t>
            </a:r>
          </a:p>
        </p:txBody>
      </p:sp>
      <p:graphicFrame>
        <p:nvGraphicFramePr>
          <p:cNvPr id="94212" name="物件 23"/>
          <p:cNvGraphicFramePr>
            <a:graphicFrameLocks noChangeAspect="1"/>
          </p:cNvGraphicFramePr>
          <p:nvPr/>
        </p:nvGraphicFramePr>
        <p:xfrm>
          <a:off x="276225" y="1970088"/>
          <a:ext cx="8883650" cy="3881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383" name="方程式" r:id="rId3" imgW="3733800" imgH="1739900" progId="Equation.3">
                  <p:embed/>
                </p:oleObj>
              </mc:Choice>
              <mc:Fallback>
                <p:oleObj name="方程式" r:id="rId3" imgW="3733800" imgH="1739900" progId="Equation.3">
                  <p:embed/>
                  <p:pic>
                    <p:nvPicPr>
                      <p:cNvPr id="0" name="物件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6225" y="1970088"/>
                        <a:ext cx="8883650" cy="38814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矩形 2"/>
          <p:cNvSpPr>
            <a:spLocks noChangeArrowheads="1"/>
          </p:cNvSpPr>
          <p:nvPr/>
        </p:nvSpPr>
        <p:spPr bwMode="auto">
          <a:xfrm>
            <a:off x="0" y="215900"/>
            <a:ext cx="298767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2540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lvl="2" eaLnBrk="1" hangingPunct="1">
              <a:spcBef>
                <a:spcPts val="1200"/>
              </a:spcBef>
              <a:buSzPct val="70000"/>
            </a:pPr>
            <a:r>
              <a:rPr kumimoji="0" lang="en-US" altLang="zh-TW" sz="3600" b="1" u="sng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Examples</a:t>
            </a:r>
          </a:p>
        </p:txBody>
      </p:sp>
      <p:sp>
        <p:nvSpPr>
          <p:cNvPr id="95235" name="文字方塊 2"/>
          <p:cNvSpPr txBox="1">
            <a:spLocks noChangeArrowheads="1"/>
          </p:cNvSpPr>
          <p:nvPr/>
        </p:nvSpPr>
        <p:spPr bwMode="auto">
          <a:xfrm>
            <a:off x="107950" y="908050"/>
            <a:ext cx="8856663" cy="1077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>
              <a:buFont typeface="Arial" charset="0"/>
              <a:buChar char="•"/>
            </a:pPr>
            <a:r>
              <a:rPr lang="en-US" altLang="zh-TW" sz="3200" u="sng">
                <a:latin typeface="Times New Roman" pitchFamily="18" charset="0"/>
                <a:cs typeface="Times New Roman" pitchFamily="18" charset="0"/>
              </a:rPr>
              <a:t>Example 10.31</a:t>
            </a:r>
            <a:r>
              <a:rPr lang="en-US" altLang="zh-TW" sz="3200">
                <a:latin typeface="Times New Roman" pitchFamily="18" charset="0"/>
                <a:cs typeface="Times New Roman" pitchFamily="18" charset="0"/>
              </a:rPr>
              <a:t>, p.788 of text (Problem 10.38, P.805 of text)</a:t>
            </a:r>
          </a:p>
        </p:txBody>
      </p:sp>
      <p:graphicFrame>
        <p:nvGraphicFramePr>
          <p:cNvPr id="95236" name="物件 23"/>
          <p:cNvGraphicFramePr>
            <a:graphicFrameLocks noChangeAspect="1"/>
          </p:cNvGraphicFramePr>
          <p:nvPr/>
        </p:nvGraphicFramePr>
        <p:xfrm>
          <a:off x="539750" y="2076450"/>
          <a:ext cx="6284913" cy="204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580" name="方程式" r:id="rId3" imgW="2641600" imgH="914400" progId="Equation.3">
                  <p:embed/>
                </p:oleObj>
              </mc:Choice>
              <mc:Fallback>
                <p:oleObj name="方程式" r:id="rId3" imgW="2641600" imgH="914400" progId="Equation.3">
                  <p:embed/>
                  <p:pic>
                    <p:nvPicPr>
                      <p:cNvPr id="0" name="物件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750" y="2076450"/>
                        <a:ext cx="6284913" cy="2041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5237" name="物件 1"/>
          <p:cNvGraphicFramePr>
            <a:graphicFrameLocks noChangeAspect="1"/>
          </p:cNvGraphicFramePr>
          <p:nvPr/>
        </p:nvGraphicFramePr>
        <p:xfrm>
          <a:off x="649288" y="6430963"/>
          <a:ext cx="5578475" cy="454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581" name="方程式" r:id="rId5" imgW="2489200" imgH="203200" progId="Equation.3">
                  <p:embed/>
                </p:oleObj>
              </mc:Choice>
              <mc:Fallback>
                <p:oleObj name="方程式" r:id="rId5" imgW="2489200" imgH="203200" progId="Equation.3">
                  <p:embed/>
                  <p:pic>
                    <p:nvPicPr>
                      <p:cNvPr id="0" name="物件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9288" y="6430963"/>
                        <a:ext cx="5578475" cy="454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5238" name="圖片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60000">
            <a:off x="15875" y="4344988"/>
            <a:ext cx="5443538" cy="1939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5239" name="圖片 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6775" y="3922713"/>
            <a:ext cx="4284663" cy="2163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矩形 3"/>
          <p:cNvSpPr>
            <a:spLocks noChangeArrowheads="1"/>
          </p:cNvSpPr>
          <p:nvPr/>
        </p:nvSpPr>
        <p:spPr bwMode="auto">
          <a:xfrm>
            <a:off x="0" y="188913"/>
            <a:ext cx="9144000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80000" anchor="ctr">
            <a:spAutoFit/>
          </a:bodyPr>
          <a:lstStyle>
            <a:lvl1pPr marL="4572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>
              <a:lnSpc>
                <a:spcPct val="150000"/>
              </a:lnSpc>
              <a:buSzPct val="70000"/>
            </a:pPr>
            <a:r>
              <a:rPr kumimoji="0" lang="en-US" altLang="zh-TW" sz="4000" b="1" u="sng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Z-Transform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247"/>
          <a:stretch/>
        </p:blipFill>
        <p:spPr>
          <a:xfrm>
            <a:off x="467544" y="1700808"/>
            <a:ext cx="7920880" cy="405166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/>
              <p:cNvSpPr txBox="1"/>
              <p:nvPr/>
            </p:nvSpPr>
            <p:spPr>
              <a:xfrm>
                <a:off x="2771800" y="2636912"/>
                <a:ext cx="25202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latin typeface="Cambria Math"/>
                        </a:rPr>
                        <m:t>𝑡</m:t>
                      </m:r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1800" y="2636912"/>
                <a:ext cx="252028" cy="400110"/>
              </a:xfrm>
              <a:prstGeom prst="rect">
                <a:avLst/>
              </a:prstGeom>
              <a:blipFill rotWithShape="1">
                <a:blip r:embed="rId3"/>
                <a:stretch>
                  <a:fillRect r="-975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字方塊 5"/>
              <p:cNvSpPr txBox="1"/>
              <p:nvPr/>
            </p:nvSpPr>
            <p:spPr>
              <a:xfrm>
                <a:off x="2346824" y="1628800"/>
                <a:ext cx="70207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000" b="0" i="1" smtClean="0">
                              <a:latin typeface="Cambria Math"/>
                            </a:rPr>
                            <m:t>𝑐</m:t>
                          </m:r>
                        </m:sub>
                      </m:sSub>
                      <m:r>
                        <a:rPr lang="en-US" altLang="zh-TW" sz="2000" b="0" i="1" smtClean="0">
                          <a:latin typeface="Cambria Math"/>
                        </a:rPr>
                        <m:t>(</m:t>
                      </m:r>
                      <m:r>
                        <a:rPr lang="en-US" altLang="zh-TW" sz="2000" b="0" i="1" smtClean="0">
                          <a:latin typeface="Cambria Math"/>
                        </a:rPr>
                        <m:t>𝑡</m:t>
                      </m:r>
                      <m:r>
                        <a:rPr lang="en-US" altLang="zh-TW" sz="2000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zh-TW" altLang="en-US" sz="2000" dirty="0"/>
              </a:p>
            </p:txBody>
          </p:sp>
        </mc:Choice>
        <mc:Fallback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6824" y="1628800"/>
                <a:ext cx="702078" cy="400110"/>
              </a:xfrm>
              <a:prstGeom prst="rect">
                <a:avLst/>
              </a:prstGeom>
              <a:blipFill rotWithShape="1">
                <a:blip r:embed="rId4"/>
                <a:stretch>
                  <a:fillRect r="-9565" b="-1363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字方塊 6"/>
              <p:cNvSpPr txBox="1"/>
              <p:nvPr/>
            </p:nvSpPr>
            <p:spPr>
              <a:xfrm>
                <a:off x="1637674" y="1340768"/>
                <a:ext cx="702078" cy="4237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000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𝑝</m:t>
                          </m:r>
                        </m:sub>
                      </m:sSub>
                      <m:r>
                        <a:rPr lang="en-US" altLang="zh-TW" sz="2000" b="0" i="1" smtClean="0">
                          <a:solidFill>
                            <a:srgbClr val="C00000"/>
                          </a:solidFill>
                          <a:latin typeface="Cambria Math"/>
                        </a:rPr>
                        <m:t>(</m:t>
                      </m:r>
                      <m:r>
                        <a:rPr lang="en-US" altLang="zh-TW" sz="2000" b="0" i="1" smtClean="0">
                          <a:solidFill>
                            <a:srgbClr val="C00000"/>
                          </a:solidFill>
                          <a:latin typeface="Cambria Math"/>
                        </a:rPr>
                        <m:t>𝑡</m:t>
                      </m:r>
                      <m:r>
                        <a:rPr lang="en-US" altLang="zh-TW" sz="2000" b="0" i="1" smtClean="0">
                          <a:solidFill>
                            <a:srgbClr val="C00000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zh-TW" altLang="en-US" sz="2000" dirty="0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7674" y="1340768"/>
                <a:ext cx="702078" cy="423770"/>
              </a:xfrm>
              <a:prstGeom prst="rect">
                <a:avLst/>
              </a:prstGeom>
              <a:blipFill rotWithShape="1">
                <a:blip r:embed="rId5"/>
                <a:stretch>
                  <a:fillRect r="-13043" b="-1014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/>
              <p:cNvSpPr txBox="1"/>
              <p:nvPr/>
            </p:nvSpPr>
            <p:spPr>
              <a:xfrm>
                <a:off x="1496420" y="3048904"/>
                <a:ext cx="25202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solidFill>
                            <a:srgbClr val="C00000"/>
                          </a:solidFill>
                          <a:latin typeface="Cambria Math"/>
                        </a:rPr>
                        <m:t>𝑇</m:t>
                      </m:r>
                    </m:oMath>
                  </m:oMathPara>
                </a14:m>
                <a:endParaRPr lang="zh-TW" altLang="en-US" sz="2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6420" y="3048904"/>
                <a:ext cx="252028" cy="400110"/>
              </a:xfrm>
              <a:prstGeom prst="rect">
                <a:avLst/>
              </a:prstGeom>
              <a:blipFill rotWithShape="1">
                <a:blip r:embed="rId6"/>
                <a:stretch>
                  <a:fillRect r="-3095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/>
              <p:cNvSpPr txBox="1"/>
              <p:nvPr/>
            </p:nvSpPr>
            <p:spPr>
              <a:xfrm>
                <a:off x="1835696" y="3573016"/>
                <a:ext cx="18002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000" b="0" i="1" smtClean="0">
                              <a:latin typeface="Cambria Math"/>
                            </a:rPr>
                            <m:t>𝑑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TW" sz="20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TW" sz="2000" b="0" i="1" smtClean="0">
                              <a:latin typeface="Cambria Math"/>
                            </a:rPr>
                            <m:t>𝑛</m:t>
                          </m:r>
                        </m:e>
                      </m:d>
                      <m:r>
                        <a:rPr lang="en-US" altLang="zh-TW" sz="2000" b="0" i="1" smtClean="0">
                          <a:latin typeface="Cambria Math"/>
                        </a:rPr>
                        <m:t>=</m:t>
                      </m:r>
                      <m:r>
                        <a:rPr lang="en-US" altLang="zh-TW" sz="2000" b="0" i="1" smtClean="0">
                          <a:latin typeface="Cambria Math"/>
                        </a:rPr>
                        <m:t>𝑥</m:t>
                      </m:r>
                      <m:r>
                        <a:rPr lang="en-US" altLang="zh-TW" sz="2000" b="0" i="1" smtClean="0">
                          <a:latin typeface="Cambria Math"/>
                        </a:rPr>
                        <m:t>[</m:t>
                      </m:r>
                      <m:r>
                        <a:rPr lang="en-US" altLang="zh-TW" sz="2000" b="0" i="1" smtClean="0">
                          <a:latin typeface="Cambria Math"/>
                        </a:rPr>
                        <m:t>𝑛</m:t>
                      </m:r>
                      <m:r>
                        <a:rPr lang="en-US" altLang="zh-TW" sz="2000" b="0" i="1" smtClean="0">
                          <a:latin typeface="Cambria Math"/>
                        </a:rPr>
                        <m:t>]</m:t>
                      </m:r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9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5696" y="3573016"/>
                <a:ext cx="1800200" cy="400110"/>
              </a:xfrm>
              <a:prstGeom prst="rect">
                <a:avLst/>
              </a:prstGeom>
              <a:blipFill rotWithShape="1">
                <a:blip r:embed="rId7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2305582" y="4293096"/>
                <a:ext cx="39421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i="1">
                          <a:latin typeface="Cambria Math"/>
                        </a:rPr>
                        <m:t>𝑛</m:t>
                      </m:r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5582" y="4293096"/>
                <a:ext cx="394210" cy="400110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/>
              <p:cNvSpPr txBox="1"/>
              <p:nvPr/>
            </p:nvSpPr>
            <p:spPr>
              <a:xfrm>
                <a:off x="2628701" y="5085184"/>
                <a:ext cx="64715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𝑥</m:t>
                      </m:r>
                      <m:r>
                        <a:rPr lang="en-US" altLang="zh-TW" sz="20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(</m:t>
                      </m:r>
                      <m:r>
                        <a:rPr lang="en-US" altLang="zh-TW" sz="20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𝑡</m:t>
                      </m:r>
                      <m:r>
                        <a:rPr lang="en-US" altLang="zh-TW" sz="20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zh-TW" altLang="en-US" sz="2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2" name="文字方塊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8701" y="5085184"/>
                <a:ext cx="647155" cy="400110"/>
              </a:xfrm>
              <a:prstGeom prst="rect">
                <a:avLst/>
              </a:prstGeom>
              <a:blipFill rotWithShape="1">
                <a:blip r:embed="rId10"/>
                <a:stretch>
                  <a:fillRect r="-4717" b="-1363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/>
              <p:cNvSpPr txBox="1"/>
              <p:nvPr/>
            </p:nvSpPr>
            <p:spPr>
              <a:xfrm>
                <a:off x="2339752" y="5117122"/>
                <a:ext cx="25202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𝑡</m:t>
                      </m:r>
                    </m:oMath>
                  </m:oMathPara>
                </a14:m>
                <a:endParaRPr lang="zh-TW" altLang="en-US" sz="2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3" name="文字方塊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9752" y="5117122"/>
                <a:ext cx="252028" cy="400110"/>
              </a:xfrm>
              <a:prstGeom prst="rect">
                <a:avLst/>
              </a:prstGeom>
              <a:blipFill rotWithShape="1">
                <a:blip r:embed="rId11"/>
                <a:stretch>
                  <a:fillRect r="-975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/>
              <p:cNvSpPr txBox="1"/>
              <p:nvPr/>
            </p:nvSpPr>
            <p:spPr>
              <a:xfrm>
                <a:off x="1488274" y="5733863"/>
                <a:ext cx="32403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1</m:t>
                      </m:r>
                    </m:oMath>
                  </m:oMathPara>
                </a14:m>
                <a:endParaRPr lang="zh-TW" altLang="en-US" sz="2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4" name="文字方塊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8274" y="5733863"/>
                <a:ext cx="324036" cy="400110"/>
              </a:xfrm>
              <a:prstGeom prst="rect">
                <a:avLst/>
              </a:prstGeom>
              <a:blipFill rotWithShape="1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/>
              <p:cNvSpPr txBox="1"/>
              <p:nvPr/>
            </p:nvSpPr>
            <p:spPr>
              <a:xfrm>
                <a:off x="971600" y="5300479"/>
                <a:ext cx="121171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2000" b="0" i="1" smtClean="0">
                        <a:solidFill>
                          <a:srgbClr val="002060"/>
                        </a:solidFill>
                        <a:latin typeface="Cambria Math"/>
                      </a:rPr>
                      <m:t>0</m:t>
                    </m:r>
                  </m:oMath>
                </a14:m>
                <a:r>
                  <a:rPr lang="zh-TW" altLang="en-US" sz="2000" dirty="0" smtClean="0">
                    <a:solidFill>
                      <a:srgbClr val="00206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2000" b="0" i="1" dirty="0" smtClean="0">
                        <a:solidFill>
                          <a:srgbClr val="002060"/>
                        </a:solidFill>
                        <a:latin typeface="Cambria Math"/>
                      </a:rPr>
                      <m:t>1</m:t>
                    </m:r>
                  </m:oMath>
                </a14:m>
                <a:r>
                  <a:rPr lang="zh-TW" altLang="en-US" sz="2000" dirty="0" smtClean="0">
                    <a:solidFill>
                      <a:srgbClr val="00206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2000" b="0" i="1" dirty="0" smtClean="0">
                        <a:solidFill>
                          <a:srgbClr val="002060"/>
                        </a:solidFill>
                        <a:latin typeface="Cambria Math"/>
                      </a:rPr>
                      <m:t>2</m:t>
                    </m:r>
                  </m:oMath>
                </a14:m>
                <a:r>
                  <a:rPr lang="zh-TW" altLang="en-US" sz="2000" dirty="0" smtClean="0">
                    <a:solidFill>
                      <a:srgbClr val="002060"/>
                    </a:solidFill>
                  </a:rPr>
                  <a:t>  </a:t>
                </a:r>
                <a14:m>
                  <m:oMath xmlns:m="http://schemas.openxmlformats.org/officeDocument/2006/math">
                    <m:r>
                      <a:rPr lang="en-US" altLang="zh-TW" sz="2000" b="0" i="1" dirty="0" smtClean="0">
                        <a:solidFill>
                          <a:srgbClr val="002060"/>
                        </a:solidFill>
                        <a:latin typeface="Cambria Math"/>
                      </a:rPr>
                      <m:t>3</m:t>
                    </m:r>
                  </m:oMath>
                </a14:m>
                <a:r>
                  <a:rPr lang="zh-TW" altLang="en-US" sz="2000" dirty="0" smtClean="0">
                    <a:solidFill>
                      <a:srgbClr val="00206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2000" b="0" i="1" dirty="0" smtClean="0">
                        <a:solidFill>
                          <a:srgbClr val="002060"/>
                        </a:solidFill>
                        <a:latin typeface="Cambria Math"/>
                      </a:rPr>
                      <m:t>4</m:t>
                    </m:r>
                  </m:oMath>
                </a14:m>
                <a:endParaRPr lang="zh-TW" altLang="en-US" sz="2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5" name="文字方塊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600" y="5300479"/>
                <a:ext cx="1211716" cy="400110"/>
              </a:xfrm>
              <a:prstGeom prst="rect">
                <a:avLst/>
              </a:prstGeom>
              <a:blipFill rotWithShape="1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/>
              <p:cNvSpPr txBox="1"/>
              <p:nvPr/>
            </p:nvSpPr>
            <p:spPr>
              <a:xfrm>
                <a:off x="937692" y="4467592"/>
                <a:ext cx="121171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2000" b="0" i="1" smtClean="0">
                        <a:solidFill>
                          <a:schemeClr val="tx1"/>
                        </a:solidFill>
                        <a:latin typeface="Cambria Math"/>
                      </a:rPr>
                      <m:t>0</m:t>
                    </m:r>
                  </m:oMath>
                </a14:m>
                <a:r>
                  <a:rPr lang="zh-TW" altLang="en-US" sz="2000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2000" b="0" i="1" dirty="0" smtClean="0">
                        <a:solidFill>
                          <a:schemeClr val="tx1"/>
                        </a:solidFill>
                        <a:latin typeface="Cambria Math"/>
                      </a:rPr>
                      <m:t>1</m:t>
                    </m:r>
                  </m:oMath>
                </a14:m>
                <a:r>
                  <a:rPr lang="zh-TW" altLang="en-US" sz="2000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2000" b="0" i="1" dirty="0" smtClean="0">
                        <a:solidFill>
                          <a:schemeClr val="tx1"/>
                        </a:solidFill>
                        <a:latin typeface="Cambria Math"/>
                      </a:rPr>
                      <m:t>2</m:t>
                    </m:r>
                  </m:oMath>
                </a14:m>
                <a:r>
                  <a:rPr lang="zh-TW" altLang="en-US" sz="2000" dirty="0" smtClean="0">
                    <a:solidFill>
                      <a:schemeClr val="tx1"/>
                    </a:solidFill>
                  </a:rPr>
                  <a:t>  </a:t>
                </a:r>
                <a14:m>
                  <m:oMath xmlns:m="http://schemas.openxmlformats.org/officeDocument/2006/math">
                    <m:r>
                      <a:rPr lang="en-US" altLang="zh-TW" sz="2000" b="0" i="1" dirty="0" smtClean="0">
                        <a:solidFill>
                          <a:schemeClr val="tx1"/>
                        </a:solidFill>
                        <a:latin typeface="Cambria Math"/>
                      </a:rPr>
                      <m:t>3</m:t>
                    </m:r>
                  </m:oMath>
                </a14:m>
                <a:r>
                  <a:rPr lang="zh-TW" altLang="en-US" sz="2000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2000" b="0" i="1" dirty="0" smtClean="0">
                        <a:solidFill>
                          <a:schemeClr val="tx1"/>
                        </a:solidFill>
                        <a:latin typeface="Cambria Math"/>
                      </a:rPr>
                      <m:t>4</m:t>
                    </m:r>
                  </m:oMath>
                </a14:m>
                <a:endParaRPr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文字方塊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7692" y="4467592"/>
                <a:ext cx="1211716" cy="400110"/>
              </a:xfrm>
              <a:prstGeom prst="rect">
                <a:avLst/>
              </a:prstGeom>
              <a:blipFill rotWithShape="1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4691015" y="2780928"/>
                <a:ext cx="385041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i="1">
                          <a:solidFill>
                            <a:srgbClr val="002060"/>
                          </a:solidFill>
                          <a:latin typeface="Cambria Math"/>
                        </a:rPr>
                        <m:t>0</m:t>
                      </m:r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1015" y="2780928"/>
                <a:ext cx="385041" cy="400110"/>
              </a:xfrm>
              <a:prstGeom prst="rect">
                <a:avLst/>
              </a:prstGeom>
              <a:blipFill rotWithShape="1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/>
              <p:cNvSpPr/>
              <p:nvPr/>
            </p:nvSpPr>
            <p:spPr>
              <a:xfrm>
                <a:off x="4691015" y="3773071"/>
                <a:ext cx="385041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i="1" smtClean="0">
                          <a:solidFill>
                            <a:srgbClr val="C00000"/>
                          </a:solidFill>
                          <a:latin typeface="Cambria Math"/>
                        </a:rPr>
                        <m:t>0</m:t>
                      </m:r>
                    </m:oMath>
                  </m:oMathPara>
                </a14:m>
                <a:endParaRPr lang="zh-TW" altLang="en-US" sz="2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8" name="矩形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1015" y="3773071"/>
                <a:ext cx="385041" cy="400110"/>
              </a:xfrm>
              <a:prstGeom prst="rect">
                <a:avLst/>
              </a:prstGeom>
              <a:blipFill rotWithShape="1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/>
              <p:cNvSpPr txBox="1"/>
              <p:nvPr/>
            </p:nvSpPr>
            <p:spPr>
              <a:xfrm>
                <a:off x="8316416" y="2400320"/>
                <a:ext cx="36004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TW" altLang="en-US" sz="2000" b="0" i="1" smtClean="0">
                          <a:latin typeface="Cambria Math"/>
                        </a:rPr>
                        <m:t>𝜔</m:t>
                      </m:r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19" name="文字方塊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6416" y="2400320"/>
                <a:ext cx="360040" cy="400110"/>
              </a:xfrm>
              <a:prstGeom prst="rect">
                <a:avLst/>
              </a:prstGeom>
              <a:blipFill rotWithShape="1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字方塊 19"/>
              <p:cNvSpPr txBox="1"/>
              <p:nvPr/>
            </p:nvSpPr>
            <p:spPr>
              <a:xfrm>
                <a:off x="8388424" y="3284984"/>
                <a:ext cx="36004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altLang="zh-TW" sz="2000" b="0" i="1" smtClean="0">
                          <a:latin typeface="Cambria Math"/>
                          <a:ea typeface="Cambria Math"/>
                        </a:rPr>
                        <m:t>Ω</m:t>
                      </m:r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20" name="文字方塊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8424" y="3284984"/>
                <a:ext cx="360040" cy="400110"/>
              </a:xfrm>
              <a:prstGeom prst="rect">
                <a:avLst/>
              </a:prstGeom>
              <a:blipFill rotWithShape="1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文字方塊 20"/>
              <p:cNvSpPr txBox="1"/>
              <p:nvPr/>
            </p:nvSpPr>
            <p:spPr>
              <a:xfrm>
                <a:off x="6228184" y="1493168"/>
                <a:ext cx="1152128" cy="4569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200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2200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𝑋</m:t>
                          </m:r>
                        </m:e>
                        <m:sub>
                          <m:r>
                            <a:rPr lang="en-US" altLang="zh-TW" sz="2200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𝑝</m:t>
                          </m:r>
                        </m:sub>
                      </m:sSub>
                      <m:r>
                        <a:rPr lang="en-US" altLang="zh-TW" sz="2200" b="0" i="1" smtClean="0">
                          <a:solidFill>
                            <a:srgbClr val="C00000"/>
                          </a:solidFill>
                          <a:latin typeface="Cambria Math"/>
                        </a:rPr>
                        <m:t>(</m:t>
                      </m:r>
                      <m:r>
                        <a:rPr lang="en-US" altLang="zh-TW" sz="2200" b="0" i="1" smtClean="0">
                          <a:solidFill>
                            <a:srgbClr val="C00000"/>
                          </a:solidFill>
                          <a:latin typeface="Cambria Math"/>
                        </a:rPr>
                        <m:t>𝑗</m:t>
                      </m:r>
                      <m:r>
                        <a:rPr lang="zh-TW" altLang="en-US" sz="2200" b="0" i="1" smtClean="0">
                          <a:solidFill>
                            <a:srgbClr val="C00000"/>
                          </a:solidFill>
                          <a:latin typeface="Cambria Math"/>
                        </a:rPr>
                        <m:t>𝜔</m:t>
                      </m:r>
                      <m:r>
                        <a:rPr lang="en-US" altLang="zh-TW" sz="2200" b="0" i="1" smtClean="0">
                          <a:solidFill>
                            <a:srgbClr val="C00000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zh-TW" altLang="en-US" sz="2200" dirty="0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21" name="文字方塊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8184" y="1493168"/>
                <a:ext cx="1152128" cy="456985"/>
              </a:xfrm>
              <a:prstGeom prst="rect">
                <a:avLst/>
              </a:prstGeom>
              <a:blipFill rotWithShape="1">
                <a:blip r:embed="rId19"/>
                <a:stretch>
                  <a:fillRect l="-529" b="-10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1"/>
              <p:cNvSpPr txBox="1"/>
              <p:nvPr/>
            </p:nvSpPr>
            <p:spPr>
              <a:xfrm>
                <a:off x="6804248" y="2975353"/>
                <a:ext cx="1152128" cy="441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200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2200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𝑋</m:t>
                          </m:r>
                        </m:e>
                        <m:sub>
                          <m:r>
                            <a:rPr lang="en-US" altLang="zh-TW" sz="2200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𝑑</m:t>
                          </m:r>
                        </m:sub>
                      </m:sSub>
                      <m:r>
                        <a:rPr lang="en-US" altLang="zh-TW" sz="2200" b="0" i="1" smtClean="0">
                          <a:solidFill>
                            <a:srgbClr val="C00000"/>
                          </a:solidFill>
                          <a:latin typeface="Cambria Math"/>
                        </a:rPr>
                        <m:t>(</m:t>
                      </m:r>
                      <m:sSup>
                        <m:sSupPr>
                          <m:ctrlPr>
                            <a:rPr lang="en-US" altLang="zh-TW" sz="2200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TW" sz="2200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altLang="zh-TW" sz="2200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𝑗</m:t>
                          </m:r>
                          <m:r>
                            <m:rPr>
                              <m:sty m:val="p"/>
                            </m:rPr>
                            <a:rPr lang="el-GR" altLang="zh-TW" sz="2200" b="0" i="1" smtClean="0">
                              <a:solidFill>
                                <a:srgbClr val="C00000"/>
                              </a:solidFill>
                              <a:latin typeface="Cambria Math"/>
                              <a:ea typeface="Cambria Math"/>
                            </a:rPr>
                            <m:t>Ω</m:t>
                          </m:r>
                        </m:sup>
                      </m:sSup>
                      <m:r>
                        <a:rPr lang="en-US" altLang="zh-TW" sz="2200" b="0" i="1" smtClean="0">
                          <a:solidFill>
                            <a:srgbClr val="C00000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zh-TW" altLang="en-US" sz="22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2" name="文字方塊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4248" y="2975353"/>
                <a:ext cx="1152128" cy="441916"/>
              </a:xfrm>
              <a:prstGeom prst="rect">
                <a:avLst/>
              </a:prstGeom>
              <a:blipFill rotWithShape="1">
                <a:blip r:embed="rId20"/>
                <a:stretch>
                  <a:fillRect r="-3704" b="-1506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22"/>
              <p:cNvSpPr txBox="1"/>
              <p:nvPr/>
            </p:nvSpPr>
            <p:spPr>
              <a:xfrm>
                <a:off x="5940152" y="3716977"/>
                <a:ext cx="47320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solidFill>
                            <a:srgbClr val="C00000"/>
                          </a:solidFill>
                          <a:latin typeface="Cambria Math"/>
                        </a:rPr>
                        <m:t>2</m:t>
                      </m:r>
                      <m:r>
                        <a:rPr lang="zh-TW" altLang="en-US" sz="2000" b="0" i="1" smtClean="0">
                          <a:solidFill>
                            <a:srgbClr val="C00000"/>
                          </a:solidFill>
                          <a:latin typeface="Cambria Math"/>
                        </a:rPr>
                        <m:t>𝜋</m:t>
                      </m:r>
                    </m:oMath>
                  </m:oMathPara>
                </a14:m>
                <a:endParaRPr lang="zh-TW" altLang="en-US" sz="2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3" name="文字方塊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0152" y="3716977"/>
                <a:ext cx="473204" cy="400110"/>
              </a:xfrm>
              <a:prstGeom prst="rect">
                <a:avLst/>
              </a:prstGeom>
              <a:blipFill rotWithShape="1"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字方塊 23"/>
              <p:cNvSpPr txBox="1"/>
              <p:nvPr/>
            </p:nvSpPr>
            <p:spPr>
              <a:xfrm>
                <a:off x="5967566" y="2708920"/>
                <a:ext cx="473204" cy="4683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box>
                        <m:boxPr>
                          <m:ctrlPr>
                            <a:rPr lang="en-US" altLang="zh-TW" sz="20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altLang="zh-TW" sz="20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altLang="zh-TW" sz="20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2</m:t>
                              </m:r>
                              <m:r>
                                <a:rPr lang="zh-TW" altLang="en-US" sz="20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altLang="zh-TW" sz="20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𝑇</m:t>
                              </m:r>
                            </m:den>
                          </m:f>
                        </m:e>
                      </m:box>
                    </m:oMath>
                  </m:oMathPara>
                </a14:m>
                <a:endParaRPr lang="zh-TW" altLang="en-US" sz="2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4" name="文字方塊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7566" y="2708920"/>
                <a:ext cx="473204" cy="468398"/>
              </a:xfrm>
              <a:prstGeom prst="rect">
                <a:avLst/>
              </a:prstGeom>
              <a:blipFill rotWithShape="1"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字方塊 24"/>
              <p:cNvSpPr txBox="1"/>
              <p:nvPr/>
            </p:nvSpPr>
            <p:spPr>
              <a:xfrm>
                <a:off x="4067944" y="4653136"/>
                <a:ext cx="4824536" cy="10993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24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/>
                            </a:rPr>
                            <m:t>𝑛</m:t>
                          </m:r>
                        </m:e>
                      </m:d>
                      <m:r>
                        <a:rPr lang="en-US" altLang="zh-TW" sz="2400" b="0" i="1" smtClean="0">
                          <a:latin typeface="Cambria Math"/>
                          <a:ea typeface="Cambria Math"/>
                        </a:rPr>
                        <m:t>→</m:t>
                      </m:r>
                      <m:r>
                        <a:rPr lang="en-US" altLang="zh-TW" sz="2400" b="0" i="1" smtClean="0">
                          <a:latin typeface="Cambria Math"/>
                          <a:ea typeface="Cambria Math"/>
                        </a:rPr>
                        <m:t>𝑥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/>
                              <a:ea typeface="Cambria Math"/>
                            </a:rPr>
                            <m:t>𝑡</m:t>
                          </m:r>
                        </m:e>
                      </m:d>
                      <m:r>
                        <a:rPr lang="en-US" altLang="zh-TW" sz="2400" b="0" i="1" smtClean="0">
                          <a:latin typeface="Cambria Math"/>
                          <a:ea typeface="Cambria Math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TW" sz="2400" b="0" i="1" smtClean="0">
                              <a:latin typeface="Cambria Math"/>
                              <a:ea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400" b="0" i="1" smtClean="0">
                              <a:latin typeface="Cambria Math"/>
                              <a:ea typeface="Cambria Math"/>
                            </a:rPr>
                            <m:t>𝑛</m:t>
                          </m:r>
                          <m:r>
                            <a:rPr lang="en-US" altLang="zh-TW" sz="2400" b="0" i="1" smtClean="0">
                              <a:latin typeface="Cambria Math"/>
                              <a:ea typeface="Cambria Math"/>
                            </a:rPr>
                            <m:t>=−∞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/>
                              <a:ea typeface="Cambria Math"/>
                            </a:rPr>
                            <m:t>∞</m:t>
                          </m:r>
                        </m:sup>
                        <m:e>
                          <m:r>
                            <a:rPr lang="en-US" altLang="zh-TW" sz="2400" b="0" i="1" smtClean="0">
                              <a:latin typeface="Cambria Math"/>
                              <a:ea typeface="Cambria Math"/>
                            </a:rPr>
                            <m:t>𝑥</m:t>
                          </m:r>
                          <m:r>
                            <a:rPr lang="en-US" altLang="zh-TW" sz="2400" b="0" i="1" smtClean="0">
                              <a:latin typeface="Cambria Math"/>
                              <a:ea typeface="Cambria Math"/>
                            </a:rPr>
                            <m:t>[</m:t>
                          </m:r>
                          <m:r>
                            <a:rPr lang="en-US" altLang="zh-TW" sz="2400" b="0" i="1" smtClean="0">
                              <a:latin typeface="Cambria Math"/>
                              <a:ea typeface="Cambria Math"/>
                            </a:rPr>
                            <m:t>𝑛</m:t>
                          </m:r>
                          <m:r>
                            <a:rPr lang="en-US" altLang="zh-TW" sz="2400" b="0" i="1" smtClean="0">
                              <a:latin typeface="Cambria Math"/>
                              <a:ea typeface="Cambria Math"/>
                            </a:rPr>
                            <m:t>]</m:t>
                          </m:r>
                        </m:e>
                      </m:nary>
                      <m:r>
                        <a:rPr lang="en-US" altLang="zh-TW" sz="2400" b="0" i="1" smtClean="0">
                          <a:latin typeface="Cambria Math"/>
                          <a:ea typeface="Cambria Math"/>
                        </a:rPr>
                        <m:t> </m:t>
                      </m:r>
                      <m:r>
                        <a:rPr lang="zh-TW" altLang="en-US" sz="2400" b="0" i="1" smtClean="0">
                          <a:latin typeface="Cambria Math"/>
                          <a:ea typeface="Cambria Math"/>
                        </a:rPr>
                        <m:t>𝛿</m:t>
                      </m:r>
                      <m:r>
                        <a:rPr lang="en-US" altLang="zh-TW" sz="2400" b="0" i="1" smtClean="0">
                          <a:latin typeface="Cambria Math"/>
                          <a:ea typeface="Cambria Math"/>
                        </a:rPr>
                        <m:t>(</m:t>
                      </m:r>
                      <m:r>
                        <a:rPr lang="en-US" altLang="zh-TW" sz="2400" b="0" i="1" smtClean="0">
                          <a:latin typeface="Cambria Math"/>
                          <a:ea typeface="Cambria Math"/>
                        </a:rPr>
                        <m:t>𝑡</m:t>
                      </m:r>
                      <m:r>
                        <a:rPr lang="en-US" altLang="zh-TW" sz="2400" b="0" i="1" smtClean="0">
                          <a:latin typeface="Cambria Math"/>
                          <a:ea typeface="Cambria Math"/>
                        </a:rPr>
                        <m:t>−</m:t>
                      </m:r>
                      <m:r>
                        <a:rPr lang="en-US" altLang="zh-TW" sz="2400" b="0" i="1" smtClean="0">
                          <a:latin typeface="Cambria Math"/>
                          <a:ea typeface="Cambria Math"/>
                        </a:rPr>
                        <m:t>𝑛</m:t>
                      </m:r>
                      <m:r>
                        <a:rPr lang="en-US" altLang="zh-TW" sz="2400" b="0" i="1" smtClean="0">
                          <a:latin typeface="Cambria Math"/>
                          <a:ea typeface="Cambria Math"/>
                        </a:rPr>
                        <m:t>)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5" name="文字方塊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7944" y="4653136"/>
                <a:ext cx="4824536" cy="1099340"/>
              </a:xfrm>
              <a:prstGeom prst="rect">
                <a:avLst/>
              </a:prstGeom>
              <a:blipFill rotWithShape="1"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文字方塊 25"/>
              <p:cNvSpPr txBox="1"/>
              <p:nvPr/>
            </p:nvSpPr>
            <p:spPr>
              <a:xfrm>
                <a:off x="4777328" y="1484784"/>
                <a:ext cx="946800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200" b="0" i="1" smtClean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2200" b="0" i="1" smtClean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𝑋</m:t>
                          </m:r>
                        </m:e>
                        <m:sub>
                          <m:r>
                            <a:rPr lang="en-US" altLang="zh-TW" sz="2200" b="0" i="1" smtClean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𝑐</m:t>
                          </m:r>
                        </m:sub>
                      </m:sSub>
                      <m:r>
                        <a:rPr lang="en-US" altLang="zh-TW" sz="2200" b="0" i="1" smtClean="0">
                          <a:solidFill>
                            <a:srgbClr val="0070C0"/>
                          </a:solidFill>
                          <a:latin typeface="Cambria Math"/>
                        </a:rPr>
                        <m:t>(</m:t>
                      </m:r>
                      <m:r>
                        <a:rPr lang="en-US" altLang="zh-TW" sz="2200" b="0" i="1" smtClean="0">
                          <a:solidFill>
                            <a:srgbClr val="0070C0"/>
                          </a:solidFill>
                          <a:latin typeface="Cambria Math"/>
                        </a:rPr>
                        <m:t>𝑗</m:t>
                      </m:r>
                      <m:r>
                        <a:rPr lang="zh-TW" altLang="en-US" sz="2200" b="0" i="1" smtClean="0">
                          <a:solidFill>
                            <a:srgbClr val="0070C0"/>
                          </a:solidFill>
                          <a:latin typeface="Cambria Math"/>
                        </a:rPr>
                        <m:t>𝜔</m:t>
                      </m:r>
                      <m:r>
                        <a:rPr lang="en-US" altLang="zh-TW" sz="2200" b="0" i="1" smtClean="0">
                          <a:solidFill>
                            <a:srgbClr val="0070C0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zh-TW" altLang="en-US" sz="2200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26" name="文字方塊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7328" y="1484784"/>
                <a:ext cx="946800" cy="430887"/>
              </a:xfrm>
              <a:prstGeom prst="rect">
                <a:avLst/>
              </a:prstGeom>
              <a:blipFill rotWithShape="1">
                <a:blip r:embed="rId24"/>
                <a:stretch>
                  <a:fillRect l="-645" r="-10968" b="-1714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等腰三角形 9"/>
          <p:cNvSpPr/>
          <p:nvPr/>
        </p:nvSpPr>
        <p:spPr>
          <a:xfrm>
            <a:off x="4646835" y="2170955"/>
            <a:ext cx="501229" cy="504000"/>
          </a:xfrm>
          <a:prstGeom prst="triangle">
            <a:avLst>
              <a:gd name="adj" fmla="val 38733"/>
            </a:avLst>
          </a:prstGeom>
          <a:pattFill prst="ltVert">
            <a:fgClr>
              <a:schemeClr val="accent1"/>
            </a:fgClr>
            <a:bgClr>
              <a:schemeClr val="bg1"/>
            </a:bgClr>
          </a:pattFill>
          <a:ln w="9525">
            <a:solidFill>
              <a:srgbClr val="0070C0"/>
            </a:solidFill>
          </a:ln>
        </p:spPr>
        <p:txBody>
          <a:bodyPr rtlCol="0" anchor="ctr">
            <a:spAutoFit/>
          </a:bodyPr>
          <a:lstStyle/>
          <a:p>
            <a:pPr marL="457200" algn="ctr">
              <a:spcBef>
                <a:spcPts val="600"/>
              </a:spcBef>
            </a:pPr>
            <a:endParaRPr lang="zh-TW" altLang="en-US" sz="3500" b="1" i="1" dirty="0">
              <a:latin typeface="Times New Roman" pitchFamily="18" charset="0"/>
              <a:ea typeface="新細明體" charset="-120"/>
              <a:cs typeface="Times New Roman" pitchFamily="18" charset="0"/>
            </a:endParaRPr>
          </a:p>
        </p:txBody>
      </p:sp>
      <p:grpSp>
        <p:nvGrpSpPr>
          <p:cNvPr id="11267" name="群組 11266"/>
          <p:cNvGrpSpPr/>
          <p:nvPr/>
        </p:nvGrpSpPr>
        <p:grpSpPr>
          <a:xfrm>
            <a:off x="1399166" y="5661248"/>
            <a:ext cx="379883" cy="217528"/>
            <a:chOff x="1399166" y="5661272"/>
            <a:chExt cx="379883" cy="217528"/>
          </a:xfrm>
        </p:grpSpPr>
        <p:cxnSp>
          <p:nvCxnSpPr>
            <p:cNvPr id="30" name="直線接點 29"/>
            <p:cNvCxnSpPr/>
            <p:nvPr/>
          </p:nvCxnSpPr>
          <p:spPr>
            <a:xfrm>
              <a:off x="1779049" y="5662800"/>
              <a:ext cx="0" cy="216000"/>
            </a:xfrm>
            <a:prstGeom prst="line">
              <a:avLst/>
            </a:prstGeom>
            <a:ln w="1905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線接點 30"/>
            <p:cNvCxnSpPr/>
            <p:nvPr/>
          </p:nvCxnSpPr>
          <p:spPr>
            <a:xfrm>
              <a:off x="1532424" y="5661272"/>
              <a:ext cx="0" cy="216000"/>
            </a:xfrm>
            <a:prstGeom prst="line">
              <a:avLst/>
            </a:prstGeom>
            <a:ln w="1905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65" name="直線單箭頭接點 11264"/>
            <p:cNvCxnSpPr/>
            <p:nvPr/>
          </p:nvCxnSpPr>
          <p:spPr>
            <a:xfrm>
              <a:off x="1399166" y="5769112"/>
              <a:ext cx="144000" cy="0"/>
            </a:xfrm>
            <a:prstGeom prst="straightConnector1">
              <a:avLst/>
            </a:prstGeom>
            <a:ln>
              <a:solidFill>
                <a:srgbClr val="002060"/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7" name="直線單箭頭接點 36"/>
          <p:cNvCxnSpPr/>
          <p:nvPr/>
        </p:nvCxnSpPr>
        <p:spPr>
          <a:xfrm>
            <a:off x="1778556" y="5766597"/>
            <a:ext cx="144000" cy="0"/>
          </a:xfrm>
          <a:prstGeom prst="straightConnector1">
            <a:avLst/>
          </a:prstGeom>
          <a:ln>
            <a:solidFill>
              <a:srgbClr val="002060"/>
            </a:solidFill>
            <a:headEnd type="arrow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矩形 2"/>
          <p:cNvSpPr>
            <a:spLocks noChangeArrowheads="1"/>
          </p:cNvSpPr>
          <p:nvPr/>
        </p:nvSpPr>
        <p:spPr bwMode="auto">
          <a:xfrm>
            <a:off x="0" y="261938"/>
            <a:ext cx="6443663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2540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lvl="2" eaLnBrk="1" hangingPunct="1">
              <a:spcBef>
                <a:spcPts val="1200"/>
              </a:spcBef>
              <a:buSzPct val="70000"/>
            </a:pPr>
            <a:r>
              <a:rPr kumimoji="0" lang="en-US" altLang="zh-TW" sz="3000" b="1" u="sng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Problem 10.12</a:t>
            </a:r>
            <a:r>
              <a:rPr kumimoji="0" lang="en-US" altLang="zh-TW" sz="3000" b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, p.799 of text</a:t>
            </a:r>
          </a:p>
        </p:txBody>
      </p:sp>
      <p:graphicFrame>
        <p:nvGraphicFramePr>
          <p:cNvPr id="96259" name="物件 1"/>
          <p:cNvGraphicFramePr>
            <a:graphicFrameLocks noChangeAspect="1"/>
          </p:cNvGraphicFramePr>
          <p:nvPr/>
        </p:nvGraphicFramePr>
        <p:xfrm>
          <a:off x="279400" y="993775"/>
          <a:ext cx="6596063" cy="906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601" name="方程式" r:id="rId3" imgW="2984500" imgH="406400" progId="Equation.3">
                  <p:embed/>
                </p:oleObj>
              </mc:Choice>
              <mc:Fallback>
                <p:oleObj name="方程式" r:id="rId3" imgW="2984500" imgH="406400" progId="Equation.3">
                  <p:embed/>
                  <p:pic>
                    <p:nvPicPr>
                      <p:cNvPr id="0" name="物件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9400" y="993775"/>
                        <a:ext cx="6596063" cy="906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6260" name="物件 3"/>
          <p:cNvGraphicFramePr>
            <a:graphicFrameLocks noChangeAspect="1"/>
          </p:cNvGraphicFramePr>
          <p:nvPr/>
        </p:nvGraphicFramePr>
        <p:xfrm>
          <a:off x="1119188" y="2487613"/>
          <a:ext cx="5670550" cy="2746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602" name="方程式" r:id="rId5" imgW="2387600" imgH="1231900" progId="Equation.3">
                  <p:embed/>
                </p:oleObj>
              </mc:Choice>
              <mc:Fallback>
                <p:oleObj name="方程式" r:id="rId5" imgW="2387600" imgH="1231900" progId="Equation.3">
                  <p:embed/>
                  <p:pic>
                    <p:nvPicPr>
                      <p:cNvPr id="0" name="物件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9188" y="2487613"/>
                        <a:ext cx="5670550" cy="2746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矩形 2"/>
          <p:cNvSpPr>
            <a:spLocks noChangeArrowheads="1"/>
          </p:cNvSpPr>
          <p:nvPr/>
        </p:nvSpPr>
        <p:spPr bwMode="auto">
          <a:xfrm>
            <a:off x="0" y="261938"/>
            <a:ext cx="6443663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2540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lvl="2" eaLnBrk="1" hangingPunct="1">
              <a:spcBef>
                <a:spcPts val="1200"/>
              </a:spcBef>
              <a:buSzPct val="70000"/>
            </a:pPr>
            <a:r>
              <a:rPr kumimoji="0" lang="en-US" altLang="zh-TW" sz="3000" b="1" u="sng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Problem 10.12</a:t>
            </a:r>
            <a:r>
              <a:rPr kumimoji="0" lang="en-US" altLang="zh-TW" sz="3000" b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, p.799 of text</a:t>
            </a:r>
          </a:p>
        </p:txBody>
      </p:sp>
      <p:pic>
        <p:nvPicPr>
          <p:cNvPr id="97283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738" y="1196975"/>
            <a:ext cx="8858250" cy="424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672520" y="4558268"/>
                <a:ext cx="2376264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tIns="0" bIns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/>
                      </a:rPr>
                      <m:t>0</m:t>
                    </m:r>
                  </m:oMath>
                </a14:m>
                <a:r>
                  <a:rPr lang="zh-TW" altLang="en-US" sz="2000" dirty="0" smtClean="0"/>
                  <a:t>            </a:t>
                </a:r>
                <a14:m>
                  <m:oMath xmlns:m="http://schemas.openxmlformats.org/officeDocument/2006/math">
                    <m:r>
                      <a:rPr lang="zh-TW" altLang="en-US" sz="2000" i="1" dirty="0" smtClean="0">
                        <a:latin typeface="Cambria Math"/>
                      </a:rPr>
                      <m:t>𝜋</m:t>
                    </m:r>
                  </m:oMath>
                </a14:m>
                <a:r>
                  <a:rPr lang="zh-TW" altLang="en-US" sz="2000" dirty="0" smtClean="0"/>
                  <a:t>             </a:t>
                </a:r>
                <a14:m>
                  <m:oMath xmlns:m="http://schemas.openxmlformats.org/officeDocument/2006/math">
                    <m:r>
                      <a:rPr lang="en-US" altLang="zh-TW" sz="2000" b="0" i="1" dirty="0" smtClean="0">
                        <a:latin typeface="Cambria Math"/>
                      </a:rPr>
                      <m:t>2</m:t>
                    </m:r>
                    <m:r>
                      <a:rPr lang="zh-TW" altLang="en-US" sz="2000" b="0" i="1" dirty="0" smtClean="0">
                        <a:latin typeface="Cambria Math"/>
                      </a:rPr>
                      <m:t>𝜋</m:t>
                    </m:r>
                  </m:oMath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520" y="4558268"/>
                <a:ext cx="2376264" cy="307777"/>
              </a:xfrm>
              <a:prstGeom prst="rect">
                <a:avLst/>
              </a:prstGeom>
              <a:blipFill rotWithShape="1">
                <a:blip r:embed="rId3"/>
                <a:stretch>
                  <a:fillRect b="-6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3594368" y="4493880"/>
                <a:ext cx="2376264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tIns="0" bIns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/>
                      </a:rPr>
                      <m:t>0</m:t>
                    </m:r>
                  </m:oMath>
                </a14:m>
                <a:r>
                  <a:rPr lang="zh-TW" altLang="en-US" sz="2000" dirty="0" smtClean="0"/>
                  <a:t>              </a:t>
                </a:r>
                <a14:m>
                  <m:oMath xmlns:m="http://schemas.openxmlformats.org/officeDocument/2006/math">
                    <m:r>
                      <a:rPr lang="zh-TW" altLang="en-US" sz="2000" i="1" dirty="0" smtClean="0">
                        <a:latin typeface="Cambria Math"/>
                      </a:rPr>
                      <m:t>𝜋</m:t>
                    </m:r>
                  </m:oMath>
                </a14:m>
                <a:r>
                  <a:rPr lang="zh-TW" altLang="en-US" sz="2000" dirty="0" smtClean="0"/>
                  <a:t>           </a:t>
                </a:r>
                <a14:m>
                  <m:oMath xmlns:m="http://schemas.openxmlformats.org/officeDocument/2006/math">
                    <m:r>
                      <a:rPr lang="en-US" altLang="zh-TW" sz="2000" b="0" i="1" dirty="0" smtClean="0">
                        <a:latin typeface="Cambria Math"/>
                      </a:rPr>
                      <m:t>2</m:t>
                    </m:r>
                    <m:r>
                      <a:rPr lang="zh-TW" altLang="en-US" sz="2000" b="0" i="1" dirty="0" smtClean="0">
                        <a:latin typeface="Cambria Math"/>
                      </a:rPr>
                      <m:t>𝜋</m:t>
                    </m:r>
                  </m:oMath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4368" y="4493880"/>
                <a:ext cx="2376264" cy="307777"/>
              </a:xfrm>
              <a:prstGeom prst="rect">
                <a:avLst/>
              </a:prstGeom>
              <a:blipFill rotWithShape="1">
                <a:blip r:embed="rId4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6660232" y="4452352"/>
                <a:ext cx="2376264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tIns="0" bIns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/>
                      </a:rPr>
                      <m:t>0</m:t>
                    </m:r>
                  </m:oMath>
                </a14:m>
                <a:r>
                  <a:rPr lang="zh-TW" altLang="en-US" sz="2000" dirty="0" smtClean="0"/>
                  <a:t>             </a:t>
                </a:r>
                <a14:m>
                  <m:oMath xmlns:m="http://schemas.openxmlformats.org/officeDocument/2006/math">
                    <m:r>
                      <a:rPr lang="zh-TW" altLang="en-US" sz="2000" i="1" dirty="0" smtClean="0">
                        <a:latin typeface="Cambria Math"/>
                      </a:rPr>
                      <m:t>𝜋</m:t>
                    </m:r>
                  </m:oMath>
                </a14:m>
                <a:r>
                  <a:rPr lang="zh-TW" altLang="en-US" sz="2000" dirty="0" smtClean="0"/>
                  <a:t>            </a:t>
                </a:r>
                <a14:m>
                  <m:oMath xmlns:m="http://schemas.openxmlformats.org/officeDocument/2006/math">
                    <m:r>
                      <a:rPr lang="en-US" altLang="zh-TW" sz="2000" b="0" i="1" dirty="0" smtClean="0">
                        <a:latin typeface="Cambria Math"/>
                      </a:rPr>
                      <m:t>2</m:t>
                    </m:r>
                    <m:r>
                      <a:rPr lang="zh-TW" altLang="en-US" sz="2000" b="0" i="1" dirty="0" smtClean="0">
                        <a:latin typeface="Cambria Math"/>
                      </a:rPr>
                      <m:t>𝜋</m:t>
                    </m:r>
                  </m:oMath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0232" y="4452352"/>
                <a:ext cx="2376264" cy="307777"/>
              </a:xfrm>
              <a:prstGeom prst="rect">
                <a:avLst/>
              </a:prstGeom>
              <a:blipFill rotWithShape="1">
                <a:blip r:embed="rId5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矩形 6"/>
          <p:cNvSpPr/>
          <p:nvPr/>
        </p:nvSpPr>
        <p:spPr>
          <a:xfrm>
            <a:off x="6876256" y="5013176"/>
            <a:ext cx="1296144" cy="338554"/>
          </a:xfrm>
          <a:prstGeom prst="rect">
            <a:avLst/>
          </a:prstGeom>
          <a:solidFill>
            <a:schemeClr val="bg1"/>
          </a:solidFill>
        </p:spPr>
        <p:txBody>
          <a:bodyPr wrap="square" tIns="0" bIns="0">
            <a:spAutoFit/>
          </a:bodyPr>
          <a:lstStyle/>
          <a:p>
            <a:r>
              <a:rPr lang="en-US" altLang="zh-TW" sz="2200" dirty="0" err="1" smtClean="0"/>
              <a:t>Bandpass</a:t>
            </a:r>
            <a:endParaRPr lang="zh-TW" altLang="en-US" sz="2200" dirty="0"/>
          </a:p>
        </p:txBody>
      </p:sp>
      <p:sp>
        <p:nvSpPr>
          <p:cNvPr id="8" name="矩形 7"/>
          <p:cNvSpPr/>
          <p:nvPr/>
        </p:nvSpPr>
        <p:spPr>
          <a:xfrm>
            <a:off x="3923928" y="5013176"/>
            <a:ext cx="1296144" cy="338554"/>
          </a:xfrm>
          <a:prstGeom prst="rect">
            <a:avLst/>
          </a:prstGeom>
          <a:solidFill>
            <a:schemeClr val="bg1"/>
          </a:solidFill>
        </p:spPr>
        <p:txBody>
          <a:bodyPr wrap="square" tIns="0" bIns="0">
            <a:spAutoFit/>
          </a:bodyPr>
          <a:lstStyle/>
          <a:p>
            <a:r>
              <a:rPr lang="en-US" altLang="zh-TW" sz="2200" dirty="0" err="1" smtClean="0"/>
              <a:t>Lowpass</a:t>
            </a:r>
            <a:endParaRPr lang="zh-TW" altLang="en-US" sz="2200" dirty="0"/>
          </a:p>
        </p:txBody>
      </p:sp>
      <p:sp>
        <p:nvSpPr>
          <p:cNvPr id="9" name="矩形 8"/>
          <p:cNvSpPr/>
          <p:nvPr/>
        </p:nvSpPr>
        <p:spPr>
          <a:xfrm>
            <a:off x="971600" y="5013176"/>
            <a:ext cx="1296144" cy="338554"/>
          </a:xfrm>
          <a:prstGeom prst="rect">
            <a:avLst/>
          </a:prstGeom>
          <a:solidFill>
            <a:schemeClr val="bg1"/>
          </a:solidFill>
        </p:spPr>
        <p:txBody>
          <a:bodyPr wrap="square" tIns="0" bIns="0">
            <a:spAutoFit/>
          </a:bodyPr>
          <a:lstStyle/>
          <a:p>
            <a:r>
              <a:rPr lang="en-US" altLang="zh-TW" sz="2200" dirty="0" err="1" smtClean="0"/>
              <a:t>Highpass</a:t>
            </a:r>
            <a:endParaRPr lang="zh-TW" altLang="en-US" sz="2200" dirty="0"/>
          </a:p>
        </p:txBody>
      </p:sp>
      <p:sp>
        <p:nvSpPr>
          <p:cNvPr id="10" name="矩形 9"/>
          <p:cNvSpPr/>
          <p:nvPr/>
        </p:nvSpPr>
        <p:spPr>
          <a:xfrm>
            <a:off x="5057388" y="1556856"/>
            <a:ext cx="936104" cy="576000"/>
          </a:xfrm>
          <a:prstGeom prst="rect">
            <a:avLst/>
          </a:prstGeom>
          <a:solidFill>
            <a:schemeClr val="bg1"/>
          </a:solidFill>
        </p:spPr>
        <p:txBody>
          <a:bodyPr wrap="square" tIns="0" bIns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zh-TW" sz="2000" dirty="0" smtClean="0">
                <a:solidFill>
                  <a:srgbClr val="FF0000"/>
                </a:solidFill>
              </a:rPr>
              <a:t>double</a:t>
            </a:r>
          </a:p>
          <a:p>
            <a:pPr>
              <a:lnSpc>
                <a:spcPct val="80000"/>
              </a:lnSpc>
            </a:pPr>
            <a:r>
              <a:rPr lang="en-US" altLang="zh-TW" sz="2000" dirty="0" smtClean="0">
                <a:solidFill>
                  <a:srgbClr val="FF0000"/>
                </a:solidFill>
              </a:rPr>
              <a:t>pole</a:t>
            </a:r>
            <a:endParaRPr lang="zh-TW" altLang="en-US" sz="2000" dirty="0">
              <a:solidFill>
                <a:srgbClr val="FF0000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993492" y="1507643"/>
            <a:ext cx="936104" cy="540000"/>
          </a:xfrm>
          <a:prstGeom prst="rect">
            <a:avLst/>
          </a:prstGeom>
          <a:solidFill>
            <a:schemeClr val="bg1"/>
          </a:solidFill>
        </p:spPr>
        <p:txBody>
          <a:bodyPr wrap="square" tIns="0" bIns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altLang="zh-TW" sz="2000" dirty="0" smtClean="0">
                <a:solidFill>
                  <a:srgbClr val="FF0000"/>
                </a:solidFill>
              </a:rPr>
              <a:t>double</a:t>
            </a:r>
          </a:p>
          <a:p>
            <a:pPr algn="ctr">
              <a:lnSpc>
                <a:spcPct val="80000"/>
              </a:lnSpc>
            </a:pPr>
            <a:r>
              <a:rPr lang="en-US" altLang="zh-TW" sz="2000" dirty="0" smtClean="0">
                <a:solidFill>
                  <a:srgbClr val="FF0000"/>
                </a:solidFill>
              </a:rPr>
              <a:t>zero</a:t>
            </a:r>
            <a:endParaRPr lang="zh-TW" altLang="en-US" sz="20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矩形 2"/>
          <p:cNvSpPr>
            <a:spLocks noChangeArrowheads="1"/>
          </p:cNvSpPr>
          <p:nvPr/>
        </p:nvSpPr>
        <p:spPr bwMode="auto">
          <a:xfrm>
            <a:off x="0" y="261938"/>
            <a:ext cx="6443663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2540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lvl="2" eaLnBrk="1" hangingPunct="1">
              <a:spcBef>
                <a:spcPts val="1200"/>
              </a:spcBef>
              <a:buSzPct val="70000"/>
            </a:pPr>
            <a:r>
              <a:rPr kumimoji="0" lang="en-US" altLang="zh-TW" sz="3000" b="1" u="sng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Problem 10.44</a:t>
            </a:r>
            <a:r>
              <a:rPr kumimoji="0" lang="en-US" altLang="zh-TW" sz="3000" b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, p.808 of text</a:t>
            </a:r>
          </a:p>
        </p:txBody>
      </p:sp>
      <p:graphicFrame>
        <p:nvGraphicFramePr>
          <p:cNvPr id="98307" name="物件 3"/>
          <p:cNvGraphicFramePr>
            <a:graphicFrameLocks noChangeAspect="1"/>
          </p:cNvGraphicFramePr>
          <p:nvPr/>
        </p:nvGraphicFramePr>
        <p:xfrm>
          <a:off x="1125538" y="908050"/>
          <a:ext cx="4192587" cy="5949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650" name="方程式" r:id="rId3" imgW="1765300" imgH="2717800" progId="Equation.3">
                  <p:embed/>
                </p:oleObj>
              </mc:Choice>
              <mc:Fallback>
                <p:oleObj name="方程式" r:id="rId3" imgW="1765300" imgH="2717800" progId="Equation.3">
                  <p:embed/>
                  <p:pic>
                    <p:nvPicPr>
                      <p:cNvPr id="0" name="物件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25538" y="908050"/>
                        <a:ext cx="4192587" cy="5949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8308" name="物件 2"/>
          <p:cNvGraphicFramePr>
            <a:graphicFrameLocks noChangeAspect="1"/>
          </p:cNvGraphicFramePr>
          <p:nvPr/>
        </p:nvGraphicFramePr>
        <p:xfrm>
          <a:off x="323850" y="852488"/>
          <a:ext cx="703263" cy="561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651" name="方程式" r:id="rId5" imgW="253780" imgH="203024" progId="Equation.3">
                  <p:embed/>
                </p:oleObj>
              </mc:Choice>
              <mc:Fallback>
                <p:oleObj name="方程式" r:id="rId5" imgW="253780" imgH="203024" progId="Equation.3">
                  <p:embed/>
                  <p:pic>
                    <p:nvPicPr>
                      <p:cNvPr id="0" name="物件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850" y="852488"/>
                        <a:ext cx="703263" cy="561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8309" name="文字方塊 1"/>
          <p:cNvSpPr txBox="1">
            <a:spLocks noChangeArrowheads="1"/>
          </p:cNvSpPr>
          <p:nvPr/>
        </p:nvSpPr>
        <p:spPr bwMode="auto">
          <a:xfrm>
            <a:off x="2268538" y="5683250"/>
            <a:ext cx="8636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/>
            <a:r>
              <a:rPr lang="en-US" altLang="zh-TW" sz="1600" i="1">
                <a:latin typeface="Times New Roman" pitchFamily="18" charset="0"/>
                <a:cs typeface="Times New Roman" pitchFamily="18" charset="0"/>
              </a:rPr>
              <a:t>n: even</a:t>
            </a:r>
            <a:endParaRPr lang="zh-TW" altLang="en-US" sz="1600" i="1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矩形 2"/>
          <p:cNvSpPr>
            <a:spLocks noChangeArrowheads="1"/>
          </p:cNvSpPr>
          <p:nvPr/>
        </p:nvSpPr>
        <p:spPr bwMode="auto">
          <a:xfrm>
            <a:off x="0" y="261938"/>
            <a:ext cx="6443663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2540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lvl="2" eaLnBrk="1" hangingPunct="1">
              <a:spcBef>
                <a:spcPts val="1200"/>
              </a:spcBef>
              <a:buSzPct val="70000"/>
            </a:pPr>
            <a:r>
              <a:rPr kumimoji="0" lang="en-US" altLang="zh-TW" sz="3000" b="1" u="sng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Problem 10.46</a:t>
            </a:r>
            <a:r>
              <a:rPr kumimoji="0" lang="en-US" altLang="zh-TW" sz="3000" b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, p.808 of text</a:t>
            </a:r>
          </a:p>
        </p:txBody>
      </p:sp>
      <p:graphicFrame>
        <p:nvGraphicFramePr>
          <p:cNvPr id="99331" name="物件 3"/>
          <p:cNvGraphicFramePr>
            <a:graphicFrameLocks noChangeAspect="1"/>
          </p:cNvGraphicFramePr>
          <p:nvPr/>
        </p:nvGraphicFramePr>
        <p:xfrm>
          <a:off x="323850" y="908050"/>
          <a:ext cx="5549900" cy="1335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847" name="方程式" r:id="rId3" imgW="2336800" imgH="609600" progId="Equation.3">
                  <p:embed/>
                </p:oleObj>
              </mc:Choice>
              <mc:Fallback>
                <p:oleObj name="方程式" r:id="rId3" imgW="2336800" imgH="609600" progId="Equation.3">
                  <p:embed/>
                  <p:pic>
                    <p:nvPicPr>
                      <p:cNvPr id="0" name="物件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850" y="908050"/>
                        <a:ext cx="5549900" cy="1335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9332" name="物件 1"/>
          <p:cNvGraphicFramePr>
            <a:graphicFrameLocks noChangeAspect="1"/>
          </p:cNvGraphicFramePr>
          <p:nvPr/>
        </p:nvGraphicFramePr>
        <p:xfrm>
          <a:off x="395288" y="4583113"/>
          <a:ext cx="6665912" cy="233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848" name="方程式" r:id="rId5" imgW="2806700" imgH="1066800" progId="Equation.3">
                  <p:embed/>
                </p:oleObj>
              </mc:Choice>
              <mc:Fallback>
                <p:oleObj name="方程式" r:id="rId5" imgW="2806700" imgH="1066800" progId="Equation.3">
                  <p:embed/>
                  <p:pic>
                    <p:nvPicPr>
                      <p:cNvPr id="0" name="物件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288" y="4583113"/>
                        <a:ext cx="6665912" cy="2336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9333" name="矩形 2"/>
          <p:cNvSpPr>
            <a:spLocks noChangeArrowheads="1"/>
          </p:cNvSpPr>
          <p:nvPr/>
        </p:nvSpPr>
        <p:spPr bwMode="auto">
          <a:xfrm>
            <a:off x="73025" y="2060575"/>
            <a:ext cx="6443663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2540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lvl="2" eaLnBrk="1" hangingPunct="1">
              <a:spcBef>
                <a:spcPts val="1200"/>
              </a:spcBef>
              <a:buSzPct val="70000"/>
            </a:pPr>
            <a:r>
              <a:rPr kumimoji="0" lang="en-US" altLang="zh-TW" sz="3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8-th order pole at </a:t>
            </a:r>
            <a:r>
              <a:rPr kumimoji="0" lang="en-US" altLang="zh-TW" sz="30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z=</a:t>
            </a:r>
            <a:r>
              <a:rPr kumimoji="0" lang="en-US" altLang="zh-TW" sz="3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 and 8 zeros</a:t>
            </a:r>
          </a:p>
          <a:p>
            <a:pPr lvl="2" eaLnBrk="1" hangingPunct="1">
              <a:buSzPct val="70000"/>
            </a:pPr>
            <a:r>
              <a:rPr kumimoji="0" lang="en-US" altLang="zh-TW" sz="3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causal and stable</a:t>
            </a:r>
          </a:p>
        </p:txBody>
      </p:sp>
      <p:graphicFrame>
        <p:nvGraphicFramePr>
          <p:cNvPr id="99334" name="物件 1"/>
          <p:cNvGraphicFramePr>
            <a:graphicFrameLocks noChangeAspect="1"/>
          </p:cNvGraphicFramePr>
          <p:nvPr/>
        </p:nvGraphicFramePr>
        <p:xfrm>
          <a:off x="395288" y="3035300"/>
          <a:ext cx="3446462" cy="754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849" name="方程式" r:id="rId7" imgW="1624895" imgH="355446" progId="Equation.3">
                  <p:embed/>
                </p:oleObj>
              </mc:Choice>
              <mc:Fallback>
                <p:oleObj name="方程式" r:id="rId7" imgW="1624895" imgH="355446" progId="Equation.3">
                  <p:embed/>
                  <p:pic>
                    <p:nvPicPr>
                      <p:cNvPr id="0" name="物件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288" y="3035300"/>
                        <a:ext cx="3446462" cy="754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9335" name="矩形 2"/>
          <p:cNvSpPr>
            <a:spLocks noChangeArrowheads="1"/>
          </p:cNvSpPr>
          <p:nvPr/>
        </p:nvSpPr>
        <p:spPr bwMode="auto">
          <a:xfrm>
            <a:off x="73025" y="3716338"/>
            <a:ext cx="6443663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2540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lvl="2" eaLnBrk="1" hangingPunct="1">
              <a:buSzPct val="70000"/>
            </a:pPr>
            <a:r>
              <a:rPr kumimoji="0" lang="en-US" altLang="zh-TW" sz="3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8-th order zero at </a:t>
            </a:r>
            <a:r>
              <a:rPr kumimoji="0" lang="en-US" altLang="zh-TW" sz="30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z=</a:t>
            </a:r>
            <a:r>
              <a:rPr kumimoji="0" lang="en-US" altLang="zh-TW" sz="3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 and 8 poles</a:t>
            </a:r>
          </a:p>
          <a:p>
            <a:pPr lvl="2" eaLnBrk="1" hangingPunct="1">
              <a:buSzPct val="70000"/>
            </a:pPr>
            <a:r>
              <a:rPr kumimoji="0" lang="en-US" altLang="zh-TW" sz="3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causal and stable</a:t>
            </a:r>
          </a:p>
        </p:txBody>
      </p:sp>
      <p:sp>
        <p:nvSpPr>
          <p:cNvPr id="5" name="左中括弧 4"/>
          <p:cNvSpPr/>
          <p:nvPr/>
        </p:nvSpPr>
        <p:spPr>
          <a:xfrm>
            <a:off x="2940050" y="6156325"/>
            <a:ext cx="144463" cy="576263"/>
          </a:xfrm>
          <a:prstGeom prst="lef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矩形 2"/>
          <p:cNvSpPr>
            <a:spLocks noChangeArrowheads="1"/>
          </p:cNvSpPr>
          <p:nvPr/>
        </p:nvSpPr>
        <p:spPr bwMode="auto">
          <a:xfrm>
            <a:off x="0" y="261938"/>
            <a:ext cx="6443663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2540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lvl="2" eaLnBrk="1" hangingPunct="1">
              <a:spcBef>
                <a:spcPts val="1200"/>
              </a:spcBef>
              <a:buSzPct val="70000"/>
            </a:pPr>
            <a:r>
              <a:rPr kumimoji="0" lang="en-US" altLang="zh-TW" sz="3000" b="1" u="sng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Problem 10.46</a:t>
            </a:r>
            <a:r>
              <a:rPr kumimoji="0" lang="en-US" altLang="zh-TW" sz="3000" b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, p.808 of text</a:t>
            </a:r>
          </a:p>
        </p:txBody>
      </p:sp>
      <p:grpSp>
        <p:nvGrpSpPr>
          <p:cNvPr id="100356" name="群組 97290"/>
          <p:cNvGrpSpPr>
            <a:grpSpLocks/>
          </p:cNvGrpSpPr>
          <p:nvPr/>
        </p:nvGrpSpPr>
        <p:grpSpPr bwMode="auto">
          <a:xfrm>
            <a:off x="633413" y="4048125"/>
            <a:ext cx="8186737" cy="2189163"/>
            <a:chOff x="633228" y="4037101"/>
            <a:chExt cx="7971220" cy="1901401"/>
          </a:xfrm>
        </p:grpSpPr>
        <p:sp>
          <p:nvSpPr>
            <p:cNvPr id="100357" name="文字方塊 9"/>
            <p:cNvSpPr txBox="1">
              <a:spLocks noChangeArrowheads="1"/>
            </p:cNvSpPr>
            <p:nvPr/>
          </p:nvSpPr>
          <p:spPr bwMode="auto">
            <a:xfrm>
              <a:off x="4280282" y="4297243"/>
              <a:ext cx="799703" cy="4279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9pPr>
            </a:lstStyle>
            <a:p>
              <a:pPr eaLnBrk="1" hangingPunct="1"/>
              <a:r>
                <a:rPr lang="en-US" altLang="zh-TW" sz="2600" i="1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……</a:t>
              </a:r>
            </a:p>
          </p:txBody>
        </p:sp>
        <p:grpSp>
          <p:nvGrpSpPr>
            <p:cNvPr id="100358" name="群組 62"/>
            <p:cNvGrpSpPr>
              <a:grpSpLocks/>
            </p:cNvGrpSpPr>
            <p:nvPr/>
          </p:nvGrpSpPr>
          <p:grpSpPr bwMode="auto">
            <a:xfrm>
              <a:off x="633228" y="4037101"/>
              <a:ext cx="3525949" cy="1901401"/>
              <a:chOff x="633228" y="4037101"/>
              <a:chExt cx="3525949" cy="1901401"/>
            </a:xfrm>
          </p:grpSpPr>
          <p:sp>
            <p:nvSpPr>
              <p:cNvPr id="100383" name="文字方塊 9"/>
              <p:cNvSpPr txBox="1">
                <a:spLocks noChangeArrowheads="1"/>
              </p:cNvSpPr>
              <p:nvPr/>
            </p:nvSpPr>
            <p:spPr bwMode="auto">
              <a:xfrm>
                <a:off x="2122009" y="5446059"/>
                <a:ext cx="776175" cy="49244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alibri" pitchFamily="34" charset="0"/>
                    <a:ea typeface="新細明體" pitchFamily="18" charset="-120"/>
                  </a:defRPr>
                </a:lvl9pPr>
              </a:lstStyle>
              <a:p>
                <a:pPr eaLnBrk="1" hangingPunct="1"/>
                <a:r>
                  <a:rPr lang="en-US" altLang="zh-TW" sz="2600" i="1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H</a:t>
                </a:r>
                <a:r>
                  <a:rPr lang="en-US" altLang="zh-TW" sz="260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(</a:t>
                </a:r>
                <a:r>
                  <a:rPr lang="en-US" altLang="zh-TW" sz="2600" i="1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z</a:t>
                </a:r>
                <a:r>
                  <a:rPr lang="en-US" altLang="zh-TW" sz="260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)</a:t>
                </a:r>
                <a:endParaRPr lang="zh-TW" altLang="en-US" sz="260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grpSp>
            <p:nvGrpSpPr>
              <p:cNvPr id="100384" name="群組 61"/>
              <p:cNvGrpSpPr>
                <a:grpSpLocks/>
              </p:cNvGrpSpPr>
              <p:nvPr/>
            </p:nvGrpSpPr>
            <p:grpSpPr bwMode="auto">
              <a:xfrm>
                <a:off x="633228" y="4037101"/>
                <a:ext cx="3525949" cy="1696155"/>
                <a:chOff x="633228" y="4047933"/>
                <a:chExt cx="3525949" cy="1696155"/>
              </a:xfrm>
            </p:grpSpPr>
            <p:grpSp>
              <p:nvGrpSpPr>
                <p:cNvPr id="100385" name="群組 4"/>
                <p:cNvGrpSpPr>
                  <a:grpSpLocks/>
                </p:cNvGrpSpPr>
                <p:nvPr/>
              </p:nvGrpSpPr>
              <p:grpSpPr bwMode="auto">
                <a:xfrm>
                  <a:off x="2830984" y="4482591"/>
                  <a:ext cx="300856" cy="328612"/>
                  <a:chOff x="4211867" y="3196421"/>
                  <a:chExt cx="741439" cy="731213"/>
                </a:xfrm>
              </p:grpSpPr>
              <p:sp>
                <p:nvSpPr>
                  <p:cNvPr id="100405" name="Oval 18"/>
                  <p:cNvSpPr>
                    <a:spLocks noChangeArrowheads="1"/>
                  </p:cNvSpPr>
                  <p:nvPr/>
                </p:nvSpPr>
                <p:spPr bwMode="auto">
                  <a:xfrm>
                    <a:off x="4211867" y="3196421"/>
                    <a:ext cx="741439" cy="731213"/>
                  </a:xfrm>
                  <a:prstGeom prst="ellipse">
                    <a:avLst/>
                  </a:prstGeom>
                  <a:solidFill>
                    <a:srgbClr val="FFFFFF"/>
                  </a:solidFill>
                  <a:ln w="19050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>
                    <a:lvl1pPr eaLnBrk="0" hangingPunct="0">
                      <a:defRPr kumimoji="1">
                        <a:solidFill>
                          <a:schemeClr val="tx1"/>
                        </a:solidFill>
                        <a:latin typeface="Calibri" pitchFamily="34" charset="0"/>
                        <a:ea typeface="新細明體" pitchFamily="18" charset="-120"/>
                      </a:defRPr>
                    </a:lvl1pPr>
                    <a:lvl2pPr marL="742950" indent="-285750" eaLnBrk="0" hangingPunct="0">
                      <a:defRPr kumimoji="1">
                        <a:solidFill>
                          <a:schemeClr val="tx1"/>
                        </a:solidFill>
                        <a:latin typeface="Calibri" pitchFamily="34" charset="0"/>
                        <a:ea typeface="新細明體" pitchFamily="18" charset="-120"/>
                      </a:defRPr>
                    </a:lvl2pPr>
                    <a:lvl3pPr marL="1143000" indent="-228600" eaLnBrk="0" hangingPunct="0">
                      <a:defRPr kumimoji="1">
                        <a:solidFill>
                          <a:schemeClr val="tx1"/>
                        </a:solidFill>
                        <a:latin typeface="Calibri" pitchFamily="34" charset="0"/>
                        <a:ea typeface="新細明體" pitchFamily="18" charset="-120"/>
                      </a:defRPr>
                    </a:lvl3pPr>
                    <a:lvl4pPr marL="1600200" indent="-228600" eaLnBrk="0" hangingPunct="0">
                      <a:defRPr kumimoji="1">
                        <a:solidFill>
                          <a:schemeClr val="tx1"/>
                        </a:solidFill>
                        <a:latin typeface="Calibri" pitchFamily="34" charset="0"/>
                        <a:ea typeface="新細明體" pitchFamily="18" charset="-120"/>
                      </a:defRPr>
                    </a:lvl4pPr>
                    <a:lvl5pPr marL="2057400" indent="-228600" eaLnBrk="0" hangingPunct="0">
                      <a:defRPr kumimoji="1">
                        <a:solidFill>
                          <a:schemeClr val="tx1"/>
                        </a:solidFill>
                        <a:latin typeface="Calibri" pitchFamily="34" charset="0"/>
                        <a:ea typeface="新細明體" pitchFamily="18" charset="-12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itchFamily="34" charset="0"/>
                        <a:ea typeface="新細明體" pitchFamily="18" charset="-12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itchFamily="34" charset="0"/>
                        <a:ea typeface="新細明體" pitchFamily="18" charset="-12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itchFamily="34" charset="0"/>
                        <a:ea typeface="新細明體" pitchFamily="18" charset="-12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itchFamily="34" charset="0"/>
                        <a:ea typeface="新細明體" pitchFamily="18" charset="-120"/>
                      </a:defRPr>
                    </a:lvl9pPr>
                  </a:lstStyle>
                  <a:p>
                    <a:pPr eaLnBrk="1" hangingPunct="1"/>
                    <a:endParaRPr lang="zh-TW" altLang="en-US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100406" name="Line 22"/>
                  <p:cNvSpPr>
                    <a:spLocks noChangeShapeType="1"/>
                  </p:cNvSpPr>
                  <p:nvPr/>
                </p:nvSpPr>
                <p:spPr bwMode="auto">
                  <a:xfrm>
                    <a:off x="4223863" y="3572661"/>
                    <a:ext cx="717446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TW" altLang="en-US"/>
                  </a:p>
                </p:txBody>
              </p:sp>
              <p:sp>
                <p:nvSpPr>
                  <p:cNvPr id="100407" name="Line 23"/>
                  <p:cNvSpPr>
                    <a:spLocks noChangeShapeType="1"/>
                  </p:cNvSpPr>
                  <p:nvPr/>
                </p:nvSpPr>
                <p:spPr bwMode="auto">
                  <a:xfrm>
                    <a:off x="4582586" y="3196421"/>
                    <a:ext cx="0" cy="731213"/>
                  </a:xfrm>
                  <a:prstGeom prst="line">
                    <a:avLst/>
                  </a:prstGeom>
                  <a:noFill/>
                  <a:ln w="1905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TW" altLang="en-US"/>
                  </a:p>
                </p:txBody>
              </p:sp>
            </p:grpSp>
            <p:sp>
              <p:nvSpPr>
                <p:cNvPr id="100386" name="文字方塊 9"/>
                <p:cNvSpPr txBox="1">
                  <a:spLocks noChangeArrowheads="1"/>
                </p:cNvSpPr>
                <p:nvPr/>
              </p:nvSpPr>
              <p:spPr bwMode="auto">
                <a:xfrm>
                  <a:off x="633228" y="4047933"/>
                  <a:ext cx="850724" cy="65801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</a:defRPr>
                  </a:lvl9pPr>
                </a:lstStyle>
                <a:p>
                  <a:pPr eaLnBrk="1" hangingPunct="1"/>
                  <a:r>
                    <a:rPr lang="en-US" altLang="zh-TW" sz="2600" i="1" dirty="0">
                      <a:solidFill>
                        <a:srgbClr val="000000"/>
                      </a:solidFill>
                      <a:latin typeface="Times New Roman" pitchFamily="18" charset="0"/>
                      <a:cs typeface="Times New Roman" pitchFamily="18" charset="0"/>
                    </a:rPr>
                    <a:t>x</a:t>
                  </a:r>
                  <a:r>
                    <a:rPr lang="en-US" altLang="zh-TW" sz="2600" dirty="0">
                      <a:solidFill>
                        <a:srgbClr val="000000"/>
                      </a:solidFill>
                      <a:latin typeface="Times New Roman" pitchFamily="18" charset="0"/>
                      <a:cs typeface="Times New Roman" pitchFamily="18" charset="0"/>
                    </a:rPr>
                    <a:t>[</a:t>
                  </a:r>
                  <a:r>
                    <a:rPr lang="en-US" altLang="zh-TW" sz="2600" i="1" dirty="0">
                      <a:solidFill>
                        <a:srgbClr val="000000"/>
                      </a:solidFill>
                      <a:latin typeface="Times New Roman" pitchFamily="18" charset="0"/>
                      <a:cs typeface="Times New Roman" pitchFamily="18" charset="0"/>
                    </a:rPr>
                    <a:t>n</a:t>
                  </a:r>
                  <a:r>
                    <a:rPr lang="en-US" altLang="zh-TW" sz="2600" dirty="0">
                      <a:solidFill>
                        <a:srgbClr val="000000"/>
                      </a:solidFill>
                      <a:latin typeface="Times New Roman" pitchFamily="18" charset="0"/>
                      <a:cs typeface="Times New Roman" pitchFamily="18" charset="0"/>
                    </a:rPr>
                    <a:t>]</a:t>
                  </a:r>
                  <a:endParaRPr lang="zh-TW" altLang="en-US" sz="2600" dirty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100387" name="Line 18"/>
                <p:cNvSpPr>
                  <a:spLocks noChangeShapeType="1"/>
                </p:cNvSpPr>
                <p:nvPr/>
              </p:nvSpPr>
              <p:spPr bwMode="auto">
                <a:xfrm>
                  <a:off x="716088" y="4649135"/>
                  <a:ext cx="1061798" cy="0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100388" name="Line 18"/>
                <p:cNvSpPr>
                  <a:spLocks noChangeShapeType="1"/>
                </p:cNvSpPr>
                <p:nvPr/>
              </p:nvSpPr>
              <p:spPr bwMode="auto">
                <a:xfrm flipV="1">
                  <a:off x="1707100" y="4649135"/>
                  <a:ext cx="849438" cy="0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100389" name="Line 18"/>
                <p:cNvSpPr>
                  <a:spLocks noChangeShapeType="1"/>
                </p:cNvSpPr>
                <p:nvPr/>
              </p:nvSpPr>
              <p:spPr bwMode="auto">
                <a:xfrm>
                  <a:off x="2273392" y="4649134"/>
                  <a:ext cx="1099702" cy="2541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100390" name="Line 18"/>
                <p:cNvSpPr>
                  <a:spLocks noChangeShapeType="1"/>
                </p:cNvSpPr>
                <p:nvPr/>
              </p:nvSpPr>
              <p:spPr bwMode="auto">
                <a:xfrm>
                  <a:off x="1777886" y="5105177"/>
                  <a:ext cx="212360" cy="0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cxnSp>
              <p:nvCxnSpPr>
                <p:cNvPr id="24" name="直線接點 23"/>
                <p:cNvCxnSpPr>
                  <a:stCxn id="100390" idx="0"/>
                </p:cNvCxnSpPr>
                <p:nvPr/>
              </p:nvCxnSpPr>
              <p:spPr bwMode="auto">
                <a:xfrm flipV="1">
                  <a:off x="1777052" y="4649101"/>
                  <a:ext cx="0" cy="456392"/>
                </a:xfrm>
                <a:prstGeom prst="line">
                  <a:avLst/>
                </a:prstGeom>
                <a:ln w="1905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" name="矩形 24"/>
                <p:cNvSpPr/>
                <p:nvPr/>
              </p:nvSpPr>
              <p:spPr bwMode="auto">
                <a:xfrm>
                  <a:off x="1990360" y="4915215"/>
                  <a:ext cx="477624" cy="343327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TW" altLang="en-US" dirty="0">
                    <a:solidFill>
                      <a:prstClr val="white"/>
                    </a:solidFill>
                  </a:endParaRPr>
                </a:p>
              </p:txBody>
            </p:sp>
            <p:cxnSp>
              <p:nvCxnSpPr>
                <p:cNvPr id="26" name="直線接點 25"/>
                <p:cNvCxnSpPr/>
                <p:nvPr/>
              </p:nvCxnSpPr>
              <p:spPr bwMode="auto">
                <a:xfrm flipV="1">
                  <a:off x="2477258" y="5105493"/>
                  <a:ext cx="503901" cy="0"/>
                </a:xfrm>
                <a:prstGeom prst="line">
                  <a:avLst/>
                </a:prstGeom>
                <a:ln w="1905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0394" name="Line 18"/>
                <p:cNvSpPr>
                  <a:spLocks noChangeShapeType="1"/>
                </p:cNvSpPr>
                <p:nvPr/>
              </p:nvSpPr>
              <p:spPr bwMode="auto">
                <a:xfrm rot="-5400000">
                  <a:off x="2840836" y="4958189"/>
                  <a:ext cx="293976" cy="0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100395" name="Line 18"/>
                <p:cNvSpPr>
                  <a:spLocks noChangeShapeType="1"/>
                </p:cNvSpPr>
                <p:nvPr/>
              </p:nvSpPr>
              <p:spPr bwMode="auto">
                <a:xfrm flipV="1">
                  <a:off x="2823243" y="5706000"/>
                  <a:ext cx="582733" cy="0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100396" name="Line 18"/>
                <p:cNvSpPr>
                  <a:spLocks noChangeShapeType="1"/>
                </p:cNvSpPr>
                <p:nvPr/>
              </p:nvSpPr>
              <p:spPr bwMode="auto">
                <a:xfrm rot="10800000">
                  <a:off x="1494739" y="5700974"/>
                  <a:ext cx="637079" cy="5026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cxnSp>
              <p:nvCxnSpPr>
                <p:cNvPr id="31" name="直線接點 30"/>
                <p:cNvCxnSpPr/>
                <p:nvPr/>
              </p:nvCxnSpPr>
              <p:spPr bwMode="auto">
                <a:xfrm flipV="1">
                  <a:off x="3052262" y="4649101"/>
                  <a:ext cx="1106727" cy="0"/>
                </a:xfrm>
                <a:prstGeom prst="line">
                  <a:avLst/>
                </a:prstGeom>
                <a:ln w="1905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直線接點 13"/>
                <p:cNvCxnSpPr/>
                <p:nvPr/>
              </p:nvCxnSpPr>
              <p:spPr bwMode="auto">
                <a:xfrm flipH="1">
                  <a:off x="3420140" y="4116874"/>
                  <a:ext cx="0" cy="1627014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  <a:prstDash val="lg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直線接點 14"/>
                <p:cNvCxnSpPr/>
                <p:nvPr/>
              </p:nvCxnSpPr>
              <p:spPr bwMode="auto">
                <a:xfrm flipH="1">
                  <a:off x="1494187" y="4116874"/>
                  <a:ext cx="0" cy="1627014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  <a:prstDash val="lg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0400" name="文字方塊 9"/>
                <p:cNvSpPr txBox="1">
                  <a:spLocks noChangeArrowheads="1"/>
                </p:cNvSpPr>
                <p:nvPr/>
              </p:nvSpPr>
              <p:spPr bwMode="auto">
                <a:xfrm>
                  <a:off x="3419872" y="4160693"/>
                  <a:ext cx="739305" cy="49244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</a:defRPr>
                  </a:lvl9pPr>
                </a:lstStyle>
                <a:p>
                  <a:pPr eaLnBrk="1" hangingPunct="1"/>
                  <a:r>
                    <a:rPr lang="en-US" altLang="zh-TW" sz="2600" i="1" dirty="0">
                      <a:solidFill>
                        <a:srgbClr val="000000"/>
                      </a:solidFill>
                      <a:latin typeface="Times New Roman" pitchFamily="18" charset="0"/>
                      <a:cs typeface="Times New Roman" pitchFamily="18" charset="0"/>
                    </a:rPr>
                    <a:t>y</a:t>
                  </a:r>
                  <a:r>
                    <a:rPr lang="en-US" altLang="zh-TW" sz="2600" dirty="0">
                      <a:solidFill>
                        <a:srgbClr val="000000"/>
                      </a:solidFill>
                      <a:latin typeface="Times New Roman" pitchFamily="18" charset="0"/>
                      <a:cs typeface="Times New Roman" pitchFamily="18" charset="0"/>
                    </a:rPr>
                    <a:t>[</a:t>
                  </a:r>
                  <a:r>
                    <a:rPr lang="en-US" altLang="zh-TW" sz="2600" i="1" dirty="0">
                      <a:solidFill>
                        <a:srgbClr val="000000"/>
                      </a:solidFill>
                      <a:latin typeface="Times New Roman" pitchFamily="18" charset="0"/>
                      <a:cs typeface="Times New Roman" pitchFamily="18" charset="0"/>
                    </a:rPr>
                    <a:t>n</a:t>
                  </a:r>
                  <a:r>
                    <a:rPr lang="en-US" altLang="zh-TW" sz="2600" dirty="0">
                      <a:solidFill>
                        <a:srgbClr val="000000"/>
                      </a:solidFill>
                      <a:latin typeface="Times New Roman" pitchFamily="18" charset="0"/>
                      <a:cs typeface="Times New Roman" pitchFamily="18" charset="0"/>
                    </a:rPr>
                    <a:t>]</a:t>
                  </a:r>
                  <a:endParaRPr lang="zh-TW" altLang="en-US" sz="2600" dirty="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100401" name="文字方塊 9"/>
                <p:cNvSpPr txBox="1">
                  <a:spLocks noChangeArrowheads="1"/>
                </p:cNvSpPr>
                <p:nvPr/>
              </p:nvSpPr>
              <p:spPr bwMode="auto">
                <a:xfrm>
                  <a:off x="2467877" y="4254359"/>
                  <a:ext cx="409086" cy="49244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</a:defRPr>
                  </a:lvl9pPr>
                </a:lstStyle>
                <a:p>
                  <a:pPr eaLnBrk="1" hangingPunct="1"/>
                  <a:r>
                    <a:rPr lang="en-US" altLang="zh-TW" sz="2600" i="1">
                      <a:solidFill>
                        <a:srgbClr val="000000"/>
                      </a:solidFill>
                      <a:latin typeface="Times New Roman" pitchFamily="18" charset="0"/>
                      <a:cs typeface="Times New Roman" pitchFamily="18" charset="0"/>
                    </a:rPr>
                    <a:t>+</a:t>
                  </a:r>
                  <a:endParaRPr lang="zh-TW" altLang="en-US" sz="260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100402" name="文字方塊 9"/>
                <p:cNvSpPr txBox="1">
                  <a:spLocks noChangeArrowheads="1"/>
                </p:cNvSpPr>
                <p:nvPr/>
              </p:nvSpPr>
              <p:spPr bwMode="auto">
                <a:xfrm>
                  <a:off x="3068494" y="4422235"/>
                  <a:ext cx="351378" cy="49244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</a:defRPr>
                  </a:lvl9pPr>
                </a:lstStyle>
                <a:p>
                  <a:pPr eaLnBrk="1" hangingPunct="1"/>
                  <a:r>
                    <a:rPr lang="en-US" altLang="zh-TW" sz="2600" i="1">
                      <a:solidFill>
                        <a:srgbClr val="000000"/>
                      </a:solidFill>
                      <a:latin typeface="Times New Roman" pitchFamily="18" charset="0"/>
                      <a:cs typeface="Times New Roman" pitchFamily="18" charset="0"/>
                    </a:rPr>
                    <a:t>_</a:t>
                  </a:r>
                  <a:endParaRPr lang="zh-TW" altLang="en-US" sz="260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  <p:graphicFrame>
              <p:nvGraphicFramePr>
                <p:cNvPr id="100403" name="物件 5"/>
                <p:cNvGraphicFramePr>
                  <a:graphicFrameLocks noChangeAspect="1"/>
                </p:cNvGraphicFramePr>
                <p:nvPr/>
              </p:nvGraphicFramePr>
              <p:xfrm>
                <a:off x="2009781" y="4869160"/>
                <a:ext cx="401979" cy="419677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101100" name="方程式" r:id="rId3" imgW="215713" imgH="190335" progId="Equation.3">
                        <p:embed/>
                      </p:oleObj>
                    </mc:Choice>
                    <mc:Fallback>
                      <p:oleObj name="方程式" r:id="rId3" imgW="215713" imgH="190335" progId="Equation.3">
                        <p:embed/>
                        <p:pic>
                          <p:nvPicPr>
                            <p:cNvPr id="0" name="物件 5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2009781" y="4869160"/>
                              <a:ext cx="401979" cy="419677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100404" name="物件 6"/>
                <p:cNvGraphicFramePr>
                  <a:graphicFrameLocks noChangeAspect="1"/>
                </p:cNvGraphicFramePr>
                <p:nvPr/>
              </p:nvGraphicFramePr>
              <p:xfrm>
                <a:off x="2927177" y="5013176"/>
                <a:ext cx="420687" cy="373062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101101" name="方程式" r:id="rId5" imgW="228501" imgH="203112" progId="Equation.3">
                        <p:embed/>
                      </p:oleObj>
                    </mc:Choice>
                    <mc:Fallback>
                      <p:oleObj name="方程式" r:id="rId5" imgW="228501" imgH="203112" progId="Equation.3">
                        <p:embed/>
                        <p:pic>
                          <p:nvPicPr>
                            <p:cNvPr id="0" name="物件 6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6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2927177" y="5013176"/>
                              <a:ext cx="420687" cy="373062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</p:grpSp>
        <p:grpSp>
          <p:nvGrpSpPr>
            <p:cNvPr id="100359" name="群組 97287"/>
            <p:cNvGrpSpPr>
              <a:grpSpLocks/>
            </p:cNvGrpSpPr>
            <p:nvPr/>
          </p:nvGrpSpPr>
          <p:grpSpPr bwMode="auto">
            <a:xfrm>
              <a:off x="5078499" y="4077072"/>
              <a:ext cx="3525949" cy="1832249"/>
              <a:chOff x="5078499" y="4241997"/>
              <a:chExt cx="3525949" cy="1832249"/>
            </a:xfrm>
          </p:grpSpPr>
          <p:grpSp>
            <p:nvGrpSpPr>
              <p:cNvPr id="100360" name="群組 67"/>
              <p:cNvGrpSpPr>
                <a:grpSpLocks/>
              </p:cNvGrpSpPr>
              <p:nvPr/>
            </p:nvGrpSpPr>
            <p:grpSpPr bwMode="auto">
              <a:xfrm>
                <a:off x="5078499" y="4241997"/>
                <a:ext cx="3525949" cy="1832249"/>
                <a:chOff x="633228" y="4106253"/>
                <a:chExt cx="3525949" cy="1832249"/>
              </a:xfrm>
            </p:grpSpPr>
            <p:sp>
              <p:nvSpPr>
                <p:cNvPr id="100365" name="文字方塊 9"/>
                <p:cNvSpPr txBox="1">
                  <a:spLocks noChangeArrowheads="1"/>
                </p:cNvSpPr>
                <p:nvPr/>
              </p:nvSpPr>
              <p:spPr bwMode="auto">
                <a:xfrm>
                  <a:off x="2122009" y="5446059"/>
                  <a:ext cx="776175" cy="49244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Calibri" pitchFamily="34" charset="0"/>
                      <a:ea typeface="新細明體" pitchFamily="18" charset="-120"/>
                    </a:defRPr>
                  </a:lvl9pPr>
                </a:lstStyle>
                <a:p>
                  <a:pPr eaLnBrk="1" hangingPunct="1"/>
                  <a:r>
                    <a:rPr lang="en-US" altLang="zh-TW" sz="2600" i="1">
                      <a:solidFill>
                        <a:srgbClr val="000000"/>
                      </a:solidFill>
                      <a:latin typeface="Times New Roman" pitchFamily="18" charset="0"/>
                      <a:cs typeface="Times New Roman" pitchFamily="18" charset="0"/>
                    </a:rPr>
                    <a:t>G</a:t>
                  </a:r>
                  <a:r>
                    <a:rPr lang="en-US" altLang="zh-TW" sz="2600">
                      <a:solidFill>
                        <a:srgbClr val="000000"/>
                      </a:solidFill>
                      <a:latin typeface="Times New Roman" pitchFamily="18" charset="0"/>
                      <a:cs typeface="Times New Roman" pitchFamily="18" charset="0"/>
                    </a:rPr>
                    <a:t>(</a:t>
                  </a:r>
                  <a:r>
                    <a:rPr lang="en-US" altLang="zh-TW" sz="2600" i="1">
                      <a:solidFill>
                        <a:srgbClr val="000000"/>
                      </a:solidFill>
                      <a:latin typeface="Times New Roman" pitchFamily="18" charset="0"/>
                      <a:cs typeface="Times New Roman" pitchFamily="18" charset="0"/>
                    </a:rPr>
                    <a:t>z</a:t>
                  </a:r>
                  <a:r>
                    <a:rPr lang="en-US" altLang="zh-TW" sz="2600">
                      <a:solidFill>
                        <a:srgbClr val="000000"/>
                      </a:solidFill>
                      <a:latin typeface="Times New Roman" pitchFamily="18" charset="0"/>
                      <a:cs typeface="Times New Roman" pitchFamily="18" charset="0"/>
                    </a:rPr>
                    <a:t>)</a:t>
                  </a:r>
                  <a:endParaRPr lang="zh-TW" altLang="en-US" sz="260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  <p:grpSp>
              <p:nvGrpSpPr>
                <p:cNvPr id="100366" name="群組 69"/>
                <p:cNvGrpSpPr>
                  <a:grpSpLocks/>
                </p:cNvGrpSpPr>
                <p:nvPr/>
              </p:nvGrpSpPr>
              <p:grpSpPr bwMode="auto">
                <a:xfrm>
                  <a:off x="633228" y="4106253"/>
                  <a:ext cx="3525949" cy="1627003"/>
                  <a:chOff x="633228" y="4117085"/>
                  <a:chExt cx="3525949" cy="1627003"/>
                </a:xfrm>
              </p:grpSpPr>
              <p:grpSp>
                <p:nvGrpSpPr>
                  <p:cNvPr id="100367" name="群組 4"/>
                  <p:cNvGrpSpPr>
                    <a:grpSpLocks/>
                  </p:cNvGrpSpPr>
                  <p:nvPr/>
                </p:nvGrpSpPr>
                <p:grpSpPr bwMode="auto">
                  <a:xfrm>
                    <a:off x="1782913" y="4482591"/>
                    <a:ext cx="300856" cy="328612"/>
                    <a:chOff x="1628967" y="3196421"/>
                    <a:chExt cx="741440" cy="731213"/>
                  </a:xfrm>
                </p:grpSpPr>
                <p:sp>
                  <p:nvSpPr>
                    <p:cNvPr id="100381" name="Oval 1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628967" y="3196421"/>
                      <a:ext cx="741440" cy="731213"/>
                    </a:xfrm>
                    <a:prstGeom prst="ellipse">
                      <a:avLst/>
                    </a:prstGeom>
                    <a:solidFill>
                      <a:srgbClr val="FFFFFF"/>
                    </a:solidFill>
                    <a:ln w="19050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lvl1pPr eaLnBrk="0" hangingPunct="0">
                        <a:defRPr kumimoji="1">
                          <a:solidFill>
                            <a:schemeClr val="tx1"/>
                          </a:solidFill>
                          <a:latin typeface="Calibri" pitchFamily="34" charset="0"/>
                          <a:ea typeface="新細明體" pitchFamily="18" charset="-120"/>
                        </a:defRPr>
                      </a:lvl1pPr>
                      <a:lvl2pPr marL="742950" indent="-285750" eaLnBrk="0" hangingPunct="0">
                        <a:defRPr kumimoji="1">
                          <a:solidFill>
                            <a:schemeClr val="tx1"/>
                          </a:solidFill>
                          <a:latin typeface="Calibri" pitchFamily="34" charset="0"/>
                          <a:ea typeface="新細明體" pitchFamily="18" charset="-120"/>
                        </a:defRPr>
                      </a:lvl2pPr>
                      <a:lvl3pPr marL="1143000" indent="-228600" eaLnBrk="0" hangingPunct="0">
                        <a:defRPr kumimoji="1">
                          <a:solidFill>
                            <a:schemeClr val="tx1"/>
                          </a:solidFill>
                          <a:latin typeface="Calibri" pitchFamily="34" charset="0"/>
                          <a:ea typeface="新細明體" pitchFamily="18" charset="-120"/>
                        </a:defRPr>
                      </a:lvl3pPr>
                      <a:lvl4pPr marL="1600200" indent="-228600" eaLnBrk="0" hangingPunct="0">
                        <a:defRPr kumimoji="1">
                          <a:solidFill>
                            <a:schemeClr val="tx1"/>
                          </a:solidFill>
                          <a:latin typeface="Calibri" pitchFamily="34" charset="0"/>
                          <a:ea typeface="新細明體" pitchFamily="18" charset="-120"/>
                        </a:defRPr>
                      </a:lvl4pPr>
                      <a:lvl5pPr marL="2057400" indent="-228600" eaLnBrk="0" hangingPunct="0">
                        <a:defRPr kumimoji="1">
                          <a:solidFill>
                            <a:schemeClr val="tx1"/>
                          </a:solidFill>
                          <a:latin typeface="Calibri" pitchFamily="34" charset="0"/>
                          <a:ea typeface="新細明體" pitchFamily="18" charset="-12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Calibri" pitchFamily="34" charset="0"/>
                          <a:ea typeface="新細明體" pitchFamily="18" charset="-12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Calibri" pitchFamily="34" charset="0"/>
                          <a:ea typeface="新細明體" pitchFamily="18" charset="-12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Calibri" pitchFamily="34" charset="0"/>
                          <a:ea typeface="新細明體" pitchFamily="18" charset="-12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Calibri" pitchFamily="34" charset="0"/>
                          <a:ea typeface="新細明體" pitchFamily="18" charset="-120"/>
                        </a:defRPr>
                      </a:lvl9pPr>
                    </a:lstStyle>
                    <a:p>
                      <a:pPr eaLnBrk="1" hangingPunct="1"/>
                      <a:endParaRPr lang="zh-TW" altLang="en-US">
                        <a:solidFill>
                          <a:srgbClr val="000000"/>
                        </a:solidFill>
                      </a:endParaRPr>
                    </a:p>
                  </p:txBody>
                </p:sp>
                <p:sp>
                  <p:nvSpPr>
                    <p:cNvPr id="100382" name="Line 23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1999684" y="3196421"/>
                      <a:ext cx="0" cy="731213"/>
                    </a:xfrm>
                    <a:prstGeom prst="line">
                      <a:avLst/>
                    </a:prstGeom>
                    <a:noFill/>
                    <a:ln w="19050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zh-TW" altLang="en-US"/>
                    </a:p>
                  </p:txBody>
                </p:sp>
              </p:grpSp>
              <p:sp>
                <p:nvSpPr>
                  <p:cNvPr id="100368" name="文字方塊 9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633228" y="4130719"/>
                    <a:ext cx="720069" cy="49244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>
                    <a:spAutoFit/>
                  </a:bodyPr>
                  <a:lstStyle>
                    <a:lvl1pPr eaLnBrk="0" hangingPunct="0">
                      <a:defRPr kumimoji="1">
                        <a:solidFill>
                          <a:schemeClr val="tx1"/>
                        </a:solidFill>
                        <a:latin typeface="Calibri" pitchFamily="34" charset="0"/>
                        <a:ea typeface="新細明體" pitchFamily="18" charset="-120"/>
                      </a:defRPr>
                    </a:lvl1pPr>
                    <a:lvl2pPr marL="742950" indent="-285750" eaLnBrk="0" hangingPunct="0">
                      <a:defRPr kumimoji="1">
                        <a:solidFill>
                          <a:schemeClr val="tx1"/>
                        </a:solidFill>
                        <a:latin typeface="Calibri" pitchFamily="34" charset="0"/>
                        <a:ea typeface="新細明體" pitchFamily="18" charset="-120"/>
                      </a:defRPr>
                    </a:lvl2pPr>
                    <a:lvl3pPr marL="1143000" indent="-228600" eaLnBrk="0" hangingPunct="0">
                      <a:defRPr kumimoji="1">
                        <a:solidFill>
                          <a:schemeClr val="tx1"/>
                        </a:solidFill>
                        <a:latin typeface="Calibri" pitchFamily="34" charset="0"/>
                        <a:ea typeface="新細明體" pitchFamily="18" charset="-120"/>
                      </a:defRPr>
                    </a:lvl3pPr>
                    <a:lvl4pPr marL="1600200" indent="-228600" eaLnBrk="0" hangingPunct="0">
                      <a:defRPr kumimoji="1">
                        <a:solidFill>
                          <a:schemeClr val="tx1"/>
                        </a:solidFill>
                        <a:latin typeface="Calibri" pitchFamily="34" charset="0"/>
                        <a:ea typeface="新細明體" pitchFamily="18" charset="-120"/>
                      </a:defRPr>
                    </a:lvl4pPr>
                    <a:lvl5pPr marL="2057400" indent="-228600" eaLnBrk="0" hangingPunct="0">
                      <a:defRPr kumimoji="1">
                        <a:solidFill>
                          <a:schemeClr val="tx1"/>
                        </a:solidFill>
                        <a:latin typeface="Calibri" pitchFamily="34" charset="0"/>
                        <a:ea typeface="新細明體" pitchFamily="18" charset="-12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itchFamily="34" charset="0"/>
                        <a:ea typeface="新細明體" pitchFamily="18" charset="-12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itchFamily="34" charset="0"/>
                        <a:ea typeface="新細明體" pitchFamily="18" charset="-12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itchFamily="34" charset="0"/>
                        <a:ea typeface="新細明體" pitchFamily="18" charset="-12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itchFamily="34" charset="0"/>
                        <a:ea typeface="新細明體" pitchFamily="18" charset="-120"/>
                      </a:defRPr>
                    </a:lvl9pPr>
                  </a:lstStyle>
                  <a:p>
                    <a:pPr eaLnBrk="1" hangingPunct="1"/>
                    <a:r>
                      <a:rPr lang="en-US" altLang="zh-TW" sz="2600" i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rPr>
                      <a:t>y</a:t>
                    </a:r>
                    <a:r>
                      <a:rPr lang="en-US" altLang="zh-TW" sz="2600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rPr>
                      <a:t>[</a:t>
                    </a:r>
                    <a:r>
                      <a:rPr lang="en-US" altLang="zh-TW" sz="2600" i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rPr>
                      <a:t>n</a:t>
                    </a:r>
                    <a:r>
                      <a:rPr lang="en-US" altLang="zh-TW" sz="2600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rPr>
                      <a:t>]</a:t>
                    </a:r>
                    <a:endParaRPr lang="zh-TW" altLang="en-US" sz="2600" dirty="0">
                      <a:solidFill>
                        <a:srgbClr val="000000"/>
                      </a:solidFill>
                      <a:latin typeface="Times New Roman" pitchFamily="18" charset="0"/>
                      <a:cs typeface="Times New Roman" pitchFamily="18" charset="0"/>
                    </a:endParaRPr>
                  </a:p>
                </p:txBody>
              </p:sp>
              <p:sp>
                <p:nvSpPr>
                  <p:cNvPr id="100369" name="Line 18"/>
                  <p:cNvSpPr>
                    <a:spLocks noChangeShapeType="1"/>
                  </p:cNvSpPr>
                  <p:nvPr/>
                </p:nvSpPr>
                <p:spPr bwMode="auto">
                  <a:xfrm>
                    <a:off x="716088" y="4649135"/>
                    <a:ext cx="106179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0000"/>
                    </a:solidFill>
                    <a:round/>
                    <a:headEnd/>
                    <a:tailEnd type="triangl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TW" altLang="en-US"/>
                  </a:p>
                </p:txBody>
              </p:sp>
              <p:sp>
                <p:nvSpPr>
                  <p:cNvPr id="100370" name="Line 18"/>
                  <p:cNvSpPr>
                    <a:spLocks noChangeShapeType="1"/>
                  </p:cNvSpPr>
                  <p:nvPr/>
                </p:nvSpPr>
                <p:spPr bwMode="auto">
                  <a:xfrm>
                    <a:off x="1710905" y="4646898"/>
                    <a:ext cx="996275" cy="54"/>
                  </a:xfrm>
                  <a:prstGeom prst="line">
                    <a:avLst/>
                  </a:prstGeom>
                  <a:noFill/>
                  <a:ln w="19050">
                    <a:solidFill>
                      <a:srgbClr val="000000"/>
                    </a:solidFill>
                    <a:round/>
                    <a:headEnd/>
                    <a:tailEnd type="triangl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TW" altLang="en-US"/>
                  </a:p>
                </p:txBody>
              </p:sp>
              <p:sp>
                <p:nvSpPr>
                  <p:cNvPr id="78" name="矩形 77"/>
                  <p:cNvSpPr/>
                  <p:nvPr/>
                </p:nvSpPr>
                <p:spPr bwMode="auto">
                  <a:xfrm>
                    <a:off x="2143573" y="4927850"/>
                    <a:ext cx="476078" cy="344706"/>
                  </a:xfrm>
                  <a:prstGeom prst="rect">
                    <a:avLst/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TW" altLang="en-US" dirty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00372" name="Line 18"/>
                  <p:cNvSpPr>
                    <a:spLocks noChangeShapeType="1"/>
                  </p:cNvSpPr>
                  <p:nvPr/>
                </p:nvSpPr>
                <p:spPr bwMode="auto">
                  <a:xfrm rot="-5400000">
                    <a:off x="1789466" y="4958189"/>
                    <a:ext cx="293976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0000"/>
                    </a:solidFill>
                    <a:round/>
                    <a:headEnd/>
                    <a:tailEnd type="triangl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TW" altLang="en-US"/>
                  </a:p>
                </p:txBody>
              </p:sp>
              <p:sp>
                <p:nvSpPr>
                  <p:cNvPr id="100373" name="Line 18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2823243" y="5706000"/>
                    <a:ext cx="582733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0000"/>
                    </a:solidFill>
                    <a:round/>
                    <a:headEnd/>
                    <a:tailEnd type="triangl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TW" altLang="en-US"/>
                  </a:p>
                </p:txBody>
              </p:sp>
              <p:sp>
                <p:nvSpPr>
                  <p:cNvPr id="100374" name="Line 18"/>
                  <p:cNvSpPr>
                    <a:spLocks noChangeShapeType="1"/>
                  </p:cNvSpPr>
                  <p:nvPr/>
                </p:nvSpPr>
                <p:spPr bwMode="auto">
                  <a:xfrm rot="10800000">
                    <a:off x="1494739" y="5700974"/>
                    <a:ext cx="637079" cy="5026"/>
                  </a:xfrm>
                  <a:prstGeom prst="line">
                    <a:avLst/>
                  </a:prstGeom>
                  <a:noFill/>
                  <a:ln w="19050">
                    <a:solidFill>
                      <a:srgbClr val="000000"/>
                    </a:solidFill>
                    <a:round/>
                    <a:headEnd/>
                    <a:tailEnd type="triangl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TW" altLang="en-US"/>
                  </a:p>
                </p:txBody>
              </p:sp>
              <p:cxnSp>
                <p:nvCxnSpPr>
                  <p:cNvPr id="83" name="直線接點 82"/>
                  <p:cNvCxnSpPr/>
                  <p:nvPr/>
                </p:nvCxnSpPr>
                <p:spPr bwMode="auto">
                  <a:xfrm flipV="1">
                    <a:off x="3052450" y="4649327"/>
                    <a:ext cx="1106727" cy="0"/>
                  </a:xfrm>
                  <a:prstGeom prst="line">
                    <a:avLst/>
                  </a:prstGeom>
                  <a:ln w="19050" cmpd="sng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4" name="直線接點 83"/>
                  <p:cNvCxnSpPr/>
                  <p:nvPr/>
                </p:nvCxnSpPr>
                <p:spPr bwMode="auto">
                  <a:xfrm flipH="1">
                    <a:off x="3420328" y="4117101"/>
                    <a:ext cx="0" cy="1627014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  <a:prstDash val="lg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5" name="直線接點 84"/>
                  <p:cNvCxnSpPr/>
                  <p:nvPr/>
                </p:nvCxnSpPr>
                <p:spPr bwMode="auto">
                  <a:xfrm flipH="1">
                    <a:off x="1494375" y="4117101"/>
                    <a:ext cx="0" cy="1627014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  <a:prstDash val="lg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0378" name="文字方塊 9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419872" y="4141643"/>
                    <a:ext cx="739305" cy="49244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>
                    <a:spAutoFit/>
                  </a:bodyPr>
                  <a:lstStyle>
                    <a:lvl1pPr eaLnBrk="0" hangingPunct="0">
                      <a:defRPr kumimoji="1">
                        <a:solidFill>
                          <a:schemeClr val="tx1"/>
                        </a:solidFill>
                        <a:latin typeface="Calibri" pitchFamily="34" charset="0"/>
                        <a:ea typeface="新細明體" pitchFamily="18" charset="-120"/>
                      </a:defRPr>
                    </a:lvl1pPr>
                    <a:lvl2pPr marL="742950" indent="-285750" eaLnBrk="0" hangingPunct="0">
                      <a:defRPr kumimoji="1">
                        <a:solidFill>
                          <a:schemeClr val="tx1"/>
                        </a:solidFill>
                        <a:latin typeface="Calibri" pitchFamily="34" charset="0"/>
                        <a:ea typeface="新細明體" pitchFamily="18" charset="-120"/>
                      </a:defRPr>
                    </a:lvl2pPr>
                    <a:lvl3pPr marL="1143000" indent="-228600" eaLnBrk="0" hangingPunct="0">
                      <a:defRPr kumimoji="1">
                        <a:solidFill>
                          <a:schemeClr val="tx1"/>
                        </a:solidFill>
                        <a:latin typeface="Calibri" pitchFamily="34" charset="0"/>
                        <a:ea typeface="新細明體" pitchFamily="18" charset="-120"/>
                      </a:defRPr>
                    </a:lvl3pPr>
                    <a:lvl4pPr marL="1600200" indent="-228600" eaLnBrk="0" hangingPunct="0">
                      <a:defRPr kumimoji="1">
                        <a:solidFill>
                          <a:schemeClr val="tx1"/>
                        </a:solidFill>
                        <a:latin typeface="Calibri" pitchFamily="34" charset="0"/>
                        <a:ea typeface="新細明體" pitchFamily="18" charset="-120"/>
                      </a:defRPr>
                    </a:lvl4pPr>
                    <a:lvl5pPr marL="2057400" indent="-228600" eaLnBrk="0" hangingPunct="0">
                      <a:defRPr kumimoji="1">
                        <a:solidFill>
                          <a:schemeClr val="tx1"/>
                        </a:solidFill>
                        <a:latin typeface="Calibri" pitchFamily="34" charset="0"/>
                        <a:ea typeface="新細明體" pitchFamily="18" charset="-12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itchFamily="34" charset="0"/>
                        <a:ea typeface="新細明體" pitchFamily="18" charset="-12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itchFamily="34" charset="0"/>
                        <a:ea typeface="新細明體" pitchFamily="18" charset="-12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itchFamily="34" charset="0"/>
                        <a:ea typeface="新細明體" pitchFamily="18" charset="-12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Calibri" pitchFamily="34" charset="0"/>
                        <a:ea typeface="新細明體" pitchFamily="18" charset="-120"/>
                      </a:defRPr>
                    </a:lvl9pPr>
                  </a:lstStyle>
                  <a:p>
                    <a:pPr eaLnBrk="1" hangingPunct="1"/>
                    <a:r>
                      <a:rPr lang="en-US" altLang="zh-TW" sz="2600" i="1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rPr>
                      <a:t>x</a:t>
                    </a:r>
                    <a:r>
                      <a:rPr lang="en-US" altLang="zh-TW" sz="260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rPr>
                      <a:t>[</a:t>
                    </a:r>
                    <a:r>
                      <a:rPr lang="en-US" altLang="zh-TW" sz="2600" i="1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rPr>
                      <a:t>n</a:t>
                    </a:r>
                    <a:r>
                      <a:rPr lang="en-US" altLang="zh-TW" sz="260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rPr>
                      <a:t>]</a:t>
                    </a:r>
                    <a:endParaRPr lang="zh-TW" altLang="en-US" sz="2600">
                      <a:solidFill>
                        <a:srgbClr val="000000"/>
                      </a:solidFill>
                      <a:latin typeface="Times New Roman" pitchFamily="18" charset="0"/>
                      <a:cs typeface="Times New Roman" pitchFamily="18" charset="0"/>
                    </a:endParaRPr>
                  </a:p>
                </p:txBody>
              </p:sp>
              <p:graphicFrame>
                <p:nvGraphicFramePr>
                  <p:cNvPr id="100379" name="物件 88"/>
                  <p:cNvGraphicFramePr>
                    <a:graphicFrameLocks noChangeAspect="1"/>
                  </p:cNvGraphicFramePr>
                  <p:nvPr/>
                </p:nvGraphicFramePr>
                <p:xfrm>
                  <a:off x="2186532" y="4886205"/>
                  <a:ext cx="401979" cy="419677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spid="_x0000_s101102" name="方程式" r:id="rId7" imgW="215713" imgH="190335" progId="Equation.3">
                          <p:embed/>
                        </p:oleObj>
                      </mc:Choice>
                      <mc:Fallback>
                        <p:oleObj name="方程式" r:id="rId7" imgW="215713" imgH="190335" progId="Equation.3">
                          <p:embed/>
                          <p:pic>
                            <p:nvPicPr>
                              <p:cNvPr id="0" name="物件 88"/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4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2186532" y="4886205"/>
                                <a:ext cx="401979" cy="419677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  <a:ext uri="{91240B29-F687-4F45-9708-019B960494DF}">
                                  <a14:hiddenLine xmlns:a14="http://schemas.microsoft.com/office/drawing/2010/main" w="9525">
                                    <a:solidFill>
                                      <a:srgbClr val="000000"/>
                                    </a:solidFill>
                                    <a:miter lim="800000"/>
                                    <a:headEnd/>
                                    <a:tailEnd/>
                                  </a14:hiddenLine>
                                </a:ext>
                              </a:extLst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  <p:graphicFrame>
                <p:nvGraphicFramePr>
                  <p:cNvPr id="100380" name="物件 89"/>
                  <p:cNvGraphicFramePr>
                    <a:graphicFrameLocks noChangeAspect="1"/>
                  </p:cNvGraphicFramePr>
                  <p:nvPr/>
                </p:nvGraphicFramePr>
                <p:xfrm>
                  <a:off x="1722266" y="5115031"/>
                  <a:ext cx="420687" cy="373062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spid="_x0000_s101103" name="方程式" r:id="rId8" imgW="228501" imgH="203112" progId="Equation.3">
                          <p:embed/>
                        </p:oleObj>
                      </mc:Choice>
                      <mc:Fallback>
                        <p:oleObj name="方程式" r:id="rId8" imgW="228501" imgH="203112" progId="Equation.3">
                          <p:embed/>
                          <p:pic>
                            <p:nvPicPr>
                              <p:cNvPr id="0" name="物件 89"/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6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1722266" y="5115031"/>
                                <a:ext cx="420687" cy="373062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  <a:ext uri="{91240B29-F687-4F45-9708-019B960494DF}">
                                  <a14:hiddenLine xmlns:a14="http://schemas.microsoft.com/office/drawing/2010/main" w="9525">
                                    <a:solidFill>
                                      <a:srgbClr val="000000"/>
                                    </a:solidFill>
                                    <a:miter lim="800000"/>
                                    <a:headEnd/>
                                    <a:tailEnd/>
                                  </a14:hiddenLine>
                                </a:ext>
                              </a:extLst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p:grpSp>
          </p:grpSp>
          <p:sp>
            <p:nvSpPr>
              <p:cNvPr id="100361" name="Line 18"/>
              <p:cNvSpPr>
                <a:spLocks noChangeShapeType="1"/>
              </p:cNvSpPr>
              <p:nvPr/>
            </p:nvSpPr>
            <p:spPr bwMode="auto">
              <a:xfrm flipH="1">
                <a:off x="7064942" y="5225159"/>
                <a:ext cx="383714" cy="4876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cxnSp>
            <p:nvCxnSpPr>
              <p:cNvPr id="97" name="直線接點 96"/>
              <p:cNvCxnSpPr>
                <a:stCxn id="100372" idx="0"/>
                <a:endCxn id="78" idx="1"/>
              </p:cNvCxnSpPr>
              <p:nvPr/>
            </p:nvCxnSpPr>
            <p:spPr bwMode="auto">
              <a:xfrm flipV="1">
                <a:off x="6381719" y="5225115"/>
                <a:ext cx="207125" cy="5515"/>
              </a:xfrm>
              <a:prstGeom prst="line">
                <a:avLst/>
              </a:prstGeom>
              <a:ln w="1905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0363" name="Line 23"/>
              <p:cNvSpPr>
                <a:spLocks noChangeShapeType="1"/>
              </p:cNvSpPr>
              <p:nvPr/>
            </p:nvSpPr>
            <p:spPr bwMode="auto">
              <a:xfrm>
                <a:off x="7448656" y="4759903"/>
                <a:ext cx="3664" cy="465256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00364" name="Line 18"/>
              <p:cNvSpPr>
                <a:spLocks noChangeShapeType="1"/>
              </p:cNvSpPr>
              <p:nvPr/>
            </p:nvSpPr>
            <p:spPr bwMode="auto">
              <a:xfrm>
                <a:off x="6868868" y="4768744"/>
                <a:ext cx="996275" cy="6239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</p:grpSp>
      <p:pic>
        <p:nvPicPr>
          <p:cNvPr id="2" name="圖片 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1106174"/>
            <a:ext cx="6153462" cy="276459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7" name="矩形 56"/>
              <p:cNvSpPr/>
              <p:nvPr/>
            </p:nvSpPr>
            <p:spPr>
              <a:xfrm>
                <a:off x="3199580" y="840061"/>
                <a:ext cx="800796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200" b="0" i="1" smtClean="0">
                          <a:solidFill>
                            <a:prstClr val="black"/>
                          </a:solidFill>
                          <a:latin typeface="Cambria Math"/>
                        </a:rPr>
                        <m:t>𝐻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22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TW" sz="2200" b="0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zh-TW" altLang="en-US" sz="2200" dirty="0"/>
              </a:p>
            </p:txBody>
          </p:sp>
        </mc:Choice>
        <mc:Fallback xmlns="">
          <p:sp>
            <p:nvSpPr>
              <p:cNvPr id="57" name="矩形 5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9580" y="840061"/>
                <a:ext cx="800796" cy="430887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矩形 57"/>
              <p:cNvSpPr/>
              <p:nvPr/>
            </p:nvSpPr>
            <p:spPr>
              <a:xfrm>
                <a:off x="7144915" y="840061"/>
                <a:ext cx="777649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200" b="0" i="1" smtClean="0">
                          <a:solidFill>
                            <a:prstClr val="black"/>
                          </a:solidFill>
                          <a:latin typeface="Cambria Math"/>
                        </a:rPr>
                        <m:t>𝐺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22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TW" sz="2200" b="0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zh-TW" altLang="en-US" sz="2200" dirty="0"/>
              </a:p>
            </p:txBody>
          </p:sp>
        </mc:Choice>
        <mc:Fallback xmlns="">
          <p:sp>
            <p:nvSpPr>
              <p:cNvPr id="58" name="矩形 5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4915" y="840061"/>
                <a:ext cx="777649" cy="430887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矩形 58"/>
              <p:cNvSpPr/>
              <p:nvPr/>
            </p:nvSpPr>
            <p:spPr>
              <a:xfrm>
                <a:off x="3779912" y="3140968"/>
                <a:ext cx="52411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00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zh-TW" altLang="en-US" sz="200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𝛼</m:t>
                          </m:r>
                        </m:sup>
                      </m:sSup>
                    </m:oMath>
                  </m:oMathPara>
                </a14:m>
                <a:endParaRPr lang="zh-TW" alt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9" name="矩形 5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9912" y="3140968"/>
                <a:ext cx="524118" cy="400110"/>
              </a:xfrm>
              <a:prstGeom prst="rect">
                <a:avLst/>
              </a:prstGeom>
              <a:blipFill rotWithShape="1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矩形 59"/>
              <p:cNvSpPr/>
              <p:nvPr/>
            </p:nvSpPr>
            <p:spPr>
              <a:xfrm>
                <a:off x="7164288" y="3028890"/>
                <a:ext cx="52411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00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zh-TW" altLang="en-US" sz="200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𝛼</m:t>
                          </m:r>
                        </m:sup>
                      </m:sSup>
                    </m:oMath>
                  </m:oMathPara>
                </a14:m>
                <a:endParaRPr lang="zh-TW" alt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0" name="矩形 5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4288" y="3028890"/>
                <a:ext cx="524118" cy="400110"/>
              </a:xfrm>
              <a:prstGeom prst="rect">
                <a:avLst/>
              </a:prstGeom>
              <a:blipFill rotWithShape="1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矩形 60"/>
              <p:cNvSpPr/>
              <p:nvPr/>
            </p:nvSpPr>
            <p:spPr>
              <a:xfrm>
                <a:off x="3857048" y="1702674"/>
                <a:ext cx="369845" cy="4301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box>
                        <m:boxPr>
                          <m:ctrlPr>
                            <a:rPr lang="en-US" altLang="zh-TW" sz="200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altLang="zh-TW" sz="200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zh-TW" altLang="en-US" sz="200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altLang="zh-TW" sz="20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4</m:t>
                              </m:r>
                            </m:den>
                          </m:f>
                        </m:e>
                      </m:box>
                    </m:oMath>
                  </m:oMathPara>
                </a14:m>
                <a:endParaRPr lang="zh-TW" altLang="en-US" sz="2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1" name="矩形 6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7048" y="1702674"/>
                <a:ext cx="369845" cy="430182"/>
              </a:xfrm>
              <a:prstGeom prst="rect">
                <a:avLst/>
              </a:prstGeom>
              <a:blipFill rotWithShape="1">
                <a:blip r:embed="rId14"/>
                <a:stretch>
                  <a:fillRect b="-140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字方塊 2"/>
          <p:cNvSpPr txBox="1"/>
          <p:nvPr/>
        </p:nvSpPr>
        <p:spPr>
          <a:xfrm>
            <a:off x="1259632" y="1124744"/>
            <a:ext cx="12241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8-th order pole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63" name="文字方塊 62"/>
          <p:cNvSpPr txBox="1"/>
          <p:nvPr/>
        </p:nvSpPr>
        <p:spPr>
          <a:xfrm>
            <a:off x="4859164" y="982469"/>
            <a:ext cx="12241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8-th order zero</a:t>
            </a:r>
            <a:endParaRPr lang="zh-TW" altLang="en-US" dirty="0">
              <a:solidFill>
                <a:srgbClr val="C00000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1_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>
        <a:spAutoFit/>
      </a:bodyPr>
      <a:lstStyle>
        <a:defPPr marL="457200">
          <a:spcBef>
            <a:spcPts val="600"/>
          </a:spcBef>
          <a:defRPr sz="3500" b="1" i="1" dirty="0">
            <a:latin typeface="Times New Roman" pitchFamily="18" charset="0"/>
            <a:ea typeface="新細明體" charset="-120"/>
            <a:cs typeface="Times New Roman" pitchFamily="18" charset="0"/>
          </a:defRPr>
        </a:defPPr>
      </a:lstStyle>
    </a:spDef>
  </a:objectDefaults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>
        <a:spAutoFit/>
      </a:bodyPr>
      <a:lstStyle>
        <a:defPPr marL="457200">
          <a:spcBef>
            <a:spcPts val="600"/>
          </a:spcBef>
          <a:defRPr sz="3500" b="1" i="1" dirty="0">
            <a:latin typeface="Times New Roman" pitchFamily="18" charset="0"/>
            <a:ea typeface="新細明體" charset="-120"/>
            <a:cs typeface="Times New Roman" pitchFamily="18" charset="0"/>
          </a:defRPr>
        </a:defPPr>
      </a:lstStyle>
    </a:spDef>
  </a:objectDefaults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8516</TotalTime>
  <Words>4993</Words>
  <Application>Microsoft Office PowerPoint</Application>
  <PresentationFormat>如螢幕大小 (4:3)</PresentationFormat>
  <Paragraphs>750</Paragraphs>
  <Slides>94</Slides>
  <Notes>3</Notes>
  <HiddenSlides>0</HiddenSlides>
  <MMClips>0</MMClips>
  <ScaleCrop>false</ScaleCrop>
  <HeadingPairs>
    <vt:vector size="6" baseType="variant">
      <vt:variant>
        <vt:lpstr>佈景主題</vt:lpstr>
      </vt:variant>
      <vt:variant>
        <vt:i4>2</vt:i4>
      </vt:variant>
      <vt:variant>
        <vt:lpstr>內嵌 OLE 伺服程式</vt:lpstr>
      </vt:variant>
      <vt:variant>
        <vt:i4>1</vt:i4>
      </vt:variant>
      <vt:variant>
        <vt:lpstr>投影片標題</vt:lpstr>
      </vt:variant>
      <vt:variant>
        <vt:i4>94</vt:i4>
      </vt:variant>
    </vt:vector>
  </HeadingPairs>
  <TitlesOfParts>
    <vt:vector size="97" baseType="lpstr">
      <vt:lpstr>1_Office 佈景主題</vt:lpstr>
      <vt:lpstr>Office 佈景主題</vt:lpstr>
      <vt:lpstr>方程式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Lab531</dc:creator>
  <cp:lastModifiedBy>Lab531</cp:lastModifiedBy>
  <cp:revision>451</cp:revision>
  <cp:lastPrinted>2015-08-27T09:30:33Z</cp:lastPrinted>
  <dcterms:created xsi:type="dcterms:W3CDTF">2012-04-16T06:04:20Z</dcterms:created>
  <dcterms:modified xsi:type="dcterms:W3CDTF">2015-08-27T09:40:55Z</dcterms:modified>
</cp:coreProperties>
</file>